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Lst>
  <p:notesMasterIdLst>
    <p:notesMasterId r:id="rId5"/>
  </p:notesMasterIdLst>
  <p:handoutMasterIdLst>
    <p:handoutMasterId r:id="rId140"/>
  </p:handoutMasterIdLst>
  <p:sldIdLst>
    <p:sldId id="1706" r:id="rId4"/>
    <p:sldId id="1068" r:id="rId6"/>
    <p:sldId id="1715" r:id="rId7"/>
    <p:sldId id="1698" r:id="rId8"/>
    <p:sldId id="1699" r:id="rId9"/>
    <p:sldId id="1700" r:id="rId10"/>
    <p:sldId id="1701" r:id="rId11"/>
    <p:sldId id="1702" r:id="rId12"/>
    <p:sldId id="1842" r:id="rId13"/>
    <p:sldId id="1843" r:id="rId14"/>
    <p:sldId id="1005" r:id="rId15"/>
    <p:sldId id="507" r:id="rId16"/>
    <p:sldId id="583" r:id="rId17"/>
    <p:sldId id="906" r:id="rId18"/>
    <p:sldId id="1418" r:id="rId19"/>
    <p:sldId id="1006" r:id="rId20"/>
    <p:sldId id="1007" r:id="rId21"/>
    <p:sldId id="950" r:id="rId22"/>
    <p:sldId id="951" r:id="rId23"/>
    <p:sldId id="952" r:id="rId24"/>
    <p:sldId id="1419" r:id="rId25"/>
    <p:sldId id="1522" r:id="rId26"/>
    <p:sldId id="1011" r:id="rId27"/>
    <p:sldId id="953" r:id="rId28"/>
    <p:sldId id="954" r:id="rId29"/>
    <p:sldId id="1709" r:id="rId30"/>
    <p:sldId id="955" r:id="rId31"/>
    <p:sldId id="1424" r:id="rId32"/>
    <p:sldId id="1012" r:id="rId33"/>
    <p:sldId id="1074" r:id="rId34"/>
    <p:sldId id="1075" r:id="rId35"/>
    <p:sldId id="1076" r:id="rId36"/>
    <p:sldId id="1287" r:id="rId37"/>
    <p:sldId id="1079" r:id="rId38"/>
    <p:sldId id="1080" r:id="rId39"/>
    <p:sldId id="1081" r:id="rId40"/>
    <p:sldId id="1082" r:id="rId41"/>
    <p:sldId id="1083" r:id="rId42"/>
    <p:sldId id="1085" r:id="rId43"/>
    <p:sldId id="1170" r:id="rId44"/>
    <p:sldId id="1619" r:id="rId45"/>
    <p:sldId id="1707" r:id="rId46"/>
    <p:sldId id="1708" r:id="rId47"/>
    <p:sldId id="1716" r:id="rId48"/>
    <p:sldId id="1086" r:id="rId49"/>
    <p:sldId id="1087" r:id="rId50"/>
    <p:sldId id="1088" r:id="rId51"/>
    <p:sldId id="1089" r:id="rId52"/>
    <p:sldId id="1091" r:id="rId53"/>
    <p:sldId id="1164" r:id="rId54"/>
    <p:sldId id="1165" r:id="rId55"/>
    <p:sldId id="1166" r:id="rId56"/>
    <p:sldId id="1167" r:id="rId57"/>
    <p:sldId id="1710" r:id="rId58"/>
    <p:sldId id="1169" r:id="rId59"/>
    <p:sldId id="1092" r:id="rId60"/>
    <p:sldId id="1093" r:id="rId61"/>
    <p:sldId id="1094" r:id="rId62"/>
    <p:sldId id="1095" r:id="rId63"/>
    <p:sldId id="1097" r:id="rId64"/>
    <p:sldId id="1098" r:id="rId65"/>
    <p:sldId id="1099" r:id="rId66"/>
    <p:sldId id="1100" r:id="rId67"/>
    <p:sldId id="1101" r:id="rId68"/>
    <p:sldId id="1422" r:id="rId69"/>
    <p:sldId id="1103" r:id="rId70"/>
    <p:sldId id="1013" r:id="rId71"/>
    <p:sldId id="956" r:id="rId72"/>
    <p:sldId id="957" r:id="rId73"/>
    <p:sldId id="958" r:id="rId74"/>
    <p:sldId id="1014" r:id="rId75"/>
    <p:sldId id="1104" r:id="rId76"/>
    <p:sldId id="1105" r:id="rId77"/>
    <p:sldId id="1106" r:id="rId78"/>
    <p:sldId id="1370" r:id="rId79"/>
    <p:sldId id="1711" r:id="rId80"/>
    <p:sldId id="1712" r:id="rId81"/>
    <p:sldId id="1109" r:id="rId82"/>
    <p:sldId id="1110" r:id="rId83"/>
    <p:sldId id="1111" r:id="rId84"/>
    <p:sldId id="1112" r:id="rId85"/>
    <p:sldId id="1280" r:id="rId86"/>
    <p:sldId id="1115" r:id="rId87"/>
    <p:sldId id="1116" r:id="rId88"/>
    <p:sldId id="1117" r:id="rId89"/>
    <p:sldId id="1118" r:id="rId90"/>
    <p:sldId id="1282" r:id="rId91"/>
    <p:sldId id="1121" r:id="rId92"/>
    <p:sldId id="1158" r:id="rId93"/>
    <p:sldId id="1159" r:id="rId94"/>
    <p:sldId id="1160" r:id="rId95"/>
    <p:sldId id="1372" r:id="rId96"/>
    <p:sldId id="1717" r:id="rId97"/>
    <p:sldId id="1163" r:id="rId98"/>
    <p:sldId id="1128" r:id="rId99"/>
    <p:sldId id="1129" r:id="rId100"/>
    <p:sldId id="1130" r:id="rId101"/>
    <p:sldId id="1371" r:id="rId102"/>
    <p:sldId id="1133" r:id="rId103"/>
    <p:sldId id="1134" r:id="rId104"/>
    <p:sldId id="1135" r:id="rId105"/>
    <p:sldId id="1136" r:id="rId106"/>
    <p:sldId id="1286" r:id="rId107"/>
    <p:sldId id="1139" r:id="rId108"/>
    <p:sldId id="1140" r:id="rId109"/>
    <p:sldId id="1141" r:id="rId110"/>
    <p:sldId id="1142" r:id="rId111"/>
    <p:sldId id="1369" r:id="rId112"/>
    <p:sldId id="1713" r:id="rId113"/>
    <p:sldId id="1714" r:id="rId114"/>
    <p:sldId id="1145" r:id="rId115"/>
    <p:sldId id="1146" r:id="rId116"/>
    <p:sldId id="1147" r:id="rId117"/>
    <p:sldId id="1148" r:id="rId118"/>
    <p:sldId id="1411" r:id="rId119"/>
    <p:sldId id="1718" r:id="rId120"/>
    <p:sldId id="1151" r:id="rId121"/>
    <p:sldId id="1152" r:id="rId122"/>
    <p:sldId id="1153" r:id="rId123"/>
    <p:sldId id="1154" r:id="rId124"/>
    <p:sldId id="1155" r:id="rId125"/>
    <p:sldId id="1157" r:id="rId126"/>
    <p:sldId id="1833" r:id="rId127"/>
    <p:sldId id="1834" r:id="rId128"/>
    <p:sldId id="1835" r:id="rId129"/>
    <p:sldId id="1836" r:id="rId130"/>
    <p:sldId id="1840" r:id="rId131"/>
    <p:sldId id="1837" r:id="rId132"/>
    <p:sldId id="1962" r:id="rId133"/>
    <p:sldId id="1963" r:id="rId134"/>
    <p:sldId id="1964" r:id="rId135"/>
    <p:sldId id="1965" r:id="rId136"/>
    <p:sldId id="1966" r:id="rId137"/>
    <p:sldId id="1967" r:id="rId138"/>
    <p:sldId id="1968" r:id="rId139"/>
  </p:sldIdLst>
  <p:sldSz cx="12192000" cy="6858000"/>
  <p:notesSz cx="6797675" cy="992632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C7E7"/>
    <a:srgbClr val="ED7D31"/>
    <a:srgbClr val="589EC2"/>
    <a:srgbClr val="F0B69D"/>
    <a:srgbClr val="FCF8EB"/>
    <a:srgbClr val="B5DAA3"/>
    <a:srgbClr val="B3CCE6"/>
    <a:srgbClr val="E1E1E1"/>
    <a:srgbClr val="A2A2A2"/>
    <a:srgbClr val="5361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ä¸­åº¦æ ·å¼ 2 - å¼ºè°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æ æ ·å¼ï¼æ ç½æ 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72" d="100"/>
          <a:sy n="72" d="100"/>
        </p:scale>
        <p:origin x="780" y="54"/>
      </p:cViewPr>
      <p:guideLst/>
    </p:cSldViewPr>
  </p:slideViewPr>
  <p:notesTextViewPr>
    <p:cViewPr>
      <p:scale>
        <a:sx n="3" d="2"/>
        <a:sy n="3" d="2"/>
      </p:scale>
      <p:origin x="0" y="0"/>
    </p:cViewPr>
  </p:notesTextViewPr>
  <p:notesViewPr>
    <p:cSldViewPr snapToGrid="0">
      <p:cViewPr varScale="1">
        <p:scale>
          <a:sx n="79" d="100"/>
          <a:sy n="79" d="100"/>
        </p:scale>
        <p:origin x="3084" y="114"/>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5.xml"/><Relationship Id="rId98" Type="http://schemas.openxmlformats.org/officeDocument/2006/relationships/slide" Target="slides/slide94.xml"/><Relationship Id="rId97" Type="http://schemas.openxmlformats.org/officeDocument/2006/relationships/slide" Target="slides/slide93.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3" Type="http://schemas.openxmlformats.org/officeDocument/2006/relationships/tableStyles" Target="tableStyles.xml"/><Relationship Id="rId142" Type="http://schemas.openxmlformats.org/officeDocument/2006/relationships/viewProps" Target="viewProps.xml"/><Relationship Id="rId141" Type="http://schemas.openxmlformats.org/officeDocument/2006/relationships/presProps" Target="presProps.xml"/><Relationship Id="rId140" Type="http://schemas.openxmlformats.org/officeDocument/2006/relationships/handoutMaster" Target="handoutMasters/handoutMaster1.xml"/><Relationship Id="rId14" Type="http://schemas.openxmlformats.org/officeDocument/2006/relationships/slide" Target="slides/slide10.xml"/><Relationship Id="rId139" Type="http://schemas.openxmlformats.org/officeDocument/2006/relationships/slide" Target="slides/slide135.xml"/><Relationship Id="rId138" Type="http://schemas.openxmlformats.org/officeDocument/2006/relationships/slide" Target="slides/slide134.xml"/><Relationship Id="rId137" Type="http://schemas.openxmlformats.org/officeDocument/2006/relationships/slide" Target="slides/slide133.xml"/><Relationship Id="rId136" Type="http://schemas.openxmlformats.org/officeDocument/2006/relationships/slide" Target="slides/slide132.xml"/><Relationship Id="rId135" Type="http://schemas.openxmlformats.org/officeDocument/2006/relationships/slide" Target="slides/slide131.xml"/><Relationship Id="rId134" Type="http://schemas.openxmlformats.org/officeDocument/2006/relationships/slide" Target="slides/slide130.xml"/><Relationship Id="rId133" Type="http://schemas.openxmlformats.org/officeDocument/2006/relationships/slide" Target="slides/slide129.xml"/><Relationship Id="rId132" Type="http://schemas.openxmlformats.org/officeDocument/2006/relationships/slide" Target="slides/slide128.xml"/><Relationship Id="rId131" Type="http://schemas.openxmlformats.org/officeDocument/2006/relationships/slide" Target="slides/slide127.xml"/><Relationship Id="rId130" Type="http://schemas.openxmlformats.org/officeDocument/2006/relationships/slide" Target="slides/slide126.xml"/><Relationship Id="rId13" Type="http://schemas.openxmlformats.org/officeDocument/2006/relationships/slide" Target="slides/slide9.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125" Type="http://schemas.openxmlformats.org/officeDocument/2006/relationships/slide" Target="slides/slide121.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121" Type="http://schemas.openxmlformats.org/officeDocument/2006/relationships/slide" Target="slides/slide117.xml"/><Relationship Id="rId120" Type="http://schemas.openxmlformats.org/officeDocument/2006/relationships/slide" Target="slides/slide116.xml"/><Relationship Id="rId12" Type="http://schemas.openxmlformats.org/officeDocument/2006/relationships/slide" Target="slides/slide8.xml"/><Relationship Id="rId119" Type="http://schemas.openxmlformats.org/officeDocument/2006/relationships/slide" Target="slides/slide115.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4" Type="http://schemas.openxmlformats.org/officeDocument/2006/relationships/slide" Target="slides/slide110.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110" Type="http://schemas.openxmlformats.org/officeDocument/2006/relationships/slide" Target="slides/slide106.xml"/><Relationship Id="rId11" Type="http://schemas.openxmlformats.org/officeDocument/2006/relationships/slide" Target="slides/slide7.xml"/><Relationship Id="rId109" Type="http://schemas.openxmlformats.org/officeDocument/2006/relationships/slide" Target="slides/slide105.xml"/><Relationship Id="rId108" Type="http://schemas.openxmlformats.org/officeDocument/2006/relationships/slide" Target="slides/slide104.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true"/>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true"/>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A90CE41-3090-4AEB-9CE2-3E49C5ABCBDC}" type="datetimeFigureOut">
              <a:rPr lang="zh-CN" altLang="en-US" smtClean="0"/>
            </a:fld>
            <a:endParaRPr lang="zh-CN" altLang="en-US"/>
          </a:p>
        </p:txBody>
      </p:sp>
      <p:sp>
        <p:nvSpPr>
          <p:cNvPr id="4" name="页脚占位符 3"/>
          <p:cNvSpPr>
            <a:spLocks noGrp="true"/>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true"/>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8905D69-BCB4-4B6D-9638-511A4D10D44D}"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true"/>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true"/>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2179637-4B20-4B4A-873A-3349D88AB3F9}" type="datetimeFigureOut">
              <a:rPr lang="zh-CN" altLang="en-US" smtClean="0"/>
            </a:fld>
            <a:endParaRPr lang="zh-CN" altLang="en-US"/>
          </a:p>
        </p:txBody>
      </p:sp>
      <p:sp>
        <p:nvSpPr>
          <p:cNvPr id="4" name="幻灯片图像占位符 3"/>
          <p:cNvSpPr>
            <a:spLocks noGrp="true" noRot="true" noChangeAspect="true"/>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true"/>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true"/>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true"/>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9897BB-9946-4DBD-94C2-53FD9850239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4.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5.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1.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2.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4.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标题为特殊字体 造字工房尚黑（非商用）常规体，可自行下载安装使用或用微软雅黑替换。</a:t>
            </a:r>
            <a:endParaRPr lang="zh-CN" altLang="en-US" dirty="0"/>
          </a:p>
        </p:txBody>
      </p:sp>
      <p:sp>
        <p:nvSpPr>
          <p:cNvPr id="4" name="灯片编号占位符 3"/>
          <p:cNvSpPr>
            <a:spLocks noGrp="true"/>
          </p:cNvSpPr>
          <p:nvPr>
            <p:ph type="sldNum" sz="quarter" idx="10"/>
          </p:nvPr>
        </p:nvSpPr>
        <p:spPr/>
        <p:txBody>
          <a:bodyPr/>
          <a:lstStyle/>
          <a:p>
            <a:fld id="{217724CD-8292-45F9-9052-EDFF10F69FC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a:xfrm>
            <a:off x="90488" y="744538"/>
            <a:ext cx="6616700" cy="3722687"/>
          </a:xfrm>
        </p:spPr>
      </p:sp>
      <p:sp>
        <p:nvSpPr>
          <p:cNvPr id="3" name="备注占位符 2"/>
          <p:cNvSpPr>
            <a:spLocks noGrp="true"/>
          </p:cNvSpPr>
          <p:nvPr>
            <p:ph type="body" idx="1"/>
          </p:nvPr>
        </p:nvSpPr>
        <p:spPr/>
        <p:txBody>
          <a:bodyPr/>
          <a:lstStyle/>
          <a:p>
            <a:endParaRPr lang="zh-CN" altLang="en-US"/>
          </a:p>
        </p:txBody>
      </p:sp>
      <p:sp>
        <p:nvSpPr>
          <p:cNvPr id="4" name="灯片编号占位符 3"/>
          <p:cNvSpPr>
            <a:spLocks noGrp="true"/>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1</a:t>
            </a:r>
            <a:r>
              <a:rPr lang="zh-CN" altLang="en-US" dirty="0"/>
              <a:t>栏文字段；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3</a:t>
            </a:r>
            <a:r>
              <a:rPr lang="zh-CN" altLang="en-US" dirty="0"/>
              <a:t>项目；</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1</a:t>
            </a:r>
            <a:r>
              <a:rPr lang="zh-CN" altLang="en-US" dirty="0"/>
              <a:t>栏文字段；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3</a:t>
            </a:r>
            <a:r>
              <a:rPr lang="zh-CN" altLang="en-US" dirty="0"/>
              <a:t>项目；</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1</a:t>
            </a:r>
            <a:r>
              <a:rPr lang="zh-CN" altLang="en-US" dirty="0"/>
              <a:t>栏文字段；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3</a:t>
            </a:r>
            <a:r>
              <a:rPr lang="zh-CN" altLang="en-US" dirty="0"/>
              <a:t>项目；</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1</a:t>
            </a:r>
            <a:r>
              <a:rPr lang="zh-CN" altLang="en-US" dirty="0"/>
              <a:t>栏文字段；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3</a:t>
            </a:r>
            <a:r>
              <a:rPr lang="zh-CN" altLang="en-US" dirty="0"/>
              <a:t>项目；</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442040E-0487-4BF4-BA8D-AA393E7ECED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442040E-0487-4BF4-BA8D-AA393E7ECED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项目；</a:t>
            </a:r>
            <a:endParaRPr lang="en-US" altLang="zh-CN" dirty="0"/>
          </a:p>
          <a:p>
            <a:endParaRPr lang="zh-CN" altLang="en-US"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a:xfrm>
            <a:off x="90488" y="744538"/>
            <a:ext cx="6616700" cy="3722687"/>
          </a:xfrm>
        </p:spPr>
      </p:sp>
      <p:sp>
        <p:nvSpPr>
          <p:cNvPr id="3" name="备注占位符 2"/>
          <p:cNvSpPr>
            <a:spLocks noGrp="true"/>
          </p:cNvSpPr>
          <p:nvPr>
            <p:ph type="body" idx="1"/>
          </p:nvPr>
        </p:nvSpPr>
        <p:spPr/>
        <p:txBody>
          <a:bodyPr/>
          <a:lstStyle/>
          <a:p>
            <a:endParaRPr lang="zh-CN" altLang="en-US"/>
          </a:p>
        </p:txBody>
      </p:sp>
      <p:sp>
        <p:nvSpPr>
          <p:cNvPr id="4" name="灯片编号占位符 3"/>
          <p:cNvSpPr>
            <a:spLocks noGrp="true"/>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内容页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项目；</a:t>
            </a:r>
            <a:endParaRPr lang="en-US" altLang="zh-CN" dirty="0"/>
          </a:p>
        </p:txBody>
      </p:sp>
      <p:sp>
        <p:nvSpPr>
          <p:cNvPr id="4" name="灯片编号占位符 3"/>
          <p:cNvSpPr>
            <a:spLocks noGrp="true"/>
          </p:cNvSpPr>
          <p:nvPr>
            <p:ph type="sldNum" sz="quarter" idx="10"/>
          </p:nvPr>
        </p:nvSpPr>
        <p:spPr/>
        <p:txBody>
          <a:bodyPr/>
          <a:lstStyle/>
          <a:p>
            <a:fld id="{6938A104-FA7E-4194-A236-9257BFDCB3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内容页 </a:t>
            </a:r>
            <a:r>
              <a:rPr lang="en-US" altLang="zh-CN" dirty="0"/>
              <a:t>- </a:t>
            </a:r>
            <a:r>
              <a:rPr lang="zh-CN" altLang="en-US" dirty="0"/>
              <a:t>首介绍页</a:t>
            </a:r>
            <a:endParaRPr lang="en-US" altLang="zh-CN" dirty="0"/>
          </a:p>
          <a:p>
            <a:r>
              <a:rPr lang="en-US" altLang="zh-CN" dirty="0"/>
              <a:t>1</a:t>
            </a:r>
            <a:r>
              <a:rPr lang="zh-CN" altLang="en-US" dirty="0"/>
              <a:t>插图；</a:t>
            </a:r>
            <a:endParaRPr lang="en-US" altLang="zh-CN" dirty="0"/>
          </a:p>
        </p:txBody>
      </p:sp>
      <p:sp>
        <p:nvSpPr>
          <p:cNvPr id="4" name="灯片编号占位符 3"/>
          <p:cNvSpPr>
            <a:spLocks noGrp="true"/>
          </p:cNvSpPr>
          <p:nvPr>
            <p:ph type="sldNum" sz="quarter" idx="10"/>
          </p:nvPr>
        </p:nvSpPr>
        <p:spPr/>
        <p:txBody>
          <a:bodyPr/>
          <a:lstStyle/>
          <a:p>
            <a:fld id="{3442040E-0487-4BF4-BA8D-AA393E7ECED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true"/>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true"/>
          </p:cNvSpPr>
          <p:nvPr>
            <p:ph type="body" idx="1" hasCustomPrompt="true"/>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true"/>
          </p:cNvSpPr>
          <p:nvPr>
            <p:ph sz="half" idx="2" hasCustomPrompt="true"/>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true"/>
          </p:cNvSpPr>
          <p:nvPr>
            <p:ph type="body" sz="quarter" idx="3" hasCustomPrompt="true"/>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true"/>
          </p:cNvSpPr>
          <p:nvPr>
            <p:ph sz="quarter" idx="4" hasCustomPrompt="true"/>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true"/>
          </p:cNvSpPr>
          <p:nvPr>
            <p:ph type="dt" sz="half" idx="10"/>
          </p:nvPr>
        </p:nvSpPr>
        <p:spPr/>
        <p:txBody>
          <a:bodyPr/>
          <a:lstStyle/>
          <a:p>
            <a:fld id="{B1E6E700-81F7-4996-AE4E-2EC9DCED5AC8}" type="datetimeFigureOut">
              <a:rPr lang="zh-CN" altLang="en-US" smtClean="0"/>
            </a:fld>
            <a:endParaRPr lang="zh-CN" altLang="en-US"/>
          </a:p>
        </p:txBody>
      </p:sp>
      <p:sp>
        <p:nvSpPr>
          <p:cNvPr id="8" name="页脚占位符 7"/>
          <p:cNvSpPr>
            <a:spLocks noGrp="true"/>
          </p:cNvSpPr>
          <p:nvPr>
            <p:ph type="ftr" sz="quarter" idx="11"/>
          </p:nvPr>
        </p:nvSpPr>
        <p:spPr/>
        <p:txBody>
          <a:bodyPr/>
          <a:lstStyle/>
          <a:p>
            <a:endParaRPr lang="zh-CN" altLang="en-US"/>
          </a:p>
        </p:txBody>
      </p:sp>
      <p:sp>
        <p:nvSpPr>
          <p:cNvPr id="9" name="灯片编号占位符 8"/>
          <p:cNvSpPr>
            <a:spLocks noGrp="true"/>
          </p:cNvSpPr>
          <p:nvPr>
            <p:ph type="sldNum" sz="quarter" idx="12"/>
          </p:nvPr>
        </p:nvSpPr>
        <p:spPr/>
        <p:txBody>
          <a:bodyPr/>
          <a:lstStyle/>
          <a:p>
            <a:fld id="{43E63AE5-080E-405A-8D1B-EBBC6D078FF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a:t>单击此处编辑母版标题样式</a:t>
            </a:r>
            <a:endParaRPr lang="zh-CN" altLang="en-US"/>
          </a:p>
        </p:txBody>
      </p:sp>
      <p:sp>
        <p:nvSpPr>
          <p:cNvPr id="3" name="日期占位符 2"/>
          <p:cNvSpPr>
            <a:spLocks noGrp="true"/>
          </p:cNvSpPr>
          <p:nvPr>
            <p:ph type="dt" sz="half" idx="10"/>
          </p:nvPr>
        </p:nvSpPr>
        <p:spPr/>
        <p:txBody>
          <a:bodyPr/>
          <a:lstStyle/>
          <a:p>
            <a:fld id="{B1E6E700-81F7-4996-AE4E-2EC9DCED5AC8}" type="datetimeFigureOut">
              <a:rPr lang="zh-CN" altLang="en-US" smtClean="0"/>
            </a:fld>
            <a:endParaRPr lang="zh-CN" altLang="en-US"/>
          </a:p>
        </p:txBody>
      </p:sp>
      <p:sp>
        <p:nvSpPr>
          <p:cNvPr id="4" name="页脚占位符 3"/>
          <p:cNvSpPr>
            <a:spLocks noGrp="true"/>
          </p:cNvSpPr>
          <p:nvPr>
            <p:ph type="ftr" sz="quarter" idx="11"/>
          </p:nvPr>
        </p:nvSpPr>
        <p:spPr/>
        <p:txBody>
          <a:bodyPr/>
          <a:lstStyle/>
          <a:p>
            <a:endParaRPr lang="zh-CN" altLang="en-US"/>
          </a:p>
        </p:txBody>
      </p:sp>
      <p:sp>
        <p:nvSpPr>
          <p:cNvPr id="5" name="灯片编号占位符 4"/>
          <p:cNvSpPr>
            <a:spLocks noGrp="true"/>
          </p:cNvSpPr>
          <p:nvPr>
            <p:ph type="sldNum" sz="quarter" idx="12"/>
          </p:nvPr>
        </p:nvSpPr>
        <p:spPr/>
        <p:txBody>
          <a:bodyPr/>
          <a:lstStyle/>
          <a:p>
            <a:fld id="{43E63AE5-080E-405A-8D1B-EBBC6D078FF7}"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true"/>
          </p:cNvSpPr>
          <p:nvPr>
            <p:ph type="dt" sz="half" idx="10"/>
          </p:nvPr>
        </p:nvSpPr>
        <p:spPr/>
        <p:txBody>
          <a:bodyPr/>
          <a:lstStyle/>
          <a:p>
            <a:fld id="{B1E6E700-81F7-4996-AE4E-2EC9DCED5AC8}" type="datetimeFigureOut">
              <a:rPr lang="zh-CN" altLang="en-US" smtClean="0"/>
            </a:fld>
            <a:endParaRPr lang="zh-CN" altLang="en-US"/>
          </a:p>
        </p:txBody>
      </p:sp>
      <p:sp>
        <p:nvSpPr>
          <p:cNvPr id="3" name="页脚占位符 2"/>
          <p:cNvSpPr>
            <a:spLocks noGrp="true"/>
          </p:cNvSpPr>
          <p:nvPr>
            <p:ph type="ftr" sz="quarter" idx="11"/>
          </p:nvPr>
        </p:nvSpPr>
        <p:spPr/>
        <p:txBody>
          <a:bodyPr/>
          <a:lstStyle/>
          <a:p>
            <a:endParaRPr lang="zh-CN" altLang="en-US"/>
          </a:p>
        </p:txBody>
      </p:sp>
      <p:sp>
        <p:nvSpPr>
          <p:cNvPr id="4" name="灯片编号占位符 3"/>
          <p:cNvSpPr>
            <a:spLocks noGrp="true"/>
          </p:cNvSpPr>
          <p:nvPr>
            <p:ph type="sldNum" sz="quarter" idx="12"/>
          </p:nvPr>
        </p:nvSpPr>
        <p:spPr/>
        <p:txBody>
          <a:bodyPr/>
          <a:lstStyle/>
          <a:p>
            <a:fld id="{43E63AE5-080E-405A-8D1B-EBBC6D078FF7}"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true"/>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true"/>
          </p:cNvSpPr>
          <p:nvPr>
            <p:ph idx="1" hasCustomPrompt="true"/>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true"/>
          </p:cNvSpPr>
          <p:nvPr>
            <p:ph type="body" sz="half" idx="2" hasCustomPrompt="true"/>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true"/>
          </p:cNvSpPr>
          <p:nvPr>
            <p:ph type="dt" sz="half" idx="10"/>
          </p:nvPr>
        </p:nvSpPr>
        <p:spPr/>
        <p:txBody>
          <a:bodyPr/>
          <a:lstStyle/>
          <a:p>
            <a:fld id="{B1E6E700-81F7-4996-AE4E-2EC9DCED5AC8}" type="datetimeFigureOut">
              <a:rPr lang="zh-CN" altLang="en-US" smtClean="0"/>
            </a:fld>
            <a:endParaRPr lang="zh-CN" altLang="en-US"/>
          </a:p>
        </p:txBody>
      </p:sp>
      <p:sp>
        <p:nvSpPr>
          <p:cNvPr id="6" name="页脚占位符 5"/>
          <p:cNvSpPr>
            <a:spLocks noGrp="true"/>
          </p:cNvSpPr>
          <p:nvPr>
            <p:ph type="ftr" sz="quarter" idx="11"/>
          </p:nvPr>
        </p:nvSpPr>
        <p:spPr/>
        <p:txBody>
          <a:bodyPr/>
          <a:lstStyle/>
          <a:p>
            <a:endParaRPr lang="zh-CN" altLang="en-US"/>
          </a:p>
        </p:txBody>
      </p:sp>
      <p:sp>
        <p:nvSpPr>
          <p:cNvPr id="7" name="灯片编号占位符 6"/>
          <p:cNvSpPr>
            <a:spLocks noGrp="true"/>
          </p:cNvSpPr>
          <p:nvPr>
            <p:ph type="sldNum" sz="quarter" idx="12"/>
          </p:nvPr>
        </p:nvSpPr>
        <p:spPr/>
        <p:txBody>
          <a:bodyPr/>
          <a:lstStyle/>
          <a:p>
            <a:fld id="{43E63AE5-080E-405A-8D1B-EBBC6D078FF7}"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true"/>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true"/>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true"/>
          </p:cNvSpPr>
          <p:nvPr>
            <p:ph type="body" sz="half" idx="2" hasCustomPrompt="true"/>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true"/>
          </p:cNvSpPr>
          <p:nvPr>
            <p:ph type="dt" sz="half" idx="10"/>
          </p:nvPr>
        </p:nvSpPr>
        <p:spPr/>
        <p:txBody>
          <a:bodyPr/>
          <a:lstStyle/>
          <a:p>
            <a:fld id="{B1E6E700-81F7-4996-AE4E-2EC9DCED5AC8}" type="datetimeFigureOut">
              <a:rPr lang="zh-CN" altLang="en-US" smtClean="0"/>
            </a:fld>
            <a:endParaRPr lang="zh-CN" altLang="en-US"/>
          </a:p>
        </p:txBody>
      </p:sp>
      <p:sp>
        <p:nvSpPr>
          <p:cNvPr id="6" name="页脚占位符 5"/>
          <p:cNvSpPr>
            <a:spLocks noGrp="true"/>
          </p:cNvSpPr>
          <p:nvPr>
            <p:ph type="ftr" sz="quarter" idx="11"/>
          </p:nvPr>
        </p:nvSpPr>
        <p:spPr/>
        <p:txBody>
          <a:bodyPr/>
          <a:lstStyle/>
          <a:p>
            <a:endParaRPr lang="zh-CN" altLang="en-US"/>
          </a:p>
        </p:txBody>
      </p:sp>
      <p:sp>
        <p:nvSpPr>
          <p:cNvPr id="7" name="灯片编号占位符 6"/>
          <p:cNvSpPr>
            <a:spLocks noGrp="true"/>
          </p:cNvSpPr>
          <p:nvPr>
            <p:ph type="sldNum" sz="quarter" idx="12"/>
          </p:nvPr>
        </p:nvSpPr>
        <p:spPr/>
        <p:txBody>
          <a:bodyPr/>
          <a:lstStyle/>
          <a:p>
            <a:fld id="{43E63AE5-080E-405A-8D1B-EBBC6D078FF7}"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a:t>单击此处编辑母版标题样式</a:t>
            </a:r>
            <a:endParaRPr lang="zh-CN" altLang="en-US"/>
          </a:p>
        </p:txBody>
      </p:sp>
      <p:sp>
        <p:nvSpPr>
          <p:cNvPr id="3" name="竖排文字占位符 2"/>
          <p:cNvSpPr>
            <a:spLocks noGrp="true"/>
          </p:cNvSpPr>
          <p:nvPr>
            <p:ph type="body" orient="vert" idx="1" hasCustomPrompt="true"/>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true"/>
          </p:cNvSpPr>
          <p:nvPr>
            <p:ph type="dt" sz="half" idx="10"/>
          </p:nvPr>
        </p:nvSpPr>
        <p:spPr/>
        <p:txBody>
          <a:bodyPr/>
          <a:lstStyle/>
          <a:p>
            <a:fld id="{B1E6E700-81F7-4996-AE4E-2EC9DCED5AC8}"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43E63AE5-080E-405A-8D1B-EBBC6D078FF7}"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true"/>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true"/>
          </p:cNvSpPr>
          <p:nvPr>
            <p:ph type="body" orient="vert" idx="1" hasCustomPrompt="true"/>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true"/>
          </p:cNvSpPr>
          <p:nvPr>
            <p:ph type="dt" sz="half" idx="10"/>
          </p:nvPr>
        </p:nvSpPr>
        <p:spPr/>
        <p:txBody>
          <a:bodyPr/>
          <a:lstStyle/>
          <a:p>
            <a:fld id="{B1E6E700-81F7-4996-AE4E-2EC9DCED5AC8}"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43E63AE5-080E-405A-8D1B-EBBC6D078FF7}"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6" name="矩形 35"/>
          <p:cNvSpPr/>
          <p:nvPr userDrawn="true"/>
        </p:nvSpPr>
        <p:spPr>
          <a:xfrm>
            <a:off x="0" y="261259"/>
            <a:ext cx="12191999" cy="843642"/>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平行四边形 50"/>
          <p:cNvSpPr/>
          <p:nvPr userDrawn="true"/>
        </p:nvSpPr>
        <p:spPr>
          <a:xfrm>
            <a:off x="8638996" y="2859936"/>
            <a:ext cx="943529" cy="2060878"/>
          </a:xfrm>
          <a:prstGeom prst="parallelogram">
            <a:avLst>
              <a:gd name="adj" fmla="val 54785"/>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true"/>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true"/>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true"/>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true"/>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true"/>
          </p:cNvSpPr>
          <p:nvPr>
            <p:ph idx="1"/>
          </p:nvPr>
        </p:nvSpPr>
        <p:spPr>
          <a:xfrm>
            <a:off x="838200" y="1825625"/>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true"/>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true"/>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true"/>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true"/>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true"/>
          </p:cNvSpPr>
          <p:nvPr>
            <p:ph type="subTitle" idx="1" hasCustomPrompt="true"/>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true"/>
          </p:cNvSpPr>
          <p:nvPr>
            <p:ph type="dt" sz="half" idx="10"/>
          </p:nvPr>
        </p:nvSpPr>
        <p:spPr/>
        <p:txBody>
          <a:bodyPr/>
          <a:lstStyle/>
          <a:p>
            <a:fld id="{B1E6E700-81F7-4996-AE4E-2EC9DCED5AC8}"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43E63AE5-080E-405A-8D1B-EBBC6D078FF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a:t>单击此处编辑母版标题样式</a:t>
            </a:r>
            <a:endParaRPr lang="zh-CN" altLang="en-US"/>
          </a:p>
        </p:txBody>
      </p:sp>
      <p:sp>
        <p:nvSpPr>
          <p:cNvPr id="3" name="内容占位符 2"/>
          <p:cNvSpPr>
            <a:spLocks noGrp="true"/>
          </p:cNvSpPr>
          <p:nvPr>
            <p:ph idx="1" hasCustomPrompt="true"/>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true"/>
          </p:cNvSpPr>
          <p:nvPr>
            <p:ph type="dt" sz="half" idx="10"/>
          </p:nvPr>
        </p:nvSpPr>
        <p:spPr/>
        <p:txBody>
          <a:bodyPr/>
          <a:lstStyle/>
          <a:p>
            <a:fld id="{B1E6E700-81F7-4996-AE4E-2EC9DCED5AC8}"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43E63AE5-080E-405A-8D1B-EBBC6D078FF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true"/>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true"/>
          </p:cNvSpPr>
          <p:nvPr>
            <p:ph type="body" idx="1" hasCustomPrompt="true"/>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true"/>
          </p:cNvSpPr>
          <p:nvPr>
            <p:ph type="dt" sz="half" idx="10"/>
          </p:nvPr>
        </p:nvSpPr>
        <p:spPr/>
        <p:txBody>
          <a:bodyPr/>
          <a:lstStyle/>
          <a:p>
            <a:fld id="{B1E6E700-81F7-4996-AE4E-2EC9DCED5AC8}"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43E63AE5-080E-405A-8D1B-EBBC6D078FF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a:t>单击此处编辑母版标题样式</a:t>
            </a:r>
            <a:endParaRPr lang="zh-CN" altLang="en-US"/>
          </a:p>
        </p:txBody>
      </p:sp>
      <p:sp>
        <p:nvSpPr>
          <p:cNvPr id="3" name="内容占位符 2"/>
          <p:cNvSpPr>
            <a:spLocks noGrp="true"/>
          </p:cNvSpPr>
          <p:nvPr>
            <p:ph sz="half" idx="1" hasCustomPrompt="true"/>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true"/>
          </p:cNvSpPr>
          <p:nvPr>
            <p:ph sz="half" idx="2" hasCustomPrompt="true"/>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true"/>
          </p:cNvSpPr>
          <p:nvPr>
            <p:ph type="dt" sz="half" idx="10"/>
          </p:nvPr>
        </p:nvSpPr>
        <p:spPr/>
        <p:txBody>
          <a:bodyPr/>
          <a:lstStyle/>
          <a:p>
            <a:fld id="{B1E6E700-81F7-4996-AE4E-2EC9DCED5AC8}" type="datetimeFigureOut">
              <a:rPr lang="zh-CN" altLang="en-US" smtClean="0"/>
            </a:fld>
            <a:endParaRPr lang="zh-CN" altLang="en-US"/>
          </a:p>
        </p:txBody>
      </p:sp>
      <p:sp>
        <p:nvSpPr>
          <p:cNvPr id="6" name="页脚占位符 5"/>
          <p:cNvSpPr>
            <a:spLocks noGrp="true"/>
          </p:cNvSpPr>
          <p:nvPr>
            <p:ph type="ftr" sz="quarter" idx="11"/>
          </p:nvPr>
        </p:nvSpPr>
        <p:spPr/>
        <p:txBody>
          <a:bodyPr/>
          <a:lstStyle/>
          <a:p>
            <a:endParaRPr lang="zh-CN" altLang="en-US"/>
          </a:p>
        </p:txBody>
      </p:sp>
      <p:sp>
        <p:nvSpPr>
          <p:cNvPr id="7" name="灯片编号占位符 6"/>
          <p:cNvSpPr>
            <a:spLocks noGrp="true"/>
          </p:cNvSpPr>
          <p:nvPr>
            <p:ph type="sldNum" sz="quarter" idx="12"/>
          </p:nvPr>
        </p:nvSpPr>
        <p:spPr/>
        <p:txBody>
          <a:bodyPr/>
          <a:lstStyle/>
          <a:p>
            <a:fld id="{43E63AE5-080E-405A-8D1B-EBBC6D078FF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2" Type="http://schemas.openxmlformats.org/officeDocument/2006/relationships/theme" Target="../theme/theme2.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true"/>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true"/>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true"/>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E6E700-81F7-4996-AE4E-2EC9DCED5AC8}" type="datetimeFigureOut">
              <a:rPr lang="zh-CN" altLang="en-US" smtClean="0"/>
            </a:fld>
            <a:endParaRPr lang="zh-CN" altLang="en-US"/>
          </a:p>
        </p:txBody>
      </p:sp>
      <p:sp>
        <p:nvSpPr>
          <p:cNvPr id="5" name="页脚占位符 4"/>
          <p:cNvSpPr>
            <a:spLocks noGrp="true"/>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true"/>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E63AE5-080E-405A-8D1B-EBBC6D078FF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0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26.xml"/><Relationship Id="rId4" Type="http://schemas.openxmlformats.org/officeDocument/2006/relationships/slide" Target="slide2.xml"/><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image" Target="../media/image60.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127.xml"/></Relationships>
</file>

<file path=ppt/slides/_rels/slide102.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3.xml"/><Relationship Id="rId3" Type="http://schemas.openxmlformats.org/officeDocument/2006/relationships/tags" Target="../tags/tag128.xml"/><Relationship Id="rId2" Type="http://schemas.openxmlformats.org/officeDocument/2006/relationships/image" Target="../media/image8.png"/><Relationship Id="rId1" Type="http://schemas.openxmlformats.org/officeDocument/2006/relationships/image" Target="../media/image7.pn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9.xml"/></Relationships>
</file>

<file path=ppt/slides/_rels/slide104.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3.xml"/><Relationship Id="rId2" Type="http://schemas.openxmlformats.org/officeDocument/2006/relationships/tags" Target="../tags/tag130.xml"/><Relationship Id="rId1" Type="http://schemas.openxmlformats.org/officeDocument/2006/relationships/slide" Target="slide2.xml"/></Relationships>
</file>

<file path=ppt/slides/_rels/slide10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31.xml"/><Relationship Id="rId4" Type="http://schemas.openxmlformats.org/officeDocument/2006/relationships/slide" Target="slide2.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132.xml"/></Relationships>
</file>

<file path=ppt/slides/_rels/slide107.xml.rels><?xml version="1.0" encoding="UTF-8" standalone="yes"?>
<Relationships xmlns="http://schemas.openxmlformats.org/package/2006/relationships"><Relationship Id="rId5" Type="http://schemas.openxmlformats.org/officeDocument/2006/relationships/notesSlide" Target="../notesSlides/notesSlide65.xml"/><Relationship Id="rId4" Type="http://schemas.openxmlformats.org/officeDocument/2006/relationships/slideLayout" Target="../slideLayouts/slideLayout3.xml"/><Relationship Id="rId3" Type="http://schemas.openxmlformats.org/officeDocument/2006/relationships/tags" Target="../tags/tag133.xml"/><Relationship Id="rId2" Type="http://schemas.openxmlformats.org/officeDocument/2006/relationships/image" Target="../media/image8.png"/><Relationship Id="rId1" Type="http://schemas.openxmlformats.org/officeDocument/2006/relationships/image" Target="../media/image7.pn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4.xml"/></Relationships>
</file>

<file path=ppt/slides/_rels/slide109.xml.rels><?xml version="1.0" encoding="UTF-8" standalone="yes"?>
<Relationships xmlns="http://schemas.openxmlformats.org/package/2006/relationships"><Relationship Id="rId4" Type="http://schemas.openxmlformats.org/officeDocument/2006/relationships/notesSlide" Target="../notesSlides/notesSlide66.xml"/><Relationship Id="rId3" Type="http://schemas.openxmlformats.org/officeDocument/2006/relationships/slideLayout" Target="../slideLayouts/slideLayout3.xml"/><Relationship Id="rId2" Type="http://schemas.openxmlformats.org/officeDocument/2006/relationships/tags" Target="../tags/tag135.xml"/><Relationship Id="rId1" Type="http://schemas.openxmlformats.org/officeDocument/2006/relationships/image" Target="../media/image66.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9.xml"/><Relationship Id="rId4" Type="http://schemas.openxmlformats.org/officeDocument/2006/relationships/slide" Target="slide2.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png"/></Relationships>
</file>

<file path=ppt/slides/_rels/slide110.xml.rels><?xml version="1.0" encoding="UTF-8" standalone="yes"?>
<Relationships xmlns="http://schemas.openxmlformats.org/package/2006/relationships"><Relationship Id="rId4" Type="http://schemas.openxmlformats.org/officeDocument/2006/relationships/notesSlide" Target="../notesSlides/notesSlide67.xml"/><Relationship Id="rId3" Type="http://schemas.openxmlformats.org/officeDocument/2006/relationships/slideLayout" Target="../slideLayouts/slideLayout3.xml"/><Relationship Id="rId2" Type="http://schemas.openxmlformats.org/officeDocument/2006/relationships/tags" Target="../tags/tag136.xml"/><Relationship Id="rId1" Type="http://schemas.openxmlformats.org/officeDocument/2006/relationships/image" Target="../media/image67.png"/></Relationships>
</file>

<file path=ppt/slides/_rels/slide111.xml.rels><?xml version="1.0" encoding="UTF-8" standalone="yes"?>
<Relationships xmlns="http://schemas.openxmlformats.org/package/2006/relationships"><Relationship Id="rId4" Type="http://schemas.openxmlformats.org/officeDocument/2006/relationships/notesSlide" Target="../notesSlides/notesSlide68.xml"/><Relationship Id="rId3" Type="http://schemas.openxmlformats.org/officeDocument/2006/relationships/slideLayout" Target="../slideLayouts/slideLayout3.xml"/><Relationship Id="rId2" Type="http://schemas.openxmlformats.org/officeDocument/2006/relationships/tags" Target="../tags/tag137.xml"/><Relationship Id="rId1" Type="http://schemas.openxmlformats.org/officeDocument/2006/relationships/slide" Target="slide2.xml"/></Relationships>
</file>

<file path=ppt/slides/_rels/slide11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38.xml"/><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139.xml"/></Relationships>
</file>

<file path=ppt/slides/_rels/slide114.xml.rels><?xml version="1.0" encoding="UTF-8" standalone="yes"?>
<Relationships xmlns="http://schemas.openxmlformats.org/package/2006/relationships"><Relationship Id="rId5" Type="http://schemas.openxmlformats.org/officeDocument/2006/relationships/notesSlide" Target="../notesSlides/notesSlide70.xml"/><Relationship Id="rId4" Type="http://schemas.openxmlformats.org/officeDocument/2006/relationships/slideLayout" Target="../slideLayouts/slideLayout3.xml"/><Relationship Id="rId3" Type="http://schemas.openxmlformats.org/officeDocument/2006/relationships/tags" Target="../tags/tag140.xml"/><Relationship Id="rId2" Type="http://schemas.openxmlformats.org/officeDocument/2006/relationships/image" Target="../media/image8.png"/><Relationship Id="rId1" Type="http://schemas.openxmlformats.org/officeDocument/2006/relationships/image" Target="../media/image7.pn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1.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2.xml"/><Relationship Id="rId1" Type="http://schemas.openxmlformats.org/officeDocument/2006/relationships/image" Target="../media/image71.png"/></Relationships>
</file>

<file path=ppt/slides/_rels/slide117.xml.rels><?xml version="1.0" encoding="UTF-8" standalone="yes"?>
<Relationships xmlns="http://schemas.openxmlformats.org/package/2006/relationships"><Relationship Id="rId4" Type="http://schemas.openxmlformats.org/officeDocument/2006/relationships/notesSlide" Target="../notesSlides/notesSlide71.xml"/><Relationship Id="rId3" Type="http://schemas.openxmlformats.org/officeDocument/2006/relationships/slideLayout" Target="../slideLayouts/slideLayout3.xml"/><Relationship Id="rId2" Type="http://schemas.openxmlformats.org/officeDocument/2006/relationships/tags" Target="../tags/tag143.xml"/><Relationship Id="rId1" Type="http://schemas.openxmlformats.org/officeDocument/2006/relationships/slide" Target="slide2.xml"/></Relationships>
</file>

<file path=ppt/slides/_rels/slide118.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44.xml"/><Relationship Id="rId4" Type="http://schemas.openxmlformats.org/officeDocument/2006/relationships/slide" Target="slide2.xml"/><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xml"/><Relationship Id="rId1" Type="http://schemas.openxmlformats.org/officeDocument/2006/relationships/tags" Target="../tags/tag14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120.xml.rels><?xml version="1.0" encoding="UTF-8" standalone="yes"?>
<Relationships xmlns="http://schemas.openxmlformats.org/package/2006/relationships"><Relationship Id="rId5" Type="http://schemas.openxmlformats.org/officeDocument/2006/relationships/notesSlide" Target="../notesSlides/notesSlide73.xml"/><Relationship Id="rId4" Type="http://schemas.openxmlformats.org/officeDocument/2006/relationships/slideLayout" Target="../slideLayouts/slideLayout3.xml"/><Relationship Id="rId3" Type="http://schemas.openxmlformats.org/officeDocument/2006/relationships/tags" Target="../tags/tag146.xml"/><Relationship Id="rId2" Type="http://schemas.openxmlformats.org/officeDocument/2006/relationships/image" Target="../media/image8.png"/><Relationship Id="rId1" Type="http://schemas.openxmlformats.org/officeDocument/2006/relationships/image" Target="../media/image7.png"/></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7.xml"/></Relationships>
</file>

<file path=ppt/slides/_rels/slide122.xml.rels><?xml version="1.0" encoding="UTF-8" standalone="yes"?>
<Relationships xmlns="http://schemas.openxmlformats.org/package/2006/relationships"><Relationship Id="rId4" Type="http://schemas.openxmlformats.org/officeDocument/2006/relationships/notesSlide" Target="../notesSlides/notesSlide74.xml"/><Relationship Id="rId3" Type="http://schemas.openxmlformats.org/officeDocument/2006/relationships/slideLayout" Target="../slideLayouts/slideLayout3.xml"/><Relationship Id="rId2" Type="http://schemas.openxmlformats.org/officeDocument/2006/relationships/tags" Target="../tags/tag148.xml"/><Relationship Id="rId1" Type="http://schemas.openxmlformats.org/officeDocument/2006/relationships/slide" Target="slide2.xml"/></Relationships>
</file>

<file path=ppt/slides/_rels/slide12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49.xml"/><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slide" Target="slide2.xml"/><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40.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xml"/><Relationship Id="rId1" Type="http://schemas.openxmlformats.org/officeDocument/2006/relationships/tags" Target="../tags/tag150.xml"/></Relationships>
</file>

<file path=ppt/slides/_rels/slide125.xml.rels><?xml version="1.0" encoding="UTF-8" standalone="yes"?>
<Relationships xmlns="http://schemas.openxmlformats.org/package/2006/relationships"><Relationship Id="rId5" Type="http://schemas.openxmlformats.org/officeDocument/2006/relationships/notesSlide" Target="../notesSlides/notesSlide76.xml"/><Relationship Id="rId4" Type="http://schemas.openxmlformats.org/officeDocument/2006/relationships/slideLayout" Target="../slideLayouts/slideLayout3.xml"/><Relationship Id="rId3" Type="http://schemas.openxmlformats.org/officeDocument/2006/relationships/tags" Target="../tags/tag151.xml"/><Relationship Id="rId2" Type="http://schemas.openxmlformats.org/officeDocument/2006/relationships/image" Target="../media/image8.png"/><Relationship Id="rId1" Type="http://schemas.openxmlformats.org/officeDocument/2006/relationships/image" Target="../media/image7.png"/></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2.xml"/></Relationships>
</file>

<file path=ppt/slides/_rels/slide127.xml.rels><?xml version="1.0" encoding="UTF-8" standalone="yes"?>
<Relationships xmlns="http://schemas.openxmlformats.org/package/2006/relationships"><Relationship Id="rId4" Type="http://schemas.openxmlformats.org/officeDocument/2006/relationships/notesSlide" Target="../notesSlides/notesSlide77.xml"/><Relationship Id="rId3" Type="http://schemas.openxmlformats.org/officeDocument/2006/relationships/slideLayout" Target="../slideLayouts/slideLayout3.xml"/><Relationship Id="rId2" Type="http://schemas.openxmlformats.org/officeDocument/2006/relationships/tags" Target="../tags/tag153.xml"/><Relationship Id="rId1" Type="http://schemas.openxmlformats.org/officeDocument/2006/relationships/image" Target="../media/image78.png"/></Relationships>
</file>

<file path=ppt/slides/_rels/slide128.xml.rels><?xml version="1.0" encoding="UTF-8" standalone="yes"?>
<Relationships xmlns="http://schemas.openxmlformats.org/package/2006/relationships"><Relationship Id="rId4" Type="http://schemas.openxmlformats.org/officeDocument/2006/relationships/notesSlide" Target="../notesSlides/notesSlide78.xml"/><Relationship Id="rId3" Type="http://schemas.openxmlformats.org/officeDocument/2006/relationships/slideLayout" Target="../slideLayouts/slideLayout3.xml"/><Relationship Id="rId2" Type="http://schemas.openxmlformats.org/officeDocument/2006/relationships/tags" Target="../tags/tag154.xml"/><Relationship Id="rId1" Type="http://schemas.openxmlformats.org/officeDocument/2006/relationships/slide" Target="slide2.xml"/></Relationships>
</file>

<file path=ppt/slides/_rels/slide12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55.xml"/><Relationship Id="rId4" Type="http://schemas.openxmlformats.org/officeDocument/2006/relationships/slide" Target="slide3.xml"/><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tags" Target="../tags/tag21.xml"/><Relationship Id="rId2" Type="http://schemas.openxmlformats.org/officeDocument/2006/relationships/image" Target="../media/image8.png"/><Relationship Id="rId1" Type="http://schemas.openxmlformats.org/officeDocument/2006/relationships/image" Target="../media/image7.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xml"/><Relationship Id="rId1" Type="http://schemas.openxmlformats.org/officeDocument/2006/relationships/tags" Target="../tags/tag156.xml"/></Relationships>
</file>

<file path=ppt/slides/_rels/slide131.xml.rels><?xml version="1.0" encoding="UTF-8" standalone="yes"?>
<Relationships xmlns="http://schemas.openxmlformats.org/package/2006/relationships"><Relationship Id="rId5" Type="http://schemas.openxmlformats.org/officeDocument/2006/relationships/notesSlide" Target="../notesSlides/notesSlide80.xml"/><Relationship Id="rId4" Type="http://schemas.openxmlformats.org/officeDocument/2006/relationships/slideLayout" Target="../slideLayouts/slideLayout3.xml"/><Relationship Id="rId3" Type="http://schemas.openxmlformats.org/officeDocument/2006/relationships/tags" Target="../tags/tag157.xml"/><Relationship Id="rId2" Type="http://schemas.openxmlformats.org/officeDocument/2006/relationships/image" Target="../media/image8.png"/><Relationship Id="rId1" Type="http://schemas.openxmlformats.org/officeDocument/2006/relationships/image" Target="../media/image7.png"/></Relationships>
</file>

<file path=ppt/slides/_rels/slide132.xml.rels><?xml version="1.0" encoding="UTF-8" standalone="yes"?>
<Relationships xmlns="http://schemas.openxmlformats.org/package/2006/relationships"><Relationship Id="rId9" Type="http://schemas.openxmlformats.org/officeDocument/2006/relationships/notesSlide" Target="../notesSlides/notesSlide81.xml"/><Relationship Id="rId8" Type="http://schemas.openxmlformats.org/officeDocument/2006/relationships/slideLayout" Target="../slideLayouts/slideLayout3.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5.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xml"/><Relationship Id="rId1" Type="http://schemas.openxmlformats.org/officeDocument/2006/relationships/tags" Target="../tags/tag166.xml"/></Relationships>
</file>

<file path=ppt/slides/_rels/slide135.xml.rels><?xml version="1.0" encoding="UTF-8" standalone="yes"?>
<Relationships xmlns="http://schemas.openxmlformats.org/package/2006/relationships"><Relationship Id="rId4" Type="http://schemas.openxmlformats.org/officeDocument/2006/relationships/notesSlide" Target="../notesSlides/notesSlide83.xml"/><Relationship Id="rId3" Type="http://schemas.openxmlformats.org/officeDocument/2006/relationships/slideLayout" Target="../slideLayouts/slideLayout3.xml"/><Relationship Id="rId2" Type="http://schemas.openxmlformats.org/officeDocument/2006/relationships/tags" Target="../tags/tag167.xml"/><Relationship Id="rId1" Type="http://schemas.openxmlformats.org/officeDocument/2006/relationships/slide" Target="slide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3.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tags" Target="../tags/tag30.xml"/><Relationship Id="rId1" Type="http://schemas.openxmlformats.org/officeDocument/2006/relationships/slide" Target="slide2.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31.xml"/><Relationship Id="rId4" Type="http://schemas.openxmlformats.org/officeDocument/2006/relationships/slide" Target="slide2.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xml"/><Relationship Id="rId3" Type="http://schemas.openxmlformats.org/officeDocument/2006/relationships/tags" Target="../tags/tag33.xml"/><Relationship Id="rId2" Type="http://schemas.openxmlformats.org/officeDocument/2006/relationships/image" Target="../media/image8.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9" Type="http://schemas.openxmlformats.org/officeDocument/2006/relationships/slide" Target="slide105.xml"/><Relationship Id="rId8" Type="http://schemas.openxmlformats.org/officeDocument/2006/relationships/slide" Target="slide95.xml"/><Relationship Id="rId7" Type="http://schemas.openxmlformats.org/officeDocument/2006/relationships/slide" Target="slide84.xml"/><Relationship Id="rId6" Type="http://schemas.openxmlformats.org/officeDocument/2006/relationships/slide" Target="slide72.xml"/><Relationship Id="rId5" Type="http://schemas.openxmlformats.org/officeDocument/2006/relationships/slide" Target="slide67.xml"/><Relationship Id="rId4" Type="http://schemas.openxmlformats.org/officeDocument/2006/relationships/slide" Target="slide45.xml"/><Relationship Id="rId3" Type="http://schemas.openxmlformats.org/officeDocument/2006/relationships/slide" Target="slide61.xml"/><Relationship Id="rId27" Type="http://schemas.openxmlformats.org/officeDocument/2006/relationships/notesSlide" Target="../notesSlides/notesSlide2.xml"/><Relationship Id="rId26" Type="http://schemas.openxmlformats.org/officeDocument/2006/relationships/slideLayout" Target="../slideLayouts/slideLayout1.xml"/><Relationship Id="rId25" Type="http://schemas.openxmlformats.org/officeDocument/2006/relationships/tags" Target="../tags/tag5.xml"/><Relationship Id="rId24" Type="http://schemas.openxmlformats.org/officeDocument/2006/relationships/slide" Target="slide129.xml"/><Relationship Id="rId23" Type="http://schemas.openxmlformats.org/officeDocument/2006/relationships/slide" Target="slide123.xml"/><Relationship Id="rId22" Type="http://schemas.openxmlformats.org/officeDocument/2006/relationships/slide" Target="slide118.xml"/><Relationship Id="rId21" Type="http://schemas.openxmlformats.org/officeDocument/2006/relationships/slide" Target="slide23.xml"/><Relationship Id="rId20" Type="http://schemas.openxmlformats.org/officeDocument/2006/relationships/slide" Target="slide50.xml"/><Relationship Id="rId2" Type="http://schemas.openxmlformats.org/officeDocument/2006/relationships/image" Target="../media/image2.jpeg"/><Relationship Id="rId19" Type="http://schemas.openxmlformats.org/officeDocument/2006/relationships/slide" Target="slide56.xml"/><Relationship Id="rId18" Type="http://schemas.openxmlformats.org/officeDocument/2006/relationships/slide" Target="slide79.xml"/><Relationship Id="rId17" Type="http://schemas.openxmlformats.org/officeDocument/2006/relationships/slide" Target="slide11.xml"/><Relationship Id="rId16" Type="http://schemas.openxmlformats.org/officeDocument/2006/relationships/slide" Target="slide30.xml"/><Relationship Id="rId15" Type="http://schemas.openxmlformats.org/officeDocument/2006/relationships/slide" Target="slide17.xml"/><Relationship Id="rId14" Type="http://schemas.openxmlformats.org/officeDocument/2006/relationships/slide" Target="slide89.xml"/><Relationship Id="rId13" Type="http://schemas.openxmlformats.org/officeDocument/2006/relationships/slide" Target="slide100.xml"/><Relationship Id="rId12" Type="http://schemas.openxmlformats.org/officeDocument/2006/relationships/slide" Target="slide40.xml"/><Relationship Id="rId11" Type="http://schemas.openxmlformats.org/officeDocument/2006/relationships/slide" Target="slide112.xml"/><Relationship Id="rId10" Type="http://schemas.openxmlformats.org/officeDocument/2006/relationships/slide" Target="slide35.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3.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43.xml"/><Relationship Id="rId4" Type="http://schemas.openxmlformats.org/officeDocument/2006/relationships/slide" Target="slide2.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3.xml"/><Relationship Id="rId3" Type="http://schemas.openxmlformats.org/officeDocument/2006/relationships/tags" Target="../tags/tag45.xml"/><Relationship Id="rId2" Type="http://schemas.openxmlformats.org/officeDocument/2006/relationships/image" Target="../media/image8.pn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3.xml"/><Relationship Id="rId2" Type="http://schemas.openxmlformats.org/officeDocument/2006/relationships/tags" Target="../tags/tag49.xml"/><Relationship Id="rId1" Type="http://schemas.openxmlformats.org/officeDocument/2006/relationships/slide" Target="slide2.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tags" Target="../tags/tag6.xml"/><Relationship Id="rId2" Type="http://schemas.openxmlformats.org/officeDocument/2006/relationships/image" Target="../media/image3.jpe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50.xml"/><Relationship Id="rId4" Type="http://schemas.openxmlformats.org/officeDocument/2006/relationships/slide" Target="slide2.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3.xml"/><Relationship Id="rId3" Type="http://schemas.openxmlformats.org/officeDocument/2006/relationships/tags" Target="../tags/tag52.xml"/><Relationship Id="rId2" Type="http://schemas.openxmlformats.org/officeDocument/2006/relationships/image" Target="../media/image8.png"/><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xml"/><Relationship Id="rId2" Type="http://schemas.openxmlformats.org/officeDocument/2006/relationships/tags" Target="../tags/tag54.xml"/><Relationship Id="rId1" Type="http://schemas.openxmlformats.org/officeDocument/2006/relationships/slide" Target="slide2.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55.xml"/><Relationship Id="rId4" Type="http://schemas.openxmlformats.org/officeDocument/2006/relationships/slide" Target="slide2.xml"/><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3.xml"/><Relationship Id="rId3" Type="http://schemas.openxmlformats.org/officeDocument/2006/relationships/tags" Target="../tags/tag57.xml"/><Relationship Id="rId2" Type="http://schemas.openxmlformats.org/officeDocument/2006/relationships/image" Target="../media/image8.png"/><Relationship Id="rId1"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3.xml"/><Relationship Id="rId2" Type="http://schemas.openxmlformats.org/officeDocument/2006/relationships/tags" Target="../tags/tag59.xml"/><Relationship Id="rId1"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3.xml"/><Relationship Id="rId2" Type="http://schemas.openxmlformats.org/officeDocument/2006/relationships/tags" Target="../tags/tag60.xml"/><Relationship Id="rId1" Type="http://schemas.openxmlformats.org/officeDocument/2006/relationships/slide" Target="slide2.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3.xml"/><Relationship Id="rId2" Type="http://schemas.openxmlformats.org/officeDocument/2006/relationships/tags" Target="../tags/tag61.xml"/><Relationship Id="rId1" Type="http://schemas.openxmlformats.org/officeDocument/2006/relationships/slide" Target="slide2.xml"/></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3.xml"/><Relationship Id="rId2" Type="http://schemas.openxmlformats.org/officeDocument/2006/relationships/tags" Target="../tags/tag62.xml"/><Relationship Id="rId1" Type="http://schemas.openxmlformats.org/officeDocument/2006/relationships/slide" Target="slide2.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3.xml"/><Relationship Id="rId2" Type="http://schemas.openxmlformats.org/officeDocument/2006/relationships/tags" Target="../tags/tag63.xml"/><Relationship Id="rId1" Type="http://schemas.openxmlformats.org/officeDocument/2006/relationships/slide" Target="slide2.xml"/></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3.xml"/><Relationship Id="rId2" Type="http://schemas.openxmlformats.org/officeDocument/2006/relationships/tags" Target="../tags/tag64.xml"/><Relationship Id="rId1" Type="http://schemas.openxmlformats.org/officeDocument/2006/relationships/slide" Target="slide2.xml"/></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65.xml"/><Relationship Id="rId4" Type="http://schemas.openxmlformats.org/officeDocument/2006/relationships/slide" Target="slide2.xml"/><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3.xml"/><Relationship Id="rId3" Type="http://schemas.openxmlformats.org/officeDocument/2006/relationships/tags" Target="../tags/tag67.xml"/><Relationship Id="rId2" Type="http://schemas.openxmlformats.org/officeDocument/2006/relationships/image" Target="../media/image8.png"/><Relationship Id="rId1" Type="http://schemas.openxmlformats.org/officeDocument/2006/relationships/image" Target="../media/image7.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3.xml"/><Relationship Id="rId2" Type="http://schemas.openxmlformats.org/officeDocument/2006/relationships/tags" Target="../tags/tag69.xml"/><Relationship Id="rId1"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9" Type="http://schemas.openxmlformats.org/officeDocument/2006/relationships/image" Target="../media/image30.jpeg"/><Relationship Id="rId8" Type="http://schemas.openxmlformats.org/officeDocument/2006/relationships/image" Target="../media/image21.jpeg"/><Relationship Id="rId7" Type="http://schemas.openxmlformats.org/officeDocument/2006/relationships/slide" Target="slide2.xml"/><Relationship Id="rId6" Type="http://schemas.microsoft.com/office/2007/relationships/hdphoto" Target="../media/image29.wdp"/><Relationship Id="rId5" Type="http://schemas.openxmlformats.org/officeDocument/2006/relationships/image" Target="../media/image28.png"/><Relationship Id="rId4" Type="http://schemas.microsoft.com/office/2007/relationships/hdphoto" Target="../media/image27.wdp"/><Relationship Id="rId3" Type="http://schemas.openxmlformats.org/officeDocument/2006/relationships/image" Target="../media/image26.png"/><Relationship Id="rId2" Type="http://schemas.microsoft.com/office/2007/relationships/hdphoto" Target="../media/image25.wdp"/><Relationship Id="rId12" Type="http://schemas.openxmlformats.org/officeDocument/2006/relationships/slideLayout" Target="../slideLayouts/slideLayout3.xml"/><Relationship Id="rId11" Type="http://schemas.openxmlformats.org/officeDocument/2006/relationships/tags" Target="../tags/tag70.xml"/><Relationship Id="rId10" Type="http://schemas.openxmlformats.org/officeDocument/2006/relationships/image" Target="../media/image31.jpeg"/><Relationship Id="rId1"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3.xml"/><Relationship Id="rId3" Type="http://schemas.openxmlformats.org/officeDocument/2006/relationships/tags" Target="../tags/tag72.xml"/><Relationship Id="rId2" Type="http://schemas.openxmlformats.org/officeDocument/2006/relationships/image" Target="../media/image8.png"/><Relationship Id="rId1" Type="http://schemas.openxmlformats.org/officeDocument/2006/relationships/image" Target="../media/image7.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3.xml"/><Relationship Id="rId3" Type="http://schemas.openxmlformats.org/officeDocument/2006/relationships/tags" Target="../tags/tag74.xml"/><Relationship Id="rId2" Type="http://schemas.openxmlformats.org/officeDocument/2006/relationships/image" Target="../media/image33.jpeg"/><Relationship Id="rId1" Type="http://schemas.openxmlformats.org/officeDocument/2006/relationships/image" Target="../media/image32.png"/></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3.xml"/><Relationship Id="rId2" Type="http://schemas.openxmlformats.org/officeDocument/2006/relationships/tags" Target="../tags/tag75.xml"/><Relationship Id="rId1" Type="http://schemas.openxmlformats.org/officeDocument/2006/relationships/slide" Target="slide2.xml"/></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76.xml"/><Relationship Id="rId4" Type="http://schemas.openxmlformats.org/officeDocument/2006/relationships/slide" Target="slide2.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58.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3.xml"/><Relationship Id="rId3" Type="http://schemas.openxmlformats.org/officeDocument/2006/relationships/tags" Target="../tags/tag78.xml"/><Relationship Id="rId2" Type="http://schemas.openxmlformats.org/officeDocument/2006/relationships/image" Target="../media/image8.png"/><Relationship Id="rId1" Type="http://schemas.openxmlformats.org/officeDocument/2006/relationships/image" Target="../media/image7.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2.xml"/><Relationship Id="rId1" Type="http://schemas.openxmlformats.org/officeDocument/2006/relationships/tags" Target="../tags/tag11.xml"/></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3.xml"/><Relationship Id="rId2" Type="http://schemas.openxmlformats.org/officeDocument/2006/relationships/tags" Target="../tags/tag80.xml"/><Relationship Id="rId1" Type="http://schemas.openxmlformats.org/officeDocument/2006/relationships/slide" Target="slide2.xml"/></Relationships>
</file>

<file path=ppt/slides/_rels/slide6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81.xml"/><Relationship Id="rId4" Type="http://schemas.openxmlformats.org/officeDocument/2006/relationships/slide" Target="slide2.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63.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3.xml"/><Relationship Id="rId3" Type="http://schemas.openxmlformats.org/officeDocument/2006/relationships/tags" Target="../tags/tag83.xml"/><Relationship Id="rId2" Type="http://schemas.openxmlformats.org/officeDocument/2006/relationships/image" Target="../media/image8.png"/><Relationship Id="rId1"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65.xml.rels><?xml version="1.0" encoding="UTF-8" standalone="yes"?>
<Relationships xmlns="http://schemas.openxmlformats.org/package/2006/relationships"><Relationship Id="rId9" Type="http://schemas.openxmlformats.org/officeDocument/2006/relationships/notesSlide" Target="../notesSlides/notesSlide41.xml"/><Relationship Id="rId8" Type="http://schemas.openxmlformats.org/officeDocument/2006/relationships/slideLayout" Target="../slideLayouts/slideLayout3.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3.xml"/><Relationship Id="rId2" Type="http://schemas.openxmlformats.org/officeDocument/2006/relationships/tags" Target="../tags/tag92.xml"/><Relationship Id="rId1" Type="http://schemas.openxmlformats.org/officeDocument/2006/relationships/slide" Target="slide2.xml"/></Relationships>
</file>

<file path=ppt/slides/_rels/slide6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93.xml"/><Relationship Id="rId4" Type="http://schemas.openxmlformats.org/officeDocument/2006/relationships/slide" Target="slide2.xml"/><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40.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69.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3.xml"/><Relationship Id="rId3" Type="http://schemas.openxmlformats.org/officeDocument/2006/relationships/tags" Target="../tags/tag95.xml"/><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3.xml"/><Relationship Id="rId2" Type="http://schemas.openxmlformats.org/officeDocument/2006/relationships/tags" Target="../tags/tag97.xml"/><Relationship Id="rId1" Type="http://schemas.openxmlformats.org/officeDocument/2006/relationships/slide" Target="slide2.xml"/></Relationships>
</file>

<file path=ppt/slides/_rels/slide7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98.xml"/><Relationship Id="rId4" Type="http://schemas.openxmlformats.org/officeDocument/2006/relationships/slide" Target="slide2.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99.xml"/></Relationships>
</file>

<file path=ppt/slides/_rels/slide74.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3.xml"/><Relationship Id="rId3" Type="http://schemas.openxmlformats.org/officeDocument/2006/relationships/tags" Target="../tags/tag100.xml"/><Relationship Id="rId2" Type="http://schemas.openxmlformats.org/officeDocument/2006/relationships/image" Target="../media/image8.png"/><Relationship Id="rId1" Type="http://schemas.openxmlformats.org/officeDocument/2006/relationships/image" Target="../media/image7.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1.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2.xml"/><Relationship Id="rId1" Type="http://schemas.openxmlformats.org/officeDocument/2006/relationships/image" Target="../media/image46.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3.xml"/><Relationship Id="rId1" Type="http://schemas.openxmlformats.org/officeDocument/2006/relationships/image" Target="../media/image47.png"/></Relationships>
</file>

<file path=ppt/slides/_rels/slide78.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3.xml"/><Relationship Id="rId2" Type="http://schemas.openxmlformats.org/officeDocument/2006/relationships/tags" Target="../tags/tag104.xml"/><Relationship Id="rId1" Type="http://schemas.openxmlformats.org/officeDocument/2006/relationships/slide" Target="slide2.xml"/></Relationships>
</file>

<file path=ppt/slides/_rels/slide7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05.xml"/><Relationship Id="rId4" Type="http://schemas.openxmlformats.org/officeDocument/2006/relationships/slide" Target="slide2.xml"/><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xml"/><Relationship Id="rId1" Type="http://schemas.openxmlformats.org/officeDocument/2006/relationships/tags" Target="../tags/tag15.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106.xml"/></Relationships>
</file>

<file path=ppt/slides/_rels/slide81.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3.xml"/><Relationship Id="rId3" Type="http://schemas.openxmlformats.org/officeDocument/2006/relationships/tags" Target="../tags/tag107.xml"/><Relationship Id="rId2" Type="http://schemas.openxmlformats.org/officeDocument/2006/relationships/image" Target="../media/image8.png"/><Relationship Id="rId1" Type="http://schemas.openxmlformats.org/officeDocument/2006/relationships/image" Target="../media/image7.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8.xml"/></Relationships>
</file>

<file path=ppt/slides/_rels/slide83.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3.xml"/><Relationship Id="rId2" Type="http://schemas.openxmlformats.org/officeDocument/2006/relationships/tags" Target="../tags/tag109.xml"/><Relationship Id="rId1" Type="http://schemas.openxmlformats.org/officeDocument/2006/relationships/slide" Target="slide2.xml"/></Relationships>
</file>

<file path=ppt/slides/_rels/slide8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10.xml"/><Relationship Id="rId4" Type="http://schemas.openxmlformats.org/officeDocument/2006/relationships/slide" Target="slide2.xml"/><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111.xml"/></Relationships>
</file>

<file path=ppt/slides/_rels/slide86.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3.xml"/><Relationship Id="rId3" Type="http://schemas.openxmlformats.org/officeDocument/2006/relationships/tags" Target="../tags/tag112.xml"/><Relationship Id="rId2" Type="http://schemas.openxmlformats.org/officeDocument/2006/relationships/image" Target="../media/image8.png"/><Relationship Id="rId1" Type="http://schemas.openxmlformats.org/officeDocument/2006/relationships/image" Target="../media/image7.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3.xml"/></Relationships>
</file>

<file path=ppt/slides/_rels/slide88.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3.xml"/><Relationship Id="rId2" Type="http://schemas.openxmlformats.org/officeDocument/2006/relationships/tags" Target="../tags/tag114.xml"/><Relationship Id="rId1" Type="http://schemas.openxmlformats.org/officeDocument/2006/relationships/slide" Target="slide2.xml"/></Relationships>
</file>

<file path=ppt/slides/_rels/slide8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15.xml"/><Relationship Id="rId4" Type="http://schemas.openxmlformats.org/officeDocument/2006/relationships/slide" Target="slide2.xml"/><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116.xml"/></Relationships>
</file>

<file path=ppt/slides/_rels/slide91.xml.rels><?xml version="1.0" encoding="UTF-8" standalone="yes"?>
<Relationships xmlns="http://schemas.openxmlformats.org/package/2006/relationships"><Relationship Id="rId5" Type="http://schemas.openxmlformats.org/officeDocument/2006/relationships/notesSlide" Target="../notesSlides/notesSlide56.xml"/><Relationship Id="rId4" Type="http://schemas.openxmlformats.org/officeDocument/2006/relationships/slideLayout" Target="../slideLayouts/slideLayout3.xml"/><Relationship Id="rId3" Type="http://schemas.openxmlformats.org/officeDocument/2006/relationships/tags" Target="../tags/tag117.xml"/><Relationship Id="rId2" Type="http://schemas.openxmlformats.org/officeDocument/2006/relationships/image" Target="../media/image8.png"/><Relationship Id="rId1" Type="http://schemas.openxmlformats.org/officeDocument/2006/relationships/image" Target="../media/image7.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8.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9.xml"/></Relationships>
</file>

<file path=ppt/slides/_rels/slide94.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3.xml"/><Relationship Id="rId2" Type="http://schemas.openxmlformats.org/officeDocument/2006/relationships/tags" Target="../tags/tag120.xml"/><Relationship Id="rId1" Type="http://schemas.openxmlformats.org/officeDocument/2006/relationships/slide" Target="slide2.xml"/></Relationships>
</file>

<file path=ppt/slides/_rels/slide9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21.xml"/><Relationship Id="rId4" Type="http://schemas.openxmlformats.org/officeDocument/2006/relationships/slide" Target="slide2.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122.xml"/></Relationships>
</file>

<file path=ppt/slides/_rels/slide97.xml.rels><?xml version="1.0" encoding="UTF-8" standalone="yes"?>
<Relationships xmlns="http://schemas.openxmlformats.org/package/2006/relationships"><Relationship Id="rId5" Type="http://schemas.openxmlformats.org/officeDocument/2006/relationships/notesSlide" Target="../notesSlides/notesSlide59.xml"/><Relationship Id="rId4" Type="http://schemas.openxmlformats.org/officeDocument/2006/relationships/slideLayout" Target="../slideLayouts/slideLayout3.xml"/><Relationship Id="rId3" Type="http://schemas.openxmlformats.org/officeDocument/2006/relationships/tags" Target="../tags/tag123.xml"/><Relationship Id="rId2" Type="http://schemas.openxmlformats.org/officeDocument/2006/relationships/image" Target="../media/image8.png"/><Relationship Id="rId1" Type="http://schemas.openxmlformats.org/officeDocument/2006/relationships/image" Target="../media/image7.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4.xml"/></Relationships>
</file>

<file path=ppt/slides/_rels/slide99.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3.xml"/><Relationship Id="rId2" Type="http://schemas.openxmlformats.org/officeDocument/2006/relationships/tags" Target="../tags/tag125.xml"/><Relationship Id="rId1"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F0001"/>
        </a:solidFill>
        <a:effectLst/>
      </p:bgPr>
    </p:bg>
    <p:spTree>
      <p:nvGrpSpPr>
        <p:cNvPr id="1" name=""/>
        <p:cNvGrpSpPr/>
        <p:nvPr/>
      </p:nvGrpSpPr>
      <p:grpSpPr>
        <a:xfrm>
          <a:off x="0" y="0"/>
          <a:ext cx="0" cy="0"/>
          <a:chOff x="0" y="0"/>
          <a:chExt cx="0" cy="0"/>
        </a:xfrm>
      </p:grpSpPr>
      <p:sp>
        <p:nvSpPr>
          <p:cNvPr id="6" name="矩形 5"/>
          <p:cNvSpPr/>
          <p:nvPr/>
        </p:nvSpPr>
        <p:spPr>
          <a:xfrm>
            <a:off x="4400075" y="5779796"/>
            <a:ext cx="3390900" cy="564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grpSp>
        <p:nvGrpSpPr>
          <p:cNvPr id="3" name="组合 2"/>
          <p:cNvGrpSpPr/>
          <p:nvPr/>
        </p:nvGrpSpPr>
        <p:grpSpPr>
          <a:xfrm>
            <a:off x="4851636" y="5881688"/>
            <a:ext cx="2487778" cy="360339"/>
            <a:chOff x="3383863" y="5472119"/>
            <a:chExt cx="2487778" cy="360339"/>
          </a:xfrm>
        </p:grpSpPr>
        <p:grpSp>
          <p:nvGrpSpPr>
            <p:cNvPr id="20" name="组合 19"/>
            <p:cNvGrpSpPr/>
            <p:nvPr/>
          </p:nvGrpSpPr>
          <p:grpSpPr>
            <a:xfrm>
              <a:off x="4447583" y="5472119"/>
              <a:ext cx="360339" cy="360339"/>
              <a:chOff x="10808009" y="1446002"/>
              <a:chExt cx="622301" cy="622301"/>
            </a:xfrm>
          </p:grpSpPr>
          <p:sp>
            <p:nvSpPr>
              <p:cNvPr id="9" name="椭圆 8"/>
              <p:cNvSpPr/>
              <p:nvPr/>
            </p:nvSpPr>
            <p:spPr>
              <a:xfrm>
                <a:off x="10808009" y="1446002"/>
                <a:ext cx="622301" cy="622301"/>
              </a:xfrm>
              <a:prstGeom prst="ellipse">
                <a:avLst/>
              </a:prstGeom>
              <a:solidFill>
                <a:srgbClr val="BF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0" name="Freeform 98"/>
              <p:cNvSpPr>
                <a:spLocks noEditPoints="true"/>
              </p:cNvSpPr>
              <p:nvPr/>
            </p:nvSpPr>
            <p:spPr bwMode="auto">
              <a:xfrm>
                <a:off x="10956549" y="1619483"/>
                <a:ext cx="325219" cy="275338"/>
              </a:xfrm>
              <a:custGeom>
                <a:avLst/>
                <a:gdLst>
                  <a:gd name="T0" fmla="*/ 262 w 288"/>
                  <a:gd name="T1" fmla="*/ 36 h 244"/>
                  <a:gd name="T2" fmla="*/ 262 w 288"/>
                  <a:gd name="T3" fmla="*/ 0 h 244"/>
                  <a:gd name="T4" fmla="*/ 144 w 288"/>
                  <a:gd name="T5" fmla="*/ 35 h 244"/>
                  <a:gd name="T6" fmla="*/ 26 w 288"/>
                  <a:gd name="T7" fmla="*/ 0 h 244"/>
                  <a:gd name="T8" fmla="*/ 26 w 288"/>
                  <a:gd name="T9" fmla="*/ 36 h 244"/>
                  <a:gd name="T10" fmla="*/ 0 w 288"/>
                  <a:gd name="T11" fmla="*/ 35 h 244"/>
                  <a:gd name="T12" fmla="*/ 0 w 288"/>
                  <a:gd name="T13" fmla="*/ 219 h 244"/>
                  <a:gd name="T14" fmla="*/ 119 w 288"/>
                  <a:gd name="T15" fmla="*/ 231 h 244"/>
                  <a:gd name="T16" fmla="*/ 144 w 288"/>
                  <a:gd name="T17" fmla="*/ 244 h 244"/>
                  <a:gd name="T18" fmla="*/ 169 w 288"/>
                  <a:gd name="T19" fmla="*/ 231 h 244"/>
                  <a:gd name="T20" fmla="*/ 288 w 288"/>
                  <a:gd name="T21" fmla="*/ 219 h 244"/>
                  <a:gd name="T22" fmla="*/ 288 w 288"/>
                  <a:gd name="T23" fmla="*/ 35 h 244"/>
                  <a:gd name="T24" fmla="*/ 262 w 288"/>
                  <a:gd name="T25" fmla="*/ 36 h 244"/>
                  <a:gd name="T26" fmla="*/ 39 w 288"/>
                  <a:gd name="T27" fmla="*/ 13 h 244"/>
                  <a:gd name="T28" fmla="*/ 132 w 288"/>
                  <a:gd name="T29" fmla="*/ 41 h 244"/>
                  <a:gd name="T30" fmla="*/ 135 w 288"/>
                  <a:gd name="T31" fmla="*/ 48 h 244"/>
                  <a:gd name="T32" fmla="*/ 135 w 288"/>
                  <a:gd name="T33" fmla="*/ 207 h 244"/>
                  <a:gd name="T34" fmla="*/ 40 w 288"/>
                  <a:gd name="T35" fmla="*/ 188 h 244"/>
                  <a:gd name="T36" fmla="*/ 39 w 288"/>
                  <a:gd name="T37" fmla="*/ 188 h 244"/>
                  <a:gd name="T38" fmla="*/ 39 w 288"/>
                  <a:gd name="T39" fmla="*/ 13 h 244"/>
                  <a:gd name="T40" fmla="*/ 248 w 288"/>
                  <a:gd name="T41" fmla="*/ 13 h 244"/>
                  <a:gd name="T42" fmla="*/ 248 w 288"/>
                  <a:gd name="T43" fmla="*/ 188 h 244"/>
                  <a:gd name="T44" fmla="*/ 247 w 288"/>
                  <a:gd name="T45" fmla="*/ 188 h 244"/>
                  <a:gd name="T46" fmla="*/ 152 w 288"/>
                  <a:gd name="T47" fmla="*/ 207 h 244"/>
                  <a:gd name="T48" fmla="*/ 152 w 288"/>
                  <a:gd name="T49" fmla="*/ 49 h 244"/>
                  <a:gd name="T50" fmla="*/ 156 w 288"/>
                  <a:gd name="T51" fmla="*/ 41 h 244"/>
                  <a:gd name="T52" fmla="*/ 248 w 288"/>
                  <a:gd name="T53" fmla="*/ 1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44">
                    <a:moveTo>
                      <a:pt x="262" y="36"/>
                    </a:moveTo>
                    <a:cubicBezTo>
                      <a:pt x="262" y="0"/>
                      <a:pt x="262" y="0"/>
                      <a:pt x="262" y="0"/>
                    </a:cubicBezTo>
                    <a:cubicBezTo>
                      <a:pt x="160" y="0"/>
                      <a:pt x="145" y="33"/>
                      <a:pt x="144" y="35"/>
                    </a:cubicBezTo>
                    <a:cubicBezTo>
                      <a:pt x="143" y="33"/>
                      <a:pt x="127" y="0"/>
                      <a:pt x="26" y="0"/>
                    </a:cubicBezTo>
                    <a:cubicBezTo>
                      <a:pt x="26" y="36"/>
                      <a:pt x="26" y="36"/>
                      <a:pt x="26" y="36"/>
                    </a:cubicBezTo>
                    <a:cubicBezTo>
                      <a:pt x="18" y="35"/>
                      <a:pt x="9" y="35"/>
                      <a:pt x="0" y="35"/>
                    </a:cubicBezTo>
                    <a:cubicBezTo>
                      <a:pt x="0" y="219"/>
                      <a:pt x="0" y="219"/>
                      <a:pt x="0" y="219"/>
                    </a:cubicBezTo>
                    <a:cubicBezTo>
                      <a:pt x="0" y="219"/>
                      <a:pt x="79" y="210"/>
                      <a:pt x="119" y="231"/>
                    </a:cubicBezTo>
                    <a:cubicBezTo>
                      <a:pt x="126" y="235"/>
                      <a:pt x="133" y="244"/>
                      <a:pt x="144" y="244"/>
                    </a:cubicBezTo>
                    <a:cubicBezTo>
                      <a:pt x="155" y="244"/>
                      <a:pt x="162" y="235"/>
                      <a:pt x="169" y="231"/>
                    </a:cubicBezTo>
                    <a:cubicBezTo>
                      <a:pt x="208" y="210"/>
                      <a:pt x="288" y="219"/>
                      <a:pt x="288" y="219"/>
                    </a:cubicBezTo>
                    <a:cubicBezTo>
                      <a:pt x="288" y="35"/>
                      <a:pt x="288" y="35"/>
                      <a:pt x="288" y="35"/>
                    </a:cubicBezTo>
                    <a:cubicBezTo>
                      <a:pt x="278" y="35"/>
                      <a:pt x="270" y="35"/>
                      <a:pt x="262" y="36"/>
                    </a:cubicBezTo>
                    <a:close/>
                    <a:moveTo>
                      <a:pt x="39" y="13"/>
                    </a:moveTo>
                    <a:cubicBezTo>
                      <a:pt x="117" y="16"/>
                      <a:pt x="131" y="39"/>
                      <a:pt x="132" y="41"/>
                    </a:cubicBezTo>
                    <a:cubicBezTo>
                      <a:pt x="135" y="48"/>
                      <a:pt x="135" y="48"/>
                      <a:pt x="135" y="48"/>
                    </a:cubicBezTo>
                    <a:cubicBezTo>
                      <a:pt x="135" y="207"/>
                      <a:pt x="135" y="207"/>
                      <a:pt x="135" y="207"/>
                    </a:cubicBezTo>
                    <a:cubicBezTo>
                      <a:pt x="107" y="191"/>
                      <a:pt x="66" y="188"/>
                      <a:pt x="40" y="188"/>
                    </a:cubicBezTo>
                    <a:cubicBezTo>
                      <a:pt x="40" y="188"/>
                      <a:pt x="39" y="188"/>
                      <a:pt x="39" y="188"/>
                    </a:cubicBezTo>
                    <a:lnTo>
                      <a:pt x="39" y="13"/>
                    </a:lnTo>
                    <a:close/>
                    <a:moveTo>
                      <a:pt x="248" y="13"/>
                    </a:moveTo>
                    <a:cubicBezTo>
                      <a:pt x="248" y="188"/>
                      <a:pt x="248" y="188"/>
                      <a:pt x="248" y="188"/>
                    </a:cubicBezTo>
                    <a:cubicBezTo>
                      <a:pt x="248" y="188"/>
                      <a:pt x="248" y="188"/>
                      <a:pt x="247" y="188"/>
                    </a:cubicBezTo>
                    <a:cubicBezTo>
                      <a:pt x="221" y="188"/>
                      <a:pt x="180" y="191"/>
                      <a:pt x="152" y="207"/>
                    </a:cubicBezTo>
                    <a:cubicBezTo>
                      <a:pt x="152" y="49"/>
                      <a:pt x="152" y="49"/>
                      <a:pt x="152" y="49"/>
                    </a:cubicBezTo>
                    <a:cubicBezTo>
                      <a:pt x="156" y="41"/>
                      <a:pt x="156" y="41"/>
                      <a:pt x="156" y="41"/>
                    </a:cubicBezTo>
                    <a:cubicBezTo>
                      <a:pt x="156" y="39"/>
                      <a:pt x="171" y="16"/>
                      <a:pt x="248" y="13"/>
                    </a:cubicBezTo>
                    <a:close/>
                  </a:path>
                </a:pathLst>
              </a:custGeom>
              <a:solidFill>
                <a:schemeClr val="bg1"/>
              </a:solidFill>
              <a:ln>
                <a:noFill/>
              </a:ln>
            </p:spPr>
            <p:txBody>
              <a:bodyPr vert="horz" wrap="square" lIns="114924" tIns="57462" rIns="114924" bIns="57462" numCol="1" anchor="t" anchorCtr="false" compatLnSpc="true"/>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55" b="0" i="0" u="none" strike="noStrike" kern="0" cap="none" spc="0" normalizeH="0" baseline="0" noProof="0">
                  <a:ln>
                    <a:noFill/>
                  </a:ln>
                  <a:solidFill>
                    <a:sysClr val="windowText" lastClr="000000"/>
                  </a:solidFill>
                  <a:effectLst/>
                  <a:uLnTx/>
                  <a:uFillTx/>
                </a:endParaRPr>
              </a:p>
            </p:txBody>
          </p:sp>
        </p:grpSp>
        <p:grpSp>
          <p:nvGrpSpPr>
            <p:cNvPr id="19" name="组合 18"/>
            <p:cNvGrpSpPr/>
            <p:nvPr/>
          </p:nvGrpSpPr>
          <p:grpSpPr>
            <a:xfrm>
              <a:off x="5511302" y="5472119"/>
              <a:ext cx="360339" cy="360339"/>
              <a:chOff x="11683690" y="1446002"/>
              <a:chExt cx="622301" cy="622301"/>
            </a:xfrm>
          </p:grpSpPr>
          <p:sp>
            <p:nvSpPr>
              <p:cNvPr id="11" name="椭圆 10"/>
              <p:cNvSpPr/>
              <p:nvPr/>
            </p:nvSpPr>
            <p:spPr>
              <a:xfrm>
                <a:off x="11683690" y="1446002"/>
                <a:ext cx="622301" cy="622301"/>
              </a:xfrm>
              <a:prstGeom prst="ellipse">
                <a:avLst/>
              </a:prstGeom>
              <a:solidFill>
                <a:srgbClr val="BF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242"/>
              <p:cNvSpPr>
                <a:spLocks noEditPoints="true"/>
              </p:cNvSpPr>
              <p:nvPr/>
            </p:nvSpPr>
            <p:spPr bwMode="auto">
              <a:xfrm>
                <a:off x="11803041" y="1562085"/>
                <a:ext cx="327213" cy="325219"/>
              </a:xfrm>
              <a:custGeom>
                <a:avLst/>
                <a:gdLst>
                  <a:gd name="T0" fmla="*/ 164 w 164"/>
                  <a:gd name="T1" fmla="*/ 0 h 163"/>
                  <a:gd name="T2" fmla="*/ 164 w 164"/>
                  <a:gd name="T3" fmla="*/ 0 h 163"/>
                  <a:gd name="T4" fmla="*/ 0 w 164"/>
                  <a:gd name="T5" fmla="*/ 163 h 163"/>
                  <a:gd name="T6" fmla="*/ 0 w 164"/>
                  <a:gd name="T7" fmla="*/ 163 h 163"/>
                  <a:gd name="T8" fmla="*/ 164 w 164"/>
                  <a:gd name="T9" fmla="*/ 163 h 163"/>
                  <a:gd name="T10" fmla="*/ 164 w 164"/>
                  <a:gd name="T11" fmla="*/ 0 h 163"/>
                  <a:gd name="T12" fmla="*/ 129 w 164"/>
                  <a:gd name="T13" fmla="*/ 42 h 163"/>
                  <a:gd name="T14" fmla="*/ 137 w 164"/>
                  <a:gd name="T15" fmla="*/ 50 h 163"/>
                  <a:gd name="T16" fmla="*/ 132 w 164"/>
                  <a:gd name="T17" fmla="*/ 55 h 163"/>
                  <a:gd name="T18" fmla="*/ 125 w 164"/>
                  <a:gd name="T19" fmla="*/ 47 h 163"/>
                  <a:gd name="T20" fmla="*/ 129 w 164"/>
                  <a:gd name="T21" fmla="*/ 42 h 163"/>
                  <a:gd name="T22" fmla="*/ 115 w 164"/>
                  <a:gd name="T23" fmla="*/ 56 h 163"/>
                  <a:gd name="T24" fmla="*/ 130 w 164"/>
                  <a:gd name="T25" fmla="*/ 71 h 163"/>
                  <a:gd name="T26" fmla="*/ 125 w 164"/>
                  <a:gd name="T27" fmla="*/ 75 h 163"/>
                  <a:gd name="T28" fmla="*/ 111 w 164"/>
                  <a:gd name="T29" fmla="*/ 60 h 163"/>
                  <a:gd name="T30" fmla="*/ 115 w 164"/>
                  <a:gd name="T31" fmla="*/ 56 h 163"/>
                  <a:gd name="T32" fmla="*/ 102 w 164"/>
                  <a:gd name="T33" fmla="*/ 69 h 163"/>
                  <a:gd name="T34" fmla="*/ 110 w 164"/>
                  <a:gd name="T35" fmla="*/ 77 h 163"/>
                  <a:gd name="T36" fmla="*/ 105 w 164"/>
                  <a:gd name="T37" fmla="*/ 82 h 163"/>
                  <a:gd name="T38" fmla="*/ 97 w 164"/>
                  <a:gd name="T39" fmla="*/ 74 h 163"/>
                  <a:gd name="T40" fmla="*/ 102 w 164"/>
                  <a:gd name="T41" fmla="*/ 69 h 163"/>
                  <a:gd name="T42" fmla="*/ 88 w 164"/>
                  <a:gd name="T43" fmla="*/ 83 h 163"/>
                  <a:gd name="T44" fmla="*/ 102 w 164"/>
                  <a:gd name="T45" fmla="*/ 98 h 163"/>
                  <a:gd name="T46" fmla="*/ 98 w 164"/>
                  <a:gd name="T47" fmla="*/ 102 h 163"/>
                  <a:gd name="T48" fmla="*/ 84 w 164"/>
                  <a:gd name="T49" fmla="*/ 88 h 163"/>
                  <a:gd name="T50" fmla="*/ 88 w 164"/>
                  <a:gd name="T51" fmla="*/ 83 h 163"/>
                  <a:gd name="T52" fmla="*/ 75 w 164"/>
                  <a:gd name="T53" fmla="*/ 97 h 163"/>
                  <a:gd name="T54" fmla="*/ 83 w 164"/>
                  <a:gd name="T55" fmla="*/ 105 h 163"/>
                  <a:gd name="T56" fmla="*/ 78 w 164"/>
                  <a:gd name="T57" fmla="*/ 109 h 163"/>
                  <a:gd name="T58" fmla="*/ 70 w 164"/>
                  <a:gd name="T59" fmla="*/ 101 h 163"/>
                  <a:gd name="T60" fmla="*/ 75 w 164"/>
                  <a:gd name="T61" fmla="*/ 97 h 163"/>
                  <a:gd name="T62" fmla="*/ 61 w 164"/>
                  <a:gd name="T63" fmla="*/ 110 h 163"/>
                  <a:gd name="T64" fmla="*/ 75 w 164"/>
                  <a:gd name="T65" fmla="*/ 125 h 163"/>
                  <a:gd name="T66" fmla="*/ 71 w 164"/>
                  <a:gd name="T67" fmla="*/ 129 h 163"/>
                  <a:gd name="T68" fmla="*/ 56 w 164"/>
                  <a:gd name="T69" fmla="*/ 115 h 163"/>
                  <a:gd name="T70" fmla="*/ 61 w 164"/>
                  <a:gd name="T71" fmla="*/ 110 h 163"/>
                  <a:gd name="T72" fmla="*/ 51 w 164"/>
                  <a:gd name="T73" fmla="*/ 136 h 163"/>
                  <a:gd name="T74" fmla="*/ 43 w 164"/>
                  <a:gd name="T75" fmla="*/ 128 h 163"/>
                  <a:gd name="T76" fmla="*/ 47 w 164"/>
                  <a:gd name="T77" fmla="*/ 124 h 163"/>
                  <a:gd name="T78" fmla="*/ 55 w 164"/>
                  <a:gd name="T79" fmla="*/ 132 h 163"/>
                  <a:gd name="T80" fmla="*/ 51 w 164"/>
                  <a:gd name="T81" fmla="*/ 136 h 163"/>
                  <a:gd name="T82" fmla="*/ 136 w 164"/>
                  <a:gd name="T83" fmla="*/ 136 h 163"/>
                  <a:gd name="T84" fmla="*/ 82 w 164"/>
                  <a:gd name="T85" fmla="*/ 136 h 163"/>
                  <a:gd name="T86" fmla="*/ 136 w 164"/>
                  <a:gd name="T87" fmla="*/ 81 h 163"/>
                  <a:gd name="T88" fmla="*/ 136 w 164"/>
                  <a:gd name="T89" fmla="*/ 13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63">
                    <a:moveTo>
                      <a:pt x="164" y="0"/>
                    </a:moveTo>
                    <a:lnTo>
                      <a:pt x="164" y="0"/>
                    </a:lnTo>
                    <a:lnTo>
                      <a:pt x="0" y="163"/>
                    </a:lnTo>
                    <a:lnTo>
                      <a:pt x="0" y="163"/>
                    </a:lnTo>
                    <a:lnTo>
                      <a:pt x="164" y="163"/>
                    </a:lnTo>
                    <a:lnTo>
                      <a:pt x="164" y="0"/>
                    </a:lnTo>
                    <a:close/>
                    <a:moveTo>
                      <a:pt x="129" y="42"/>
                    </a:moveTo>
                    <a:lnTo>
                      <a:pt x="137" y="50"/>
                    </a:lnTo>
                    <a:lnTo>
                      <a:pt x="132" y="55"/>
                    </a:lnTo>
                    <a:lnTo>
                      <a:pt x="125" y="47"/>
                    </a:lnTo>
                    <a:lnTo>
                      <a:pt x="129" y="42"/>
                    </a:lnTo>
                    <a:close/>
                    <a:moveTo>
                      <a:pt x="115" y="56"/>
                    </a:moveTo>
                    <a:lnTo>
                      <a:pt x="130" y="71"/>
                    </a:lnTo>
                    <a:lnTo>
                      <a:pt x="125" y="75"/>
                    </a:lnTo>
                    <a:lnTo>
                      <a:pt x="111" y="60"/>
                    </a:lnTo>
                    <a:lnTo>
                      <a:pt x="115" y="56"/>
                    </a:lnTo>
                    <a:close/>
                    <a:moveTo>
                      <a:pt x="102" y="69"/>
                    </a:moveTo>
                    <a:lnTo>
                      <a:pt x="110" y="77"/>
                    </a:lnTo>
                    <a:lnTo>
                      <a:pt x="105" y="82"/>
                    </a:lnTo>
                    <a:lnTo>
                      <a:pt x="97" y="74"/>
                    </a:lnTo>
                    <a:lnTo>
                      <a:pt x="102" y="69"/>
                    </a:lnTo>
                    <a:close/>
                    <a:moveTo>
                      <a:pt x="88" y="83"/>
                    </a:moveTo>
                    <a:lnTo>
                      <a:pt x="102" y="98"/>
                    </a:lnTo>
                    <a:lnTo>
                      <a:pt x="98" y="102"/>
                    </a:lnTo>
                    <a:lnTo>
                      <a:pt x="84" y="88"/>
                    </a:lnTo>
                    <a:lnTo>
                      <a:pt x="88" y="83"/>
                    </a:lnTo>
                    <a:close/>
                    <a:moveTo>
                      <a:pt x="75" y="97"/>
                    </a:moveTo>
                    <a:lnTo>
                      <a:pt x="83" y="105"/>
                    </a:lnTo>
                    <a:lnTo>
                      <a:pt x="78" y="109"/>
                    </a:lnTo>
                    <a:lnTo>
                      <a:pt x="70" y="101"/>
                    </a:lnTo>
                    <a:lnTo>
                      <a:pt x="75" y="97"/>
                    </a:lnTo>
                    <a:close/>
                    <a:moveTo>
                      <a:pt x="61" y="110"/>
                    </a:moveTo>
                    <a:lnTo>
                      <a:pt x="75" y="125"/>
                    </a:lnTo>
                    <a:lnTo>
                      <a:pt x="71" y="129"/>
                    </a:lnTo>
                    <a:lnTo>
                      <a:pt x="56" y="115"/>
                    </a:lnTo>
                    <a:lnTo>
                      <a:pt x="61" y="110"/>
                    </a:lnTo>
                    <a:close/>
                    <a:moveTo>
                      <a:pt x="51" y="136"/>
                    </a:moveTo>
                    <a:lnTo>
                      <a:pt x="43" y="128"/>
                    </a:lnTo>
                    <a:lnTo>
                      <a:pt x="47" y="124"/>
                    </a:lnTo>
                    <a:lnTo>
                      <a:pt x="55" y="132"/>
                    </a:lnTo>
                    <a:lnTo>
                      <a:pt x="51" y="136"/>
                    </a:lnTo>
                    <a:close/>
                    <a:moveTo>
                      <a:pt x="136" y="136"/>
                    </a:moveTo>
                    <a:lnTo>
                      <a:pt x="82" y="136"/>
                    </a:lnTo>
                    <a:lnTo>
                      <a:pt x="136" y="81"/>
                    </a:lnTo>
                    <a:lnTo>
                      <a:pt x="136" y="136"/>
                    </a:lnTo>
                    <a:close/>
                  </a:path>
                </a:pathLst>
              </a:custGeom>
              <a:solidFill>
                <a:schemeClr val="bg1"/>
              </a:solidFill>
              <a:ln>
                <a:noFill/>
              </a:ln>
            </p:spPr>
            <p:txBody>
              <a:bodyPr vert="horz" wrap="square" lIns="114924" tIns="57462" rIns="114924" bIns="57462" numCol="1" anchor="t" anchorCtr="false" compatLnSpc="true"/>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55" b="0" i="0" u="none" strike="noStrike" kern="0" cap="none" spc="0" normalizeH="0" baseline="0" noProof="0">
                  <a:ln>
                    <a:noFill/>
                  </a:ln>
                  <a:solidFill>
                    <a:sysClr val="windowText" lastClr="000000"/>
                  </a:solidFill>
                  <a:effectLst/>
                  <a:uLnTx/>
                  <a:uFillTx/>
                </a:endParaRPr>
              </a:p>
            </p:txBody>
          </p:sp>
        </p:grpSp>
        <p:grpSp>
          <p:nvGrpSpPr>
            <p:cNvPr id="21" name="组合 20"/>
            <p:cNvGrpSpPr/>
            <p:nvPr/>
          </p:nvGrpSpPr>
          <p:grpSpPr>
            <a:xfrm>
              <a:off x="3383863" y="5472119"/>
              <a:ext cx="360339" cy="360339"/>
              <a:chOff x="9932328" y="1446002"/>
              <a:chExt cx="622301" cy="622301"/>
            </a:xfrm>
          </p:grpSpPr>
          <p:sp>
            <p:nvSpPr>
              <p:cNvPr id="13" name="椭圆 12"/>
              <p:cNvSpPr/>
              <p:nvPr/>
            </p:nvSpPr>
            <p:spPr>
              <a:xfrm>
                <a:off x="9932328" y="1446002"/>
                <a:ext cx="622301" cy="622301"/>
              </a:xfrm>
              <a:prstGeom prst="ellipse">
                <a:avLst/>
              </a:prstGeom>
              <a:solidFill>
                <a:srgbClr val="BF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grpSp>
            <p:nvGrpSpPr>
              <p:cNvPr id="14" name="组合 13"/>
              <p:cNvGrpSpPr/>
              <p:nvPr/>
            </p:nvGrpSpPr>
            <p:grpSpPr>
              <a:xfrm>
                <a:off x="10080257" y="1594920"/>
                <a:ext cx="326442" cy="324464"/>
                <a:chOff x="4283702" y="1539998"/>
                <a:chExt cx="329209" cy="327214"/>
              </a:xfrm>
              <a:solidFill>
                <a:schemeClr val="bg1"/>
              </a:solidFill>
            </p:grpSpPr>
            <p:sp>
              <p:nvSpPr>
                <p:cNvPr id="15" name="Freeform 81"/>
                <p:cNvSpPr>
                  <a:spLocks noEditPoints="true"/>
                </p:cNvSpPr>
                <p:nvPr/>
              </p:nvSpPr>
              <p:spPr bwMode="auto">
                <a:xfrm>
                  <a:off x="4283702" y="1751490"/>
                  <a:ext cx="115722" cy="115722"/>
                </a:xfrm>
                <a:custGeom>
                  <a:avLst/>
                  <a:gdLst>
                    <a:gd name="T0" fmla="*/ 15 w 102"/>
                    <a:gd name="T1" fmla="*/ 40 h 102"/>
                    <a:gd name="T2" fmla="*/ 0 w 102"/>
                    <a:gd name="T3" fmla="*/ 87 h 102"/>
                    <a:gd name="T4" fmla="*/ 15 w 102"/>
                    <a:gd name="T5" fmla="*/ 102 h 102"/>
                    <a:gd name="T6" fmla="*/ 62 w 102"/>
                    <a:gd name="T7" fmla="*/ 87 h 102"/>
                    <a:gd name="T8" fmla="*/ 102 w 102"/>
                    <a:gd name="T9" fmla="*/ 32 h 102"/>
                    <a:gd name="T10" fmla="*/ 69 w 102"/>
                    <a:gd name="T11" fmla="*/ 0 h 102"/>
                    <a:gd name="T12" fmla="*/ 15 w 102"/>
                    <a:gd name="T13" fmla="*/ 40 h 102"/>
                    <a:gd name="T14" fmla="*/ 47 w 102"/>
                    <a:gd name="T15" fmla="*/ 68 h 102"/>
                    <a:gd name="T16" fmla="*/ 34 w 102"/>
                    <a:gd name="T17" fmla="*/ 68 h 102"/>
                    <a:gd name="T18" fmla="*/ 34 w 102"/>
                    <a:gd name="T19" fmla="*/ 55 h 102"/>
                    <a:gd name="T20" fmla="*/ 47 w 102"/>
                    <a:gd name="T21" fmla="*/ 55 h 102"/>
                    <a:gd name="T22" fmla="*/ 47 w 102"/>
                    <a:gd name="T23" fmla="*/ 6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102">
                      <a:moveTo>
                        <a:pt x="15" y="40"/>
                      </a:moveTo>
                      <a:cubicBezTo>
                        <a:pt x="22" y="50"/>
                        <a:pt x="16" y="69"/>
                        <a:pt x="0" y="87"/>
                      </a:cubicBezTo>
                      <a:cubicBezTo>
                        <a:pt x="15" y="102"/>
                        <a:pt x="15" y="102"/>
                        <a:pt x="15" y="102"/>
                      </a:cubicBezTo>
                      <a:cubicBezTo>
                        <a:pt x="32" y="87"/>
                        <a:pt x="52" y="80"/>
                        <a:pt x="62" y="87"/>
                      </a:cubicBezTo>
                      <a:cubicBezTo>
                        <a:pt x="102" y="32"/>
                        <a:pt x="102" y="32"/>
                        <a:pt x="102" y="32"/>
                      </a:cubicBezTo>
                      <a:cubicBezTo>
                        <a:pt x="69" y="0"/>
                        <a:pt x="69" y="0"/>
                        <a:pt x="69" y="0"/>
                      </a:cubicBezTo>
                      <a:lnTo>
                        <a:pt x="15" y="40"/>
                      </a:lnTo>
                      <a:close/>
                      <a:moveTo>
                        <a:pt x="47" y="68"/>
                      </a:moveTo>
                      <a:cubicBezTo>
                        <a:pt x="43" y="72"/>
                        <a:pt x="37" y="72"/>
                        <a:pt x="34" y="68"/>
                      </a:cubicBezTo>
                      <a:cubicBezTo>
                        <a:pt x="30" y="65"/>
                        <a:pt x="30" y="59"/>
                        <a:pt x="34" y="55"/>
                      </a:cubicBezTo>
                      <a:cubicBezTo>
                        <a:pt x="37" y="52"/>
                        <a:pt x="43" y="52"/>
                        <a:pt x="47" y="55"/>
                      </a:cubicBezTo>
                      <a:cubicBezTo>
                        <a:pt x="50" y="59"/>
                        <a:pt x="50" y="65"/>
                        <a:pt x="4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4924" tIns="57462" rIns="114924" bIns="57462" numCol="1" anchor="t" anchorCtr="false" compatLnSpc="true"/>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55" b="0" i="0" u="none" strike="noStrike" kern="0" cap="none" spc="0" normalizeH="0" baseline="0" noProof="0">
                    <a:ln>
                      <a:noFill/>
                    </a:ln>
                    <a:solidFill>
                      <a:sysClr val="windowText" lastClr="000000"/>
                    </a:solidFill>
                    <a:effectLst/>
                    <a:uLnTx/>
                    <a:uFillTx/>
                  </a:endParaRPr>
                </a:p>
              </p:txBody>
            </p:sp>
            <p:sp>
              <p:nvSpPr>
                <p:cNvPr id="16" name="Freeform 82"/>
                <p:cNvSpPr/>
                <p:nvPr/>
              </p:nvSpPr>
              <p:spPr bwMode="auto">
                <a:xfrm>
                  <a:off x="4363510" y="1539998"/>
                  <a:ext cx="249401" cy="247405"/>
                </a:xfrm>
                <a:custGeom>
                  <a:avLst/>
                  <a:gdLst>
                    <a:gd name="T0" fmla="*/ 209 w 220"/>
                    <a:gd name="T1" fmla="*/ 10 h 220"/>
                    <a:gd name="T2" fmla="*/ 171 w 220"/>
                    <a:gd name="T3" fmla="*/ 10 h 220"/>
                    <a:gd name="T4" fmla="*/ 53 w 220"/>
                    <a:gd name="T5" fmla="*/ 129 h 220"/>
                    <a:gd name="T6" fmla="*/ 48 w 220"/>
                    <a:gd name="T7" fmla="*/ 124 h 220"/>
                    <a:gd name="T8" fmla="*/ 0 w 220"/>
                    <a:gd name="T9" fmla="*/ 172 h 220"/>
                    <a:gd name="T10" fmla="*/ 48 w 220"/>
                    <a:gd name="T11" fmla="*/ 220 h 220"/>
                    <a:gd name="T12" fmla="*/ 96 w 220"/>
                    <a:gd name="T13" fmla="*/ 172 h 220"/>
                    <a:gd name="T14" fmla="*/ 91 w 220"/>
                    <a:gd name="T15" fmla="*/ 167 h 220"/>
                    <a:gd name="T16" fmla="*/ 209 w 220"/>
                    <a:gd name="T17" fmla="*/ 49 h 220"/>
                    <a:gd name="T18" fmla="*/ 209 w 220"/>
                    <a:gd name="T19" fmla="*/ 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209" y="10"/>
                      </a:moveTo>
                      <a:cubicBezTo>
                        <a:pt x="199" y="0"/>
                        <a:pt x="182" y="0"/>
                        <a:pt x="171" y="10"/>
                      </a:cubicBezTo>
                      <a:cubicBezTo>
                        <a:pt x="53" y="129"/>
                        <a:pt x="53" y="129"/>
                        <a:pt x="53" y="129"/>
                      </a:cubicBezTo>
                      <a:cubicBezTo>
                        <a:pt x="48" y="124"/>
                        <a:pt x="48" y="124"/>
                        <a:pt x="48" y="124"/>
                      </a:cubicBezTo>
                      <a:cubicBezTo>
                        <a:pt x="0" y="172"/>
                        <a:pt x="0" y="172"/>
                        <a:pt x="0" y="172"/>
                      </a:cubicBezTo>
                      <a:cubicBezTo>
                        <a:pt x="48" y="220"/>
                        <a:pt x="48" y="220"/>
                        <a:pt x="48" y="220"/>
                      </a:cubicBezTo>
                      <a:cubicBezTo>
                        <a:pt x="96" y="172"/>
                        <a:pt x="96" y="172"/>
                        <a:pt x="96" y="172"/>
                      </a:cubicBezTo>
                      <a:cubicBezTo>
                        <a:pt x="91" y="167"/>
                        <a:pt x="91" y="167"/>
                        <a:pt x="91" y="167"/>
                      </a:cubicBezTo>
                      <a:cubicBezTo>
                        <a:pt x="209" y="49"/>
                        <a:pt x="209" y="49"/>
                        <a:pt x="209" y="49"/>
                      </a:cubicBezTo>
                      <a:cubicBezTo>
                        <a:pt x="220" y="38"/>
                        <a:pt x="220" y="21"/>
                        <a:pt x="20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4924" tIns="57462" rIns="114924" bIns="57462" numCol="1" anchor="t" anchorCtr="false" compatLnSpc="true"/>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55" b="0" i="0" u="none" strike="noStrike" kern="0" cap="none" spc="0" normalizeH="0" baseline="0" noProof="0">
                    <a:ln>
                      <a:noFill/>
                    </a:ln>
                    <a:solidFill>
                      <a:sysClr val="windowText" lastClr="000000"/>
                    </a:solidFill>
                    <a:effectLst/>
                    <a:uLnTx/>
                    <a:uFillTx/>
                  </a:endParaRPr>
                </a:p>
              </p:txBody>
            </p:sp>
          </p:grpSp>
        </p:grpSp>
      </p:grpSp>
      <p:grpSp>
        <p:nvGrpSpPr>
          <p:cNvPr id="33" name="组合 32"/>
          <p:cNvGrpSpPr/>
          <p:nvPr/>
        </p:nvGrpSpPr>
        <p:grpSpPr>
          <a:xfrm>
            <a:off x="1193800" y="474345"/>
            <a:ext cx="9804400" cy="5117465"/>
            <a:chOff x="1955284" y="2286542"/>
            <a:chExt cx="5245100" cy="2614564"/>
          </a:xfrm>
        </p:grpSpPr>
        <p:sp>
          <p:nvSpPr>
            <p:cNvPr id="23" name="圆角矩形 22"/>
            <p:cNvSpPr/>
            <p:nvPr/>
          </p:nvSpPr>
          <p:spPr>
            <a:xfrm>
              <a:off x="1955284" y="2513891"/>
              <a:ext cx="5245100" cy="2159866"/>
            </a:xfrm>
            <a:prstGeom prst="roundRect">
              <a:avLst>
                <a:gd name="adj" fmla="val 7259"/>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矩形 24"/>
            <p:cNvSpPr/>
            <p:nvPr/>
          </p:nvSpPr>
          <p:spPr>
            <a:xfrm>
              <a:off x="4266942" y="4407843"/>
              <a:ext cx="621784" cy="493263"/>
            </a:xfrm>
            <a:prstGeom prst="rect">
              <a:avLst/>
            </a:prstGeom>
            <a:solidFill>
              <a:srgbClr val="BF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矩形 25"/>
            <p:cNvSpPr/>
            <p:nvPr/>
          </p:nvSpPr>
          <p:spPr>
            <a:xfrm>
              <a:off x="4266942" y="2286542"/>
              <a:ext cx="621784" cy="493263"/>
            </a:xfrm>
            <a:prstGeom prst="rect">
              <a:avLst/>
            </a:prstGeom>
            <a:solidFill>
              <a:srgbClr val="BF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燕尾形 26"/>
            <p:cNvSpPr/>
            <p:nvPr/>
          </p:nvSpPr>
          <p:spPr>
            <a:xfrm rot="5400000">
              <a:off x="4501846" y="2396416"/>
              <a:ext cx="151972" cy="23495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solidFill>
                <a:effectLst/>
                <a:uLnTx/>
                <a:uFillTx/>
              </a:endParaRPr>
            </a:p>
          </p:txBody>
        </p:sp>
        <p:sp>
          <p:nvSpPr>
            <p:cNvPr id="28" name="燕尾形 27"/>
            <p:cNvSpPr/>
            <p:nvPr/>
          </p:nvSpPr>
          <p:spPr>
            <a:xfrm rot="16200000" flipV="true">
              <a:off x="4501846" y="4556281"/>
              <a:ext cx="151972" cy="23495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solidFill>
                <a:effectLst/>
                <a:uLnTx/>
                <a:uFillTx/>
              </a:endParaRPr>
            </a:p>
          </p:txBody>
        </p:sp>
      </p:grpSp>
      <p:cxnSp>
        <p:nvCxnSpPr>
          <p:cNvPr id="5" name="直接连接符 4"/>
          <p:cNvCxnSpPr/>
          <p:nvPr/>
        </p:nvCxnSpPr>
        <p:spPr>
          <a:xfrm>
            <a:off x="4400075" y="5616569"/>
            <a:ext cx="33909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400075" y="6505569"/>
            <a:ext cx="33909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框 3"/>
          <p:cNvSpPr txBox="true"/>
          <p:nvPr/>
        </p:nvSpPr>
        <p:spPr>
          <a:xfrm>
            <a:off x="1464945" y="1375410"/>
            <a:ext cx="8800465" cy="3138170"/>
          </a:xfrm>
          <a:prstGeom prst="rect">
            <a:avLst/>
          </a:prstGeom>
          <a:noFill/>
        </p:spPr>
        <p:txBody>
          <a:bodyPr wrap="square" rtlCol="0" anchor="t">
            <a:spAutoFit/>
          </a:bodyPr>
          <a:lstStyle/>
          <a:p>
            <a:pPr algn="ctr" fontAlgn="auto">
              <a:lnSpc>
                <a:spcPct val="150000"/>
              </a:lnSpc>
            </a:pPr>
            <a:r>
              <a:rPr lang="zh-CN" altLang="en-US" sz="6600">
                <a:solidFill>
                  <a:schemeClr val="bg1"/>
                </a:solidFill>
                <a:sym typeface="+mn-ea"/>
              </a:rPr>
              <a:t>六安市数字创意产业</a:t>
            </a:r>
            <a:endParaRPr lang="en-US" altLang="zh-CN" sz="6600">
              <a:solidFill>
                <a:schemeClr val="bg1"/>
              </a:solidFill>
            </a:endParaRPr>
          </a:p>
          <a:p>
            <a:pPr algn="ctr" fontAlgn="auto">
              <a:lnSpc>
                <a:spcPct val="150000"/>
              </a:lnSpc>
            </a:pPr>
            <a:r>
              <a:rPr lang="en-US" altLang="zh-CN" sz="6600" b="1">
                <a:solidFill>
                  <a:schemeClr val="bg1"/>
                </a:solidFill>
                <a:sym typeface="+mn-ea"/>
              </a:rPr>
              <a:t>“</a:t>
            </a:r>
            <a:r>
              <a:rPr lang="zh-CN" altLang="en-US" sz="6600" b="1">
                <a:solidFill>
                  <a:schemeClr val="bg1"/>
                </a:solidFill>
                <a:sym typeface="+mn-ea"/>
              </a:rPr>
              <a:t>双招双引</a:t>
            </a:r>
            <a:r>
              <a:rPr lang="en-US" altLang="zh-CN" sz="6600" b="1">
                <a:solidFill>
                  <a:schemeClr val="bg1"/>
                </a:solidFill>
                <a:sym typeface="+mn-ea"/>
              </a:rPr>
              <a:t>”</a:t>
            </a:r>
            <a:r>
              <a:rPr lang="zh-CN" altLang="en-US" sz="6600" b="1">
                <a:solidFill>
                  <a:schemeClr val="bg1"/>
                </a:solidFill>
                <a:sym typeface="+mn-ea"/>
              </a:rPr>
              <a:t>项目介绍</a:t>
            </a:r>
            <a:endParaRPr lang="zh-CN" altLang="en-US" sz="6600" b="1">
              <a:solidFill>
                <a:schemeClr val="bg1"/>
              </a:solidFill>
              <a:sym typeface="+mn-ea"/>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p:nvPr>
            <p:custDataLst>
              <p:tags r:id="rId1"/>
            </p:custDataLst>
          </p:nvPr>
        </p:nvGraphicFramePr>
        <p:xfrm>
          <a:off x="156210" y="304800"/>
          <a:ext cx="11880000" cy="6248400"/>
        </p:xfrm>
        <a:graphic>
          <a:graphicData uri="http://schemas.openxmlformats.org/drawingml/2006/table">
            <a:tbl>
              <a:tblPr firstRow="true" bandRow="true">
                <a:tableStyleId>{5C22544A-7EE6-4342-B048-85BDC9FD1C3A}</a:tableStyleId>
              </a:tblPr>
              <a:tblGrid>
                <a:gridCol w="5939790"/>
                <a:gridCol w="5940210"/>
              </a:tblGrid>
              <a:tr h="396240">
                <a:tc>
                  <a:txBody>
                    <a:bodyPr/>
                    <a:lstStyle/>
                    <a:p>
                      <a:pPr algn="ctr">
                        <a:buNone/>
                      </a:pPr>
                      <a:r>
                        <a:rPr lang="zh-CN" altLang="en-US" sz="2000" b="1">
                          <a:solidFill>
                            <a:schemeClr val="bg1"/>
                          </a:solidFill>
                          <a:latin typeface="+mj-lt"/>
                          <a:ea typeface="+mj-lt"/>
                          <a:sym typeface="+mn-ea"/>
                        </a:rPr>
                        <a:t>规划项目</a:t>
                      </a:r>
                      <a:endParaRPr lang="zh-CN" altLang="en-US" sz="2000" b="1">
                        <a:solidFill>
                          <a:schemeClr val="bg1"/>
                        </a:solidFill>
                        <a:latin typeface="+mj-lt"/>
                        <a:ea typeface="+mj-lt"/>
                        <a:sym typeface="+mn-ea"/>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algn="ctr">
                        <a:buNone/>
                      </a:pPr>
                      <a:r>
                        <a:rPr lang="zh-CN" altLang="en-US" sz="2000" b="1">
                          <a:ln>
                            <a:noFill/>
                          </a:ln>
                          <a:solidFill>
                            <a:schemeClr val="tx1"/>
                          </a:solidFill>
                          <a:latin typeface="+mj-lt"/>
                          <a:ea typeface="+mj-lt"/>
                        </a:rPr>
                        <a:t>已有项目</a:t>
                      </a:r>
                      <a:endParaRPr lang="zh-CN" altLang="en-US" sz="2000" b="1">
                        <a:ln>
                          <a:noFill/>
                        </a:ln>
                        <a:solidFill>
                          <a:schemeClr val="tx1"/>
                        </a:solidFill>
                        <a:latin typeface="+mj-lt"/>
                        <a:ea typeface="+mj-lt"/>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306070">
                <a:tc rowSpan="2">
                  <a:txBody>
                    <a:bodyPr/>
                    <a:lstStyle/>
                    <a:p>
                      <a:pPr algn="ctr">
                        <a:buNone/>
                      </a:pPr>
                      <a:r>
                        <a:rPr lang="zh-CN" altLang="en-US" sz="2000" b="0">
                          <a:solidFill>
                            <a:schemeClr val="bg1"/>
                          </a:solidFill>
                          <a:effectLst/>
                          <a:latin typeface="+mj-lt"/>
                          <a:ea typeface="+mj-lt"/>
                          <a:sym typeface="+mn-ea"/>
                        </a:rPr>
                        <a:t>舒城数字装备示范区</a:t>
                      </a:r>
                      <a:endParaRPr lang="zh-CN" altLang="en-US" sz="2000" b="0">
                        <a:solidFill>
                          <a:schemeClr val="bg1"/>
                        </a:solidFill>
                        <a:effectLst/>
                        <a:latin typeface="+mj-lt"/>
                        <a:ea typeface="+mj-lt"/>
                        <a:sym typeface="+mn-ea"/>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indent="0" algn="ctr">
                        <a:buNone/>
                      </a:pPr>
                      <a:r>
                        <a:rPr lang="zh-CN" sz="2000" b="0">
                          <a:ln>
                            <a:noFill/>
                          </a:ln>
                          <a:solidFill>
                            <a:schemeClr val="tx1"/>
                          </a:solidFill>
                          <a:latin typeface="+mj-lt"/>
                          <a:ea typeface="+mj-lt"/>
                        </a:rPr>
                        <a:t>武狄电竞椅生产投资项目</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306070">
                <a:tc vMerge="true">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algn="ctr">
                        <a:buClrTx/>
                        <a:buSzTx/>
                        <a:buFontTx/>
                        <a:buNone/>
                      </a:pPr>
                      <a:r>
                        <a:rPr lang="zh-CN" sz="2000" b="0">
                          <a:ln>
                            <a:noFill/>
                          </a:ln>
                          <a:solidFill>
                            <a:schemeClr val="tx1"/>
                          </a:solidFill>
                          <a:latin typeface="+mj-lt"/>
                          <a:ea typeface="+mj-lt"/>
                        </a:rPr>
                        <a:t>恒茂高科电子显示器件制造项目</a:t>
                      </a:r>
                      <a:endParaRPr lang="zh-CN"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306070">
                <a:tc>
                  <a:txBody>
                    <a:bodyPr/>
                    <a:lstStyle/>
                    <a:p>
                      <a:pPr algn="ctr">
                        <a:buClrTx/>
                        <a:buSzTx/>
                        <a:buFontTx/>
                        <a:buNone/>
                      </a:pPr>
                      <a:r>
                        <a:rPr lang="zh-CN" altLang="en-US" sz="2000">
                          <a:solidFill>
                            <a:schemeClr val="bg1"/>
                          </a:solidFill>
                          <a:effectLst/>
                          <a:latin typeface="+mj-lt"/>
                          <a:ea typeface="+mj-lt"/>
                          <a:sym typeface="+mn-ea"/>
                        </a:rPr>
                        <a:t>金寨数字装备示范区</a:t>
                      </a:r>
                      <a:endParaRPr lang="zh-CN" altLang="en-US" sz="2000" b="0">
                        <a:solidFill>
                          <a:schemeClr val="bg1"/>
                        </a:solidFill>
                        <a:effectLst/>
                        <a:latin typeface="+mj-lt"/>
                        <a:ea typeface="+mj-lt"/>
                        <a:sym typeface="+mn-ea"/>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indent="0" algn="ctr">
                        <a:buNone/>
                      </a:pPr>
                      <a:r>
                        <a:rPr lang="zh-CN" altLang="en-US" sz="2000" b="0">
                          <a:ln>
                            <a:noFill/>
                          </a:ln>
                          <a:solidFill>
                            <a:schemeClr val="tx1"/>
                          </a:solidFill>
                          <a:latin typeface="+mj-lt"/>
                          <a:ea typeface="+mj-lt"/>
                        </a:rPr>
                        <a:t>合威电子扬声器生产项目</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72415">
                <a:tc rowSpan="4">
                  <a:txBody>
                    <a:bodyPr/>
                    <a:lstStyle/>
                    <a:p>
                      <a:pPr algn="ctr">
                        <a:buNone/>
                      </a:pPr>
                      <a:r>
                        <a:rPr lang="zh-CN" altLang="en-US" sz="2000" b="0">
                          <a:solidFill>
                            <a:schemeClr val="bg1"/>
                          </a:solidFill>
                          <a:latin typeface="+mj-lt"/>
                          <a:ea typeface="+mj-lt"/>
                          <a:sym typeface="+mn-ea"/>
                        </a:rPr>
                        <a:t>抹茶小镇茶绎项目</a:t>
                      </a:r>
                      <a:endParaRPr lang="zh-CN" altLang="en-US" sz="2000" b="0">
                        <a:solidFill>
                          <a:schemeClr val="bg1"/>
                        </a:solidFill>
                        <a:latin typeface="+mj-lt"/>
                        <a:ea typeface="+mj-lt"/>
                        <a:sym typeface="+mn-ea"/>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indent="0" algn="ctr">
                        <a:buNone/>
                      </a:pPr>
                      <a:r>
                        <a:rPr lang="zh-CN" sz="2000" b="0">
                          <a:ln>
                            <a:noFill/>
                          </a:ln>
                          <a:solidFill>
                            <a:schemeClr val="tx1"/>
                          </a:solidFill>
                          <a:latin typeface="+mj-lt"/>
                          <a:ea typeface="+mj-lt"/>
                        </a:rPr>
                        <a:t>抹茶小镇</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72415">
                <a:tc vMerge="true">
                  <a:tcPr anchor="ctr">
                    <a:lnL w="28575">
                      <a:solidFill>
                        <a:schemeClr val="bg1"/>
                      </a:solidFill>
                      <a:prstDash val="solid"/>
                    </a:lnL>
                    <a:lnR w="28575">
                      <a:solidFill>
                        <a:schemeClr val="bg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zh-CN" sz="2000" b="0">
                          <a:ln>
                            <a:noFill/>
                          </a:ln>
                          <a:solidFill>
                            <a:schemeClr val="tx1"/>
                          </a:solidFill>
                          <a:latin typeface="+mj-lt"/>
                          <a:ea typeface="+mj-lt"/>
                        </a:rPr>
                        <a:t>茶旅融合项目</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73050">
                <a:tc vMerge="true">
                  <a:tcPr anchor="ctr">
                    <a:lnL w="28575">
                      <a:solidFill>
                        <a:schemeClr val="bg1"/>
                      </a:solidFill>
                      <a:prstDash val="solid"/>
                    </a:lnL>
                    <a:lnR w="28575">
                      <a:solidFill>
                        <a:schemeClr val="bg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zh-CN" sz="2000" b="0">
                          <a:ln>
                            <a:noFill/>
                          </a:ln>
                          <a:solidFill>
                            <a:schemeClr val="tx1"/>
                          </a:solidFill>
                          <a:latin typeface="+mj-lt"/>
                          <a:ea typeface="+mj-lt"/>
                        </a:rPr>
                        <a:t>花石乡茶旅融合项目</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72415">
                <a:tc vMerge="true">
                  <a:tcPr anchor="ctr">
                    <a:lnL w="28575">
                      <a:solidFill>
                        <a:schemeClr val="bg1"/>
                      </a:solidFill>
                      <a:prstDash val="solid"/>
                    </a:lnL>
                    <a:lnR w="28575">
                      <a:solidFill>
                        <a:schemeClr val="bg1"/>
                      </a:solidFill>
                      <a:prstDash val="solid"/>
                    </a:lnR>
                    <a:lnT w="12700" cmpd="sng">
                      <a:solidFill>
                        <a:schemeClr val="tx1"/>
                      </a:solidFill>
                      <a:prstDash val="solid"/>
                    </a:lnT>
                    <a:lnB w="28575">
                      <a:solidFill>
                        <a:schemeClr val="bg1"/>
                      </a:solidFill>
                      <a:prstDash val="solid"/>
                    </a:lnB>
                    <a:noFill/>
                  </a:tcPr>
                </a:tc>
                <a:tc>
                  <a:txBody>
                    <a:bodyPr/>
                    <a:lstStyle/>
                    <a:p>
                      <a:pPr indent="0" algn="ctr">
                        <a:buNone/>
                      </a:pPr>
                      <a:r>
                        <a:rPr lang="zh-CN" sz="2000" b="0">
                          <a:ln>
                            <a:noFill/>
                          </a:ln>
                          <a:solidFill>
                            <a:schemeClr val="tx1"/>
                          </a:solidFill>
                          <a:latin typeface="+mj-lt"/>
                          <a:ea typeface="+mj-lt"/>
                        </a:rPr>
                        <a:t>张冲乡竹茶基地建设工程项目</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72415">
                <a:tc rowSpan="4">
                  <a:txBody>
                    <a:bodyPr/>
                    <a:lstStyle/>
                    <a:p>
                      <a:pPr algn="ctr">
                        <a:buNone/>
                      </a:pPr>
                      <a:r>
                        <a:rPr lang="zh-CN" altLang="en-US" sz="2000" b="0">
                          <a:solidFill>
                            <a:schemeClr val="bg1"/>
                          </a:solidFill>
                          <a:latin typeface="+mj-lt"/>
                          <a:ea typeface="+mj-lt"/>
                          <a:sym typeface="+mn-ea"/>
                        </a:rPr>
                        <a:t>六安数字健康产业示范区</a:t>
                      </a:r>
                      <a:endParaRPr lang="zh-CN" altLang="en-US" sz="2000" b="0">
                        <a:solidFill>
                          <a:schemeClr val="bg1"/>
                        </a:solidFill>
                        <a:latin typeface="+mj-lt"/>
                        <a:ea typeface="+mj-lt"/>
                        <a:sym typeface="+mn-ea"/>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indent="0" algn="ctr">
                        <a:buNone/>
                      </a:pPr>
                      <a:r>
                        <a:rPr lang="en-US" sz="2000" b="0">
                          <a:ln>
                            <a:noFill/>
                          </a:ln>
                          <a:solidFill>
                            <a:schemeClr val="tx1"/>
                          </a:solidFill>
                          <a:latin typeface="+mj-lt"/>
                          <a:ea typeface="+mj-lt"/>
                        </a:rPr>
                        <a:t>安徽紫荆花养老服务股份有限公司紫孝泉温泉度假</a:t>
                      </a:r>
                      <a:endParaRPr lang="en-US" sz="2000" b="0">
                        <a:ln>
                          <a:noFill/>
                        </a:ln>
                        <a:solidFill>
                          <a:schemeClr val="tx1"/>
                        </a:solidFill>
                        <a:latin typeface="+mj-lt"/>
                        <a:ea typeface="+mj-lt"/>
                      </a:endParaRPr>
                    </a:p>
                    <a:p>
                      <a:pPr indent="0" algn="ctr">
                        <a:buNone/>
                      </a:pPr>
                      <a:r>
                        <a:rPr lang="en-US" sz="2000" b="0">
                          <a:ln>
                            <a:noFill/>
                          </a:ln>
                          <a:solidFill>
                            <a:schemeClr val="tx1"/>
                          </a:solidFill>
                          <a:latin typeface="+mj-lt"/>
                          <a:ea typeface="+mj-lt"/>
                        </a:rPr>
                        <a:t>休闲项目</a:t>
                      </a:r>
                      <a:endParaRPr lang="en-US"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73050">
                <a:tc vMerge="true">
                  <a:tcPr anchor="ctr">
                    <a:lnL w="28575">
                      <a:solidFill>
                        <a:schemeClr val="bg1"/>
                      </a:solidFill>
                      <a:prstDash val="solid"/>
                    </a:lnL>
                    <a:lnR w="28575">
                      <a:solidFill>
                        <a:schemeClr val="bg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zh-CN" sz="2000" b="0">
                          <a:ln>
                            <a:noFill/>
                          </a:ln>
                          <a:solidFill>
                            <a:schemeClr val="tx1"/>
                          </a:solidFill>
                          <a:latin typeface="+mj-lt"/>
                          <a:ea typeface="+mj-lt"/>
                        </a:rPr>
                        <a:t>祥云寨田园康养综合体项目</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72415">
                <a:tc vMerge="true">
                  <a:tcPr anchor="ctr">
                    <a:lnL w="28575">
                      <a:solidFill>
                        <a:schemeClr val="bg1"/>
                      </a:solidFill>
                      <a:prstDash val="solid"/>
                    </a:lnL>
                    <a:lnR w="28575">
                      <a:solidFill>
                        <a:schemeClr val="bg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zh-CN" sz="2000" b="0">
                          <a:ln>
                            <a:noFill/>
                          </a:ln>
                          <a:solidFill>
                            <a:schemeClr val="tx1"/>
                          </a:solidFill>
                          <a:latin typeface="+mj-lt"/>
                          <a:ea typeface="+mj-lt"/>
                        </a:rPr>
                        <a:t>梦幻南山旅游康养项目</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72415">
                <a:tc vMerge="true">
                  <a:tcPr anchor="ctr">
                    <a:lnL w="28575">
                      <a:solidFill>
                        <a:schemeClr val="bg1"/>
                      </a:solidFill>
                      <a:prstDash val="solid"/>
                    </a:lnL>
                    <a:lnR w="28575">
                      <a:solidFill>
                        <a:schemeClr val="bg1"/>
                      </a:solidFill>
                      <a:prstDash val="solid"/>
                    </a:lnR>
                    <a:lnT w="12700" cmpd="sng">
                      <a:solidFill>
                        <a:schemeClr val="tx1"/>
                      </a:solidFill>
                      <a:prstDash val="solid"/>
                    </a:lnT>
                    <a:lnB w="28575">
                      <a:solidFill>
                        <a:schemeClr val="bg1"/>
                      </a:solidFill>
                      <a:prstDash val="solid"/>
                    </a:lnB>
                    <a:noFill/>
                  </a:tcPr>
                </a:tc>
                <a:tc>
                  <a:txBody>
                    <a:bodyPr/>
                    <a:lstStyle/>
                    <a:p>
                      <a:pPr indent="0" algn="ctr">
                        <a:buNone/>
                      </a:pPr>
                      <a:r>
                        <a:rPr lang="zh-CN" sz="2000" b="0">
                          <a:ln>
                            <a:noFill/>
                          </a:ln>
                          <a:solidFill>
                            <a:schemeClr val="tx1"/>
                          </a:solidFill>
                          <a:latin typeface="+mj-lt"/>
                          <a:ea typeface="+mj-lt"/>
                        </a:rPr>
                        <a:t>中草源红色中医中药研学基地</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72415">
                <a:tc>
                  <a:txBody>
                    <a:bodyPr/>
                    <a:lstStyle/>
                    <a:p>
                      <a:pPr algn="ctr">
                        <a:buClrTx/>
                        <a:buSzTx/>
                        <a:buFontTx/>
                        <a:buNone/>
                      </a:pPr>
                      <a:endParaRPr lang="zh-CN" sz="2000" b="0">
                        <a:ln>
                          <a:noFill/>
                        </a:ln>
                        <a:solidFill>
                          <a:schemeClr val="tx1"/>
                        </a:solidFill>
                        <a:latin typeface="+mj-lt"/>
                        <a:ea typeface="+mj-lt"/>
                        <a:sym typeface="+mn-ea"/>
                      </a:endParaRPr>
                    </a:p>
                  </a:txBody>
                  <a:tcPr anchor="ctr">
                    <a:lnL w="28575">
                      <a:solidFill>
                        <a:schemeClr val="bg1"/>
                      </a:solidFill>
                      <a:prstDash val="solid"/>
                    </a:lnL>
                    <a:lnR w="28575">
                      <a:solidFill>
                        <a:schemeClr val="bg1"/>
                      </a:solidFill>
                      <a:prstDash val="solid"/>
                    </a:lnR>
                    <a:lnT w="28575" cap="flat" cmpd="sng" algn="ctr">
                      <a:solidFill>
                        <a:schemeClr val="bg1"/>
                      </a:solidFill>
                      <a:prstDash val="solid"/>
                      <a:round/>
                      <a:headEnd type="none" w="med" len="med"/>
                      <a:tailEnd type="none" w="med" len="med"/>
                    </a:lnT>
                    <a:lnB w="28575">
                      <a:solidFill>
                        <a:schemeClr val="bg1"/>
                      </a:solidFill>
                      <a:prstDash val="solid"/>
                    </a:lnB>
                    <a:solidFill>
                      <a:srgbClr val="ED7D31"/>
                    </a:solidFill>
                  </a:tcPr>
                </a:tc>
                <a:tc>
                  <a:txBody>
                    <a:bodyPr/>
                    <a:lstStyle/>
                    <a:p>
                      <a:pPr algn="ctr">
                        <a:buClrTx/>
                        <a:buSzTx/>
                        <a:buFontTx/>
                        <a:buNone/>
                      </a:pPr>
                      <a:r>
                        <a:rPr lang="zh-CN" sz="2000" b="0">
                          <a:ln>
                            <a:noFill/>
                          </a:ln>
                          <a:solidFill>
                            <a:schemeClr val="tx1"/>
                          </a:solidFill>
                          <a:latin typeface="+mj-lt"/>
                          <a:ea typeface="+mj-lt"/>
                        </a:rPr>
                        <a:t>西庄药旅融合灵芝基地及配套项目</a:t>
                      </a:r>
                      <a:endParaRPr lang="zh-CN"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306070">
                <a:tc>
                  <a:txBody>
                    <a:bodyPr/>
                    <a:lstStyle/>
                    <a:p>
                      <a:pPr algn="ctr">
                        <a:buNone/>
                      </a:pPr>
                      <a:r>
                        <a:rPr lang="zh-CN" altLang="en-US" sz="2000" b="0">
                          <a:solidFill>
                            <a:schemeClr val="bg1"/>
                          </a:solidFill>
                          <a:latin typeface="+mj-lt"/>
                          <a:ea typeface="+mj-lt"/>
                          <a:sym typeface="+mn-ea"/>
                        </a:rPr>
                        <a:t>六安新媒体创意产业基地</a:t>
                      </a:r>
                      <a:endParaRPr lang="zh-CN" altLang="en-US" sz="2000" b="0">
                        <a:solidFill>
                          <a:schemeClr val="bg1"/>
                        </a:solidFill>
                        <a:latin typeface="+mj-lt"/>
                        <a:ea typeface="+mj-lt"/>
                        <a:sym typeface="+mn-ea"/>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indent="0" algn="ctr">
                        <a:buNone/>
                      </a:pPr>
                      <a:r>
                        <a:rPr lang="zh-CN" sz="2000" b="0">
                          <a:ln>
                            <a:noFill/>
                          </a:ln>
                          <a:solidFill>
                            <a:schemeClr val="tx1"/>
                          </a:solidFill>
                          <a:latin typeface="+mj-lt"/>
                          <a:ea typeface="+mj-lt"/>
                          <a:cs typeface="+mj-lt"/>
                        </a:rPr>
                        <a:t>赤壁路</a:t>
                      </a:r>
                      <a:r>
                        <a:rPr lang="en-US" sz="2000" b="0">
                          <a:ln>
                            <a:noFill/>
                          </a:ln>
                          <a:solidFill>
                            <a:schemeClr val="tx1"/>
                          </a:solidFill>
                          <a:latin typeface="+mj-lt"/>
                          <a:ea typeface="+mj-lt"/>
                          <a:cs typeface="+mj-lt"/>
                        </a:rPr>
                        <a:t>5G短视频文创园</a:t>
                      </a:r>
                      <a:endParaRPr lang="en-US" altLang="en-US" sz="2000" b="0">
                        <a:ln>
                          <a:noFill/>
                        </a:ln>
                        <a:solidFill>
                          <a:schemeClr val="tx1"/>
                        </a:solidFill>
                        <a:latin typeface="+mj-lt"/>
                        <a:ea typeface="+mj-lt"/>
                        <a:cs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72415">
                <a:tc rowSpan="2">
                  <a:txBody>
                    <a:bodyPr/>
                    <a:lstStyle/>
                    <a:p>
                      <a:pPr algn="ctr">
                        <a:buNone/>
                      </a:pPr>
                      <a:r>
                        <a:rPr lang="zh-CN" altLang="en-US" sz="2000" b="0">
                          <a:solidFill>
                            <a:schemeClr val="bg1"/>
                          </a:solidFill>
                          <a:latin typeface="+mj-lt"/>
                          <a:ea typeface="+mj-lt"/>
                          <a:sym typeface="+mn-ea"/>
                        </a:rPr>
                        <a:t>霍山县三线工业遗产数字化保护与开发</a:t>
                      </a:r>
                      <a:endParaRPr lang="zh-CN" altLang="en-US" sz="2000" b="0">
                        <a:solidFill>
                          <a:schemeClr val="bg1"/>
                        </a:solidFill>
                        <a:latin typeface="+mj-lt"/>
                        <a:ea typeface="+mj-lt"/>
                        <a:sym typeface="+mn-ea"/>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indent="0" algn="ctr">
                        <a:buNone/>
                      </a:pPr>
                      <a:r>
                        <a:rPr lang="en-US" sz="2000" b="0">
                          <a:ln>
                            <a:noFill/>
                          </a:ln>
                          <a:solidFill>
                            <a:schemeClr val="tx1"/>
                          </a:solidFill>
                          <a:latin typeface="+mj-lt"/>
                          <a:ea typeface="+mj-lt"/>
                          <a:cs typeface="+mj-lt"/>
                        </a:rPr>
                        <a:t>“三家村”文化旅游度假区项目</a:t>
                      </a:r>
                      <a:endParaRPr lang="en-US" altLang="en-US" sz="2000" b="0">
                        <a:ln>
                          <a:noFill/>
                        </a:ln>
                        <a:solidFill>
                          <a:schemeClr val="tx1"/>
                        </a:solidFill>
                        <a:latin typeface="+mj-lt"/>
                        <a:ea typeface="+mj-lt"/>
                        <a:cs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73050">
                <a:tc vMerge="true">
                  <a:tcPr anchor="ctr">
                    <a:lnL w="28575">
                      <a:solidFill>
                        <a:schemeClr val="bg1"/>
                      </a:solidFill>
                      <a:prstDash val="solid"/>
                    </a:lnL>
                    <a:lnR w="28575">
                      <a:solidFill>
                        <a:schemeClr val="bg1"/>
                      </a:solidFill>
                      <a:prstDash val="solid"/>
                    </a:lnR>
                    <a:lnT w="12700" cmpd="sng">
                      <a:solidFill>
                        <a:schemeClr val="tx1"/>
                      </a:solidFill>
                      <a:prstDash val="solid"/>
                    </a:lnT>
                    <a:lnB w="28575">
                      <a:solidFill>
                        <a:schemeClr val="bg1"/>
                      </a:solidFill>
                      <a:prstDash val="solid"/>
                    </a:lnB>
                    <a:noFill/>
                  </a:tcPr>
                </a:tc>
                <a:tc>
                  <a:txBody>
                    <a:bodyPr/>
                    <a:lstStyle/>
                    <a:p>
                      <a:pPr indent="0" algn="ctr">
                        <a:buNone/>
                      </a:pPr>
                      <a:r>
                        <a:rPr lang="zh-CN" sz="2000" b="0">
                          <a:ln>
                            <a:noFill/>
                          </a:ln>
                          <a:solidFill>
                            <a:schemeClr val="tx1"/>
                          </a:solidFill>
                          <a:latin typeface="+mj-lt"/>
                          <a:ea typeface="+mj-lt"/>
                        </a:rPr>
                        <a:t>仙人冲农创特色小镇</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bl>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00025" y="2403475"/>
            <a:ext cx="3391535" cy="2168525"/>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以大别山（六安）悠然南山旅游度假区为载体，以元宇宙概念，未来科技城市风貌为主题，打造位居全国先锋梯队的元宇宙体验中心。</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47835" y="209413"/>
            <a:ext cx="8485971" cy="2114951"/>
            <a:chOff x="-185195" y="-304633"/>
            <a:chExt cx="8485971" cy="2114951"/>
          </a:xfrm>
        </p:grpSpPr>
        <p:grpSp>
          <p:nvGrpSpPr>
            <p:cNvPr id="34" name="组合 33"/>
            <p:cNvGrpSpPr/>
            <p:nvPr/>
          </p:nvGrpSpPr>
          <p:grpSpPr>
            <a:xfrm>
              <a:off x="183996" y="-304633"/>
              <a:ext cx="8116780" cy="1292719"/>
              <a:chOff x="930232" y="2178110"/>
              <a:chExt cx="8116780" cy="1292719"/>
            </a:xfrm>
          </p:grpSpPr>
          <p:sp>
            <p:nvSpPr>
              <p:cNvPr id="36" name="文本框 35"/>
              <p:cNvSpPr txBox="true"/>
              <p:nvPr/>
            </p:nvSpPr>
            <p:spPr>
              <a:xfrm>
                <a:off x="3570137" y="2178110"/>
                <a:ext cx="5476875" cy="706755"/>
              </a:xfrm>
              <a:prstGeom prst="rect">
                <a:avLst/>
              </a:prstGeom>
              <a:noFill/>
            </p:spPr>
            <p:txBody>
              <a:bodyPr wrap="none" rtlCol="0">
                <a:spAutoFit/>
              </a:bodyPr>
              <a:lstStyle/>
              <a:p>
                <a:pPr algn="l"/>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17.</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六安元宇宙体验中心</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375150" y="1374775"/>
            <a:ext cx="7710170" cy="5138420"/>
            <a:chOff x="5611740" y="1760042"/>
            <a:chExt cx="6574715" cy="4302125"/>
          </a:xfrm>
        </p:grpSpPr>
        <p:sp>
          <p:nvSpPr>
            <p:cNvPr id="3" name="矩形 2"/>
            <p:cNvSpPr/>
            <p:nvPr/>
          </p:nvSpPr>
          <p:spPr>
            <a:xfrm>
              <a:off x="10104808"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17286" y="176004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73538" y="3979969"/>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元宇宙2"/>
            <p:cNvPicPr>
              <a:picLocks noChangeAspect="true"/>
            </p:cNvPicPr>
            <p:nvPr/>
          </p:nvPicPr>
          <p:blipFill>
            <a:blip r:embed="rId1"/>
            <a:srcRect/>
            <a:stretch>
              <a:fillRect/>
            </a:stretch>
          </p:blipFill>
          <p:spPr>
            <a:xfrm>
              <a:off x="5611740" y="3980002"/>
              <a:ext cx="2092960" cy="2080895"/>
            </a:xfrm>
            <a:prstGeom prst="rect">
              <a:avLst/>
            </a:prstGeom>
          </p:spPr>
        </p:pic>
        <p:sp>
          <p:nvSpPr>
            <p:cNvPr id="10" name="文本框 9"/>
            <p:cNvSpPr txBox="true"/>
            <p:nvPr/>
          </p:nvSpPr>
          <p:spPr>
            <a:xfrm>
              <a:off x="6069325" y="3036142"/>
              <a:ext cx="1198880" cy="333877"/>
            </a:xfrm>
            <a:prstGeom prst="rect">
              <a:avLst/>
            </a:prstGeom>
            <a:noFill/>
          </p:spPr>
          <p:txBody>
            <a:bodyPr wrap="square" rtlCol="0">
              <a:spAutoFit/>
            </a:bodyPr>
            <a:lstStyle/>
            <a:p>
              <a:pPr algn="ctr"/>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虚实联动</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560657" y="3025496"/>
              <a:ext cx="1198880" cy="333877"/>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虚拟观光</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8000439" y="5198216"/>
              <a:ext cx="1960880" cy="333877"/>
            </a:xfrm>
            <a:prstGeom prst="rect">
              <a:avLst/>
            </a:prstGeom>
            <a:noFill/>
          </p:spPr>
          <p:txBody>
            <a:bodyPr wrap="square" rtlCol="0">
              <a:spAutoFit/>
            </a:bodyPr>
            <a:lstStyle/>
            <a:p>
              <a:pPr algn="ctr"/>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元宇宙体验中心</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元宇宙1.png元宇宙1"/>
            <p:cNvPicPr>
              <a:picLocks noChangeAspect="true"/>
            </p:cNvPicPr>
            <p:nvPr/>
          </p:nvPicPr>
          <p:blipFill>
            <a:blip r:embed="rId2"/>
            <a:srcRect/>
            <a:stretch>
              <a:fillRect/>
            </a:stretch>
          </p:blipFill>
          <p:spPr>
            <a:xfrm>
              <a:off x="7867895" y="1768297"/>
              <a:ext cx="2092960" cy="2081530"/>
            </a:xfrm>
            <a:prstGeom prst="rect">
              <a:avLst/>
            </a:prstGeom>
          </p:spPr>
        </p:pic>
        <p:pic>
          <p:nvPicPr>
            <p:cNvPr id="41" name="图片 40" descr="C:\Users\12579\Desktop\元宇宙3"/>
            <p:cNvPicPr>
              <a:picLocks noChangeAspect="true"/>
            </p:cNvPicPr>
            <p:nvPr/>
          </p:nvPicPr>
          <p:blipFill>
            <a:blip r:embed="rId3"/>
            <a:srcRect/>
            <a:stretch>
              <a:fillRect/>
            </a:stretch>
          </p:blipFill>
          <p:spPr>
            <a:xfrm>
              <a:off x="10089125" y="3979367"/>
              <a:ext cx="2092960" cy="2082800"/>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200025" y="5297170"/>
            <a:ext cx="3391535" cy="645160"/>
          </a:xfrm>
          <a:prstGeom prst="rect">
            <a:avLst/>
          </a:prstGeom>
          <a:noFill/>
        </p:spPr>
        <p:txBody>
          <a:bodyPr wrap="square" rtlCol="0">
            <a:spAutoFit/>
          </a:bodyPr>
          <a:lstStyle/>
          <a:p>
            <a:r>
              <a:rPr lang="zh-CN" altLang="en-US" b="1"/>
              <a:t>地址</a:t>
            </a:r>
            <a:r>
              <a:rPr lang="en-US" altLang="zh-CN" b="1"/>
              <a:t>:</a:t>
            </a:r>
            <a:r>
              <a:rPr lang="zh-CN" altLang="en-US" b="1"/>
              <a:t>安徽省六安市金安区中店乡悠然南山度假区</a:t>
            </a:r>
            <a:endParaRPr lang="zh-CN" altLang="en-US" b="1"/>
          </a:p>
        </p:txBody>
      </p:sp>
    </p:spTree>
    <p:custDataLst>
      <p:tags r:id="rId5"/>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rgbClr val="226E4B"/>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chemeClr val="tx1">
              <a:lumMod val="65000"/>
              <a:lumOff val="35000"/>
            </a:schemeClr>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452880" cy="398780"/>
          </a:xfrm>
          <a:prstGeom prst="rect">
            <a:avLst/>
          </a:prstGeom>
          <a:noFill/>
        </p:spPr>
        <p:txBody>
          <a:bodyPr wrap="none" rtlCol="0">
            <a:spAutoFit/>
          </a:bodyPr>
          <a:lstStyle/>
          <a:p>
            <a:pPr algn="l"/>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元宇宙体验</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旅游资源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32207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元宇宙体验中心</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未来城市</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微电影制作</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交通便利</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客源市场广阔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50713"/>
            <a:ext cx="1844275" cy="132207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成熟度假区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客流基础</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配套设施</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第三产业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服务业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从业人员宽泛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3820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17.1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1348105" y="1449705"/>
            <a:ext cx="9379585" cy="1116965"/>
          </a:xfrm>
          <a:prstGeom prst="rect">
            <a:avLst/>
          </a:prstGeom>
          <a:noFill/>
        </p:spPr>
        <p:txBody>
          <a:bodyPr wrap="square" rtlCol="0">
            <a:spAutoFit/>
          </a:bodyPr>
          <a:lstStyle/>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2021年，元宇宙成为市场关注焦点，被认为是下一代互联网交互形式的革命</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元宇宙相关产业指数性爆发，成为下一个行业增长点</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各地都在进行元宇宙相关产业的探索性开发，目前行业发展前景广阔。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数据来源《2021年元宇宙行业研究报告》</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214312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作为未来互联网数字创意经济新的增长点，元宇宙的名字已经深入人心，但什么是元宇宙产业，相关企业能做什么？这样的问题也不绝于耳。</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园区计划以元宇宙体验为核心理念，依托现有度假园区，进行以</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VR</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AR</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技术为核心的展现场所，在国内相关产业竞争中迈出率先一步。</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对于提升度假区吸引力和六安旅游知名度有重大作用</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27714"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6708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17.2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2722880" cy="1168166"/>
            <a:chOff x="141661" y="1656247"/>
            <a:chExt cx="2722880" cy="1168166"/>
          </a:xfrm>
        </p:grpSpPr>
        <p:grpSp>
          <p:nvGrpSpPr>
            <p:cNvPr id="28" name="组合 27"/>
            <p:cNvGrpSpPr/>
            <p:nvPr/>
          </p:nvGrpSpPr>
          <p:grpSpPr>
            <a:xfrm>
              <a:off x="141661" y="1656247"/>
              <a:ext cx="2722880" cy="975219"/>
              <a:chOff x="887897" y="4138990"/>
              <a:chExt cx="2722880" cy="975219"/>
            </a:xfrm>
          </p:grpSpPr>
          <p:sp>
            <p:nvSpPr>
              <p:cNvPr id="30" name="文本框 29"/>
              <p:cNvSpPr txBox="true"/>
              <p:nvPr/>
            </p:nvSpPr>
            <p:spPr>
              <a:xfrm>
                <a:off x="887897" y="4138990"/>
                <a:ext cx="2722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元宇宙体验</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36093"/>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59719" y="239802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34" name="组合 33"/>
          <p:cNvGrpSpPr/>
          <p:nvPr/>
        </p:nvGrpSpPr>
        <p:grpSpPr>
          <a:xfrm flipV="true">
            <a:off x="5453548" y="5076427"/>
            <a:ext cx="1125545" cy="487730"/>
            <a:chOff x="7692572" y="1990584"/>
            <a:chExt cx="1125545" cy="487730"/>
          </a:xfrm>
          <a:solidFill>
            <a:schemeClr val="bg1">
              <a:lumMod val="85000"/>
            </a:schemeClr>
          </a:solidFill>
        </p:grpSpPr>
        <p:grpSp>
          <p:nvGrpSpPr>
            <p:cNvPr id="35" name="组合 34"/>
            <p:cNvGrpSpPr/>
            <p:nvPr/>
          </p:nvGrpSpPr>
          <p:grpSpPr>
            <a:xfrm>
              <a:off x="7692572" y="2038350"/>
              <a:ext cx="1068254" cy="439964"/>
              <a:chOff x="7692572" y="2038350"/>
              <a:chExt cx="1068254" cy="439964"/>
            </a:xfrm>
            <a:grpFill/>
          </p:grpSpPr>
          <p:cxnSp>
            <p:nvCxnSpPr>
              <p:cNvPr id="37" name="直接连接符 36"/>
              <p:cNvCxnSpPr/>
              <p:nvPr/>
            </p:nvCxnSpPr>
            <p:spPr>
              <a:xfrm flipV="true">
                <a:off x="8132536" y="2044207"/>
                <a:ext cx="628290"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true">
                <a:off x="7692572"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36" name="椭圆 35"/>
            <p:cNvSpPr/>
            <p:nvPr/>
          </p:nvSpPr>
          <p:spPr>
            <a:xfrm>
              <a:off x="8703535"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46" name="文本框 45"/>
          <p:cNvSpPr txBox="true"/>
          <p:nvPr/>
        </p:nvSpPr>
        <p:spPr>
          <a:xfrm>
            <a:off x="8166223" y="1015220"/>
            <a:ext cx="1706880" cy="398780"/>
          </a:xfrm>
          <a:prstGeom prst="rect">
            <a:avLst/>
          </a:prstGeom>
          <a:noFill/>
        </p:spPr>
        <p:txBody>
          <a:bodyPr wrap="none" rtlCol="0">
            <a:spAutoFit/>
          </a:bodyPr>
          <a:lstStyle/>
          <a:p>
            <a:pPr algn="l"/>
            <a:r>
              <a:rPr lang="zh-CN"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时空沉浸影院</a:t>
            </a:r>
            <a:endParaRPr lang="zh-CN"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7487285" y="1414145"/>
            <a:ext cx="4376420" cy="3169285"/>
          </a:xfrm>
          <a:prstGeom prst="rect">
            <a:avLst/>
          </a:prstGeom>
          <a:noFill/>
        </p:spPr>
        <p:txBody>
          <a:bodyPr wrap="square" rtlCol="0">
            <a:spAutoFit/>
          </a:bodyPr>
          <a:lstStyle/>
          <a:p>
            <a:pPr>
              <a:lnSpc>
                <a:spcPts val="2000"/>
              </a:lnSpc>
            </a:pP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时空旅行沉浸影院通过5G+</a:t>
            </a: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裸眼3</a:t>
            </a:r>
            <a:r>
              <a:rPr 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D</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，即</a:t>
            </a: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观众站在设备前方，无需佩戴任何辅助眼镜，即能清晰看到悬浮于空中的</a:t>
            </a: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图像、通过模拟人眼观看真实物体漫散射光的视觉成像方式，精确控制携带3D信息的光在空间中交叉传播，实现光在自由空间中无介质的聚焦成像；</a:t>
            </a: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机械动感等前沿技术手段，结合精细化的内容制作，实现真实的体感、触觉、嗅觉、听觉和视觉的沉浸式全感官刺激与体验，让观众乘坐时空旅行专列穿越时空，融入角色，忘却自我，体验山崩地裂、沧海桑田、斗转星移、古今文明的宏伟与震撼、惊奇与刺激，成为文旅体验新潮爆点。</a:t>
            </a:r>
            <a:endPar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5893435" y="1064895"/>
            <a:ext cx="1865630" cy="1274445"/>
            <a:chOff x="7380514" y="1990584"/>
            <a:chExt cx="1509220" cy="487730"/>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67" name="文本框 66"/>
          <p:cNvSpPr txBox="true"/>
          <p:nvPr/>
        </p:nvSpPr>
        <p:spPr>
          <a:xfrm>
            <a:off x="4925818" y="5736043"/>
            <a:ext cx="1960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皋城印象博物馆</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文本框 67"/>
          <p:cNvSpPr txBox="true"/>
          <p:nvPr/>
        </p:nvSpPr>
        <p:spPr>
          <a:xfrm>
            <a:off x="7100570" y="4555490"/>
            <a:ext cx="4946650" cy="214312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与房地产开发企业联合打造的一个基于六安历史文化背景的元宇宙项目——《皋城印象博物馆》，像一个通往数字“虚拟世界”的工具，不管身在何处都可以游览六安古城。皋城博物馆白天是旅游景点，是休闲观赏购物空间，晚上配合声光电的技术后，则变身成为时空隧道，使游客沉浸于皋城往事之中。皋城博物馆也可以通过直播的方式带游客足不出户“云游”景点。</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0" name="组合 39"/>
          <p:cNvGrpSpPr/>
          <p:nvPr/>
        </p:nvGrpSpPr>
        <p:grpSpPr>
          <a:xfrm flipH="true">
            <a:off x="2726700" y="2339210"/>
            <a:ext cx="2553895" cy="413139"/>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2565953" y="1755335"/>
            <a:ext cx="2214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社交元宇宙主题馆</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441969" y="2812870"/>
            <a:ext cx="3055317" cy="291274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元宇宙体验与Soul App携手打造“奇幻旅游季——打开年轻社交元宇宙”主题活动，作为其对元宇宙探索的第一步。活动通过分享社恐星球测试赢取公园门票、使用AR贴纸合影搞怪获取入园资格、乐园盲盒缆车惊喜互动等线上线下联动的创意玩法，实现现实与虚拟的勾连，为年轻一代带来沉浸式、场景化的社交新体验。</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17.3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1" name="文本框 60"/>
          <p:cNvSpPr txBox="true"/>
          <p:nvPr/>
        </p:nvSpPr>
        <p:spPr>
          <a:xfrm>
            <a:off x="1128306" y="3148157"/>
            <a:ext cx="1730518" cy="1076325"/>
          </a:xfrm>
          <a:prstGeom prst="rect">
            <a:avLst/>
          </a:prstGeom>
          <a:noFill/>
        </p:spPr>
        <p:txBody>
          <a:bodyPr wrap="square" rtlCol="0">
            <a:spAutoFit/>
          </a:bodyPr>
          <a:lstStyle/>
          <a:p>
            <a:pPr marL="285750" indent="-285750">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虚拟现实设备</a:t>
            </a: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增强现实装备</a:t>
            </a: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人机交互装置</a:t>
            </a: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3338195"/>
          </a:xfrm>
          <a:prstGeom prst="rect">
            <a:avLst/>
          </a:prstGeom>
          <a:noFill/>
        </p:spPr>
        <p:txBody>
          <a:bodyPr wrap="square" rtlCol="0">
            <a:spAutoFit/>
          </a:bodyPr>
          <a:lstStyle/>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中国公共关系协会国家文化大数据产业联盟</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中国产业互联网高峰论坛</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中国(深圳)国际VR/AR虚拟现实展览会</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中国(上海)国际VR/AR虚拟现实展览会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5" name="文本框 64"/>
          <p:cNvSpPr txBox="true"/>
          <p:nvPr/>
        </p:nvSpPr>
        <p:spPr>
          <a:xfrm>
            <a:off x="5192306" y="3148157"/>
            <a:ext cx="1730518" cy="3851910"/>
          </a:xfrm>
          <a:prstGeom prst="rect">
            <a:avLst/>
          </a:prstGeom>
          <a:noFill/>
        </p:spPr>
        <p:txBody>
          <a:bodyPr wrap="square" rtlCol="0">
            <a:spAutoFit/>
          </a:bodyPr>
          <a:lstStyle/>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合肥呈空间装饰设计</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合肥同方装饰设计工程</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安徽观止工程科技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安徽启视数字文化传媒</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安徽炬视科技</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安徽正诺智能</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安徽华米信息科技</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安徽畅感网络科技</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安徽赛坦智能科技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3028315"/>
          </a:xfrm>
          <a:prstGeom prst="rect">
            <a:avLst/>
          </a:prstGeom>
          <a:noFill/>
        </p:spPr>
        <p:txBody>
          <a:bodyPr wrap="square" rtlCol="0">
            <a:spAutoFit/>
          </a:bodyPr>
          <a:lstStyle/>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科大讯飞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宏达通讯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歌尔股份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四川川大智胜软件</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北京百度网讯科技</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亮风台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视+AR</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幻眼科技</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梦想人科技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启迪数字天下</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endParaRPr lang="zh-CN" altLang="en-US" sz="1600" dirty="0">
              <a:effectLst/>
              <a:latin typeface="微软雅黑" panose="020B0503020204020204" pitchFamily="34" charset="-122"/>
              <a:ea typeface="微软雅黑" panose="020B0503020204020204" pitchFamily="34" charset="-122"/>
              <a:sym typeface="+mn-ea"/>
            </a:endParaRPr>
          </a:p>
          <a:p>
            <a:pPr algn="ctr">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9" name="文本框 68"/>
          <p:cNvSpPr txBox="true"/>
          <p:nvPr/>
        </p:nvSpPr>
        <p:spPr>
          <a:xfrm>
            <a:off x="9256306" y="3133643"/>
            <a:ext cx="1730518" cy="3488055"/>
          </a:xfrm>
          <a:prstGeom prst="rect">
            <a:avLst/>
          </a:prstGeom>
          <a:noFill/>
        </p:spPr>
        <p:txBody>
          <a:bodyPr wrap="square" rtlCol="0">
            <a:spAutoFit/>
          </a:bodyPr>
          <a:lstStyle/>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谷歌（</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Google</a:t>
            </a:r>
            <a:r>
              <a:rPr lang="zh-CN" altLang="en-US" sz="1600" dirty="0">
                <a:effectLst/>
                <a:latin typeface="微软雅黑" panose="020B0503020204020204" pitchFamily="34" charset="-122"/>
                <a:ea typeface="微软雅黑" panose="020B0503020204020204" pitchFamily="34" charset="-122"/>
                <a:sym typeface="+mn-ea"/>
              </a:rPr>
              <a:t>）</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索尼</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Sony</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英特尔（</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Intel</a:t>
            </a:r>
            <a:r>
              <a:rPr lang="zh-CN" altLang="en-US" sz="1600" dirty="0">
                <a:effectLst/>
                <a:latin typeface="微软雅黑" panose="020B0503020204020204" pitchFamily="34" charset="-122"/>
                <a:ea typeface="微软雅黑" panose="020B0503020204020204" pitchFamily="34" charset="-122"/>
                <a:sym typeface="+mn-ea"/>
              </a:rPr>
              <a:t>）</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三星（</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Samsung</a:t>
            </a:r>
            <a:r>
              <a:rPr lang="zh-CN" altLang="en-US" sz="1600" dirty="0">
                <a:effectLst/>
                <a:latin typeface="微软雅黑" panose="020B0503020204020204" pitchFamily="34" charset="-122"/>
                <a:ea typeface="微软雅黑" panose="020B0503020204020204" pitchFamily="34" charset="-122"/>
                <a:sym typeface="+mn-ea"/>
              </a:rPr>
              <a:t>）</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傲库路思</a:t>
            </a:r>
            <a:r>
              <a:rPr lang="zh-CN" altLang="en-US" sz="1600" dirty="0">
                <a:effectLst/>
                <a:latin typeface="Times New Roman" panose="02020603050405020304" charset="0"/>
                <a:cs typeface="Times New Roman" panose="02020603050405020304" charset="0"/>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Oculus VR</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effectLst/>
              <a:latin typeface="Times New Roman" panose="02020603050405020304" charset="0"/>
              <a:ea typeface="微软雅黑" panose="020B0503020204020204" pitchFamily="34" charset="-122"/>
              <a:cs typeface="Times New Roman" panose="02020603050405020304" charset="0"/>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爱普生</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微软Hololens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塔普翊海智能科技（Realmax）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苹果(Apple)</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佳明（Garmin）</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爱森机器人（Aethon</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836041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17.4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招商对象（重点招商：虚拟现实设备相关企业）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60350" y="2130425"/>
            <a:ext cx="3767455" cy="2168525"/>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以毛坦厂明清老街为基础，通过招商项目，整合毛坦厂老街现有旅游资源，以科举文化为主题进行开发利用，打造以观光游览为主的历史文化旅游街区。</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47980" y="304800"/>
            <a:ext cx="8690873" cy="1654810"/>
            <a:chOff x="-185195" y="-209383"/>
            <a:chExt cx="8690683" cy="2019701"/>
          </a:xfrm>
        </p:grpSpPr>
        <p:grpSp>
          <p:nvGrpSpPr>
            <p:cNvPr id="34" name="组合 33"/>
            <p:cNvGrpSpPr/>
            <p:nvPr/>
          </p:nvGrpSpPr>
          <p:grpSpPr>
            <a:xfrm>
              <a:off x="183996" y="-209383"/>
              <a:ext cx="8321492" cy="1270450"/>
              <a:chOff x="930232" y="2273360"/>
              <a:chExt cx="8321492" cy="1270450"/>
            </a:xfrm>
          </p:grpSpPr>
          <p:sp>
            <p:nvSpPr>
              <p:cNvPr id="36" name="文本框 35"/>
              <p:cNvSpPr txBox="true"/>
              <p:nvPr/>
            </p:nvSpPr>
            <p:spPr>
              <a:xfrm>
                <a:off x="3519070" y="2273360"/>
                <a:ext cx="5732654" cy="862597"/>
              </a:xfrm>
              <a:prstGeom prst="rect">
                <a:avLst/>
              </a:prstGeom>
              <a:noFill/>
            </p:spPr>
            <p:txBody>
              <a:bodyPr wrap="square" rtlCol="0">
                <a:spAutoFit/>
              </a:bodyPr>
              <a:lstStyle/>
              <a:p>
                <a:pPr algn="l"/>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18.</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状元镇数字文旅项目</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411535"/>
              </a:xfrm>
              <a:prstGeom prst="rect">
                <a:avLst/>
              </a:prstGeom>
              <a:noFill/>
            </p:spPr>
            <p:txBody>
              <a:bodyPr wrap="squar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587240" y="1754505"/>
            <a:ext cx="7614285" cy="4875530"/>
            <a:chOff x="5621900" y="1754327"/>
            <a:chExt cx="6579795" cy="4307289"/>
          </a:xfrm>
        </p:grpSpPr>
        <p:sp>
          <p:nvSpPr>
            <p:cNvPr id="3" name="矩形 2"/>
            <p:cNvSpPr/>
            <p:nvPr/>
          </p:nvSpPr>
          <p:spPr>
            <a:xfrm>
              <a:off x="10120048" y="1754327"/>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89413" y="3979969"/>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毛坦厂2.png毛坦厂2"/>
            <p:cNvPicPr>
              <a:picLocks noChangeAspect="true"/>
            </p:cNvPicPr>
            <p:nvPr/>
          </p:nvPicPr>
          <p:blipFill>
            <a:blip r:embed="rId1"/>
            <a:srcRect/>
            <a:stretch>
              <a:fillRect/>
            </a:stretch>
          </p:blipFill>
          <p:spPr>
            <a:xfrm>
              <a:off x="5621900" y="3979367"/>
              <a:ext cx="2092960" cy="2082165"/>
            </a:xfrm>
            <a:prstGeom prst="rect">
              <a:avLst/>
            </a:prstGeom>
          </p:spPr>
        </p:pic>
        <p:sp>
          <p:nvSpPr>
            <p:cNvPr id="10" name="文本框 9"/>
            <p:cNvSpPr txBox="true"/>
            <p:nvPr/>
          </p:nvSpPr>
          <p:spPr>
            <a:xfrm>
              <a:off x="6068690" y="3015822"/>
              <a:ext cx="1198880" cy="352302"/>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科举文化</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561292" y="3015336"/>
              <a:ext cx="1198880" cy="352302"/>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老街旅游</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7956642" y="5171161"/>
              <a:ext cx="1960880" cy="352302"/>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毛坦厂教育旅游</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毛坦厂1.png毛坦厂1"/>
            <p:cNvPicPr>
              <a:picLocks noChangeAspect="true"/>
            </p:cNvPicPr>
            <p:nvPr/>
          </p:nvPicPr>
          <p:blipFill>
            <a:blip r:embed="rId2"/>
            <a:srcRect/>
            <a:stretch>
              <a:fillRect/>
            </a:stretch>
          </p:blipFill>
          <p:spPr>
            <a:xfrm>
              <a:off x="7867895" y="1767027"/>
              <a:ext cx="2092960" cy="2081530"/>
            </a:xfrm>
            <a:prstGeom prst="rect">
              <a:avLst/>
            </a:prstGeom>
          </p:spPr>
        </p:pic>
        <p:pic>
          <p:nvPicPr>
            <p:cNvPr id="41" name="图片 40" descr="C:\Users\12579\Desktop\毛坦厂3.png毛坦厂3"/>
            <p:cNvPicPr>
              <a:picLocks noChangeAspect="true"/>
            </p:cNvPicPr>
            <p:nvPr/>
          </p:nvPicPr>
          <p:blipFill>
            <a:blip r:embed="rId3"/>
            <a:srcRect/>
            <a:stretch>
              <a:fillRect/>
            </a:stretch>
          </p:blipFill>
          <p:spPr>
            <a:xfrm>
              <a:off x="10099285" y="3979367"/>
              <a:ext cx="2092960" cy="2082165"/>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260350" y="5491480"/>
            <a:ext cx="4229735" cy="368300"/>
          </a:xfrm>
          <a:prstGeom prst="rect">
            <a:avLst/>
          </a:prstGeom>
          <a:noFill/>
        </p:spPr>
        <p:txBody>
          <a:bodyPr wrap="square" rtlCol="0">
            <a:spAutoFit/>
          </a:bodyPr>
          <a:lstStyle/>
          <a:p>
            <a:r>
              <a:rPr lang="zh-CN" altLang="en-US" b="1"/>
              <a:t>地址</a:t>
            </a:r>
            <a:r>
              <a:rPr lang="en-US" altLang="zh-CN" b="1"/>
              <a:t>:</a:t>
            </a:r>
            <a:r>
              <a:rPr lang="zh-CN" altLang="en-US" b="1"/>
              <a:t>安徽省六安市金安区毛坦厂镇</a:t>
            </a:r>
            <a:endParaRPr lang="zh-CN" altLang="en-US" b="1"/>
          </a:p>
        </p:txBody>
      </p:sp>
    </p:spTree>
    <p:custDataLst>
      <p:tags r:id="rId5"/>
    </p:custData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rgbClr val="226E4B"/>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chemeClr val="tx1">
              <a:lumMod val="65000"/>
              <a:lumOff val="35000"/>
            </a:schemeClr>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pPr algn="l"/>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状元文化</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旅游资源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32207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状元镇</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科举文化</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毛坦厂溯源</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交通便利</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客源市场广阔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明清老街</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传统手工艺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可开发空间大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第三产业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服务业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从业人员宽泛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3820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18.1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1391285" y="1255395"/>
            <a:ext cx="9379585" cy="833946"/>
          </a:xfrm>
          <a:prstGeom prst="rect">
            <a:avLst/>
          </a:prstGeom>
          <a:noFill/>
        </p:spPr>
        <p:txBody>
          <a:bodyPr wrap="square" rtlCol="0">
            <a:spAutoFit/>
          </a:bodyPr>
          <a:lstStyle/>
          <a:p>
            <a:pPr algn="l">
              <a:lnSpc>
                <a:spcPts val="2000"/>
              </a:lnSpc>
            </a:pP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2021</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国内旅游人数达到60亿人次，同比增长8.4%，旅游收入5.73万亿元，同比增长11.7%，国民旅游热度不断高涨。</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出自《中国国内旅游发展年度报告2021》</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239966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科举制度作为贯穿我国历史文化发展的重要制度，目前并未得到有效开发利用。除南京科举文化博物馆外，其余以重庆开州举子园为代表的景点大部分侧重于书院文化，对于科举文化的重视程度不够。</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毛坦厂明清老镇立足于毛坦厂中学带来的知名度和文化效益，结合数字创意经济，计划打造以科举文化体验为代表的旅游项目和研学项目，发展前景广阔，在全省乃至全国有开创性意义。</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6708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18.2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2266314" cy="1168166"/>
            <a:chOff x="141661" y="1656247"/>
            <a:chExt cx="2266314" cy="1168166"/>
          </a:xfrm>
        </p:grpSpPr>
        <p:grpSp>
          <p:nvGrpSpPr>
            <p:cNvPr id="28" name="组合 27"/>
            <p:cNvGrpSpPr/>
            <p:nvPr/>
          </p:nvGrpSpPr>
          <p:grpSpPr>
            <a:xfrm>
              <a:off x="141661" y="1656247"/>
              <a:ext cx="2266314" cy="975219"/>
              <a:chOff x="887897" y="4138990"/>
              <a:chExt cx="2266314" cy="975219"/>
            </a:xfrm>
          </p:grpSpPr>
          <p:sp>
            <p:nvSpPr>
              <p:cNvPr id="30" name="文本框 29"/>
              <p:cNvSpPr txBox="true"/>
              <p:nvPr/>
            </p:nvSpPr>
            <p:spPr>
              <a:xfrm>
                <a:off x="887897" y="4138990"/>
                <a:ext cx="1706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状元镇</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36093"/>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668914" y="234722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34" name="组合 33"/>
          <p:cNvGrpSpPr/>
          <p:nvPr/>
        </p:nvGrpSpPr>
        <p:grpSpPr>
          <a:xfrm flipV="true">
            <a:off x="7425858" y="2702797"/>
            <a:ext cx="1125545" cy="487730"/>
            <a:chOff x="7692572" y="1990584"/>
            <a:chExt cx="1125545" cy="487730"/>
          </a:xfrm>
          <a:solidFill>
            <a:schemeClr val="bg1">
              <a:lumMod val="85000"/>
            </a:schemeClr>
          </a:solidFill>
        </p:grpSpPr>
        <p:grpSp>
          <p:nvGrpSpPr>
            <p:cNvPr id="35" name="组合 34"/>
            <p:cNvGrpSpPr/>
            <p:nvPr/>
          </p:nvGrpSpPr>
          <p:grpSpPr>
            <a:xfrm>
              <a:off x="7692572" y="2038350"/>
              <a:ext cx="1068254" cy="439964"/>
              <a:chOff x="7692572" y="2038350"/>
              <a:chExt cx="1068254" cy="439964"/>
            </a:xfrm>
            <a:grpFill/>
          </p:grpSpPr>
          <p:cxnSp>
            <p:nvCxnSpPr>
              <p:cNvPr id="37" name="直接连接符 36"/>
              <p:cNvCxnSpPr/>
              <p:nvPr/>
            </p:nvCxnSpPr>
            <p:spPr>
              <a:xfrm flipV="true">
                <a:off x="8132536" y="2044207"/>
                <a:ext cx="628290"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true">
                <a:off x="7692572"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36" name="椭圆 35"/>
            <p:cNvSpPr/>
            <p:nvPr/>
          </p:nvSpPr>
          <p:spPr>
            <a:xfrm>
              <a:off x="8703535"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9" name="组合 48"/>
          <p:cNvGrpSpPr/>
          <p:nvPr/>
        </p:nvGrpSpPr>
        <p:grpSpPr>
          <a:xfrm>
            <a:off x="6718845" y="1908886"/>
            <a:ext cx="1509220" cy="487730"/>
            <a:chOff x="7380514" y="1990584"/>
            <a:chExt cx="1509220" cy="487730"/>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57" name="文本框 56"/>
          <p:cNvSpPr txBox="true"/>
          <p:nvPr/>
        </p:nvSpPr>
        <p:spPr>
          <a:xfrm>
            <a:off x="8472170" y="573405"/>
            <a:ext cx="3600450" cy="2122376"/>
          </a:xfrm>
          <a:prstGeom prst="rect">
            <a:avLst/>
          </a:prstGeom>
          <a:noFill/>
        </p:spPr>
        <p:txBody>
          <a:bodyPr wrap="square" rtlCol="0">
            <a:spAutoFit/>
          </a:bodyPr>
          <a:lstStyle/>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通过</a:t>
            </a:r>
            <a:r>
              <a:rPr lang="en-US" altLang="zh-CN"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a:t>
            </a: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R技术，搭建增强现实演出，重点重现毛坦厂作为明代饮马地，因为此地牧马绝佳，于是州官便于此设厂饲马，称为茅滩厂。后谐音转字遂书作“毛坦厂”。明统一后，马放南山，毛坦厂因领一方风水，商旅辐辏，渐成山南重镇，从此历六百年风雨而不衰。通过虚拟现实技术以时间为轴，展现毛坦厂百年变迁风采，回溯毛坦厂地名历史由来</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8745978" y="2933788"/>
            <a:ext cx="1960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特色手工艺体验</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文本框 67"/>
          <p:cNvSpPr txBox="true"/>
          <p:nvPr/>
        </p:nvSpPr>
        <p:spPr>
          <a:xfrm>
            <a:off x="7385050" y="3341370"/>
            <a:ext cx="4951095" cy="3425190"/>
          </a:xfrm>
          <a:prstGeom prst="rect">
            <a:avLst/>
          </a:prstGeom>
          <a:noFill/>
        </p:spPr>
        <p:txBody>
          <a:bodyPr wrap="square" rtlCol="0">
            <a:spAutoFit/>
          </a:bodyPr>
          <a:lstStyle/>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1.观看匠人制作</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游客无需亲自动手，只是观看传统工艺的传承人或匠人现场制作演示，获得感官体验。</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2.工艺某一环节中的游客体验操作</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所需时间相对较短，适合逗留时间有限，但又想通过亲手操 作的游客获得初层次的参与体验。</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3.报名课程体验</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这类项目要求游客有相对较充分的体验时间，课程一般从半天到几天不等，游客将在传统工艺传承人或匠人的指导下，较为系统地学习某工艺的理论和实践操作要点，并自亲动手完成一个完整的工艺作品。这将满足游客在自我实现的最高需求层次上对“创造力”的追求，从而使游客获得深层次的情感体验。</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0" name="组合 39"/>
          <p:cNvGrpSpPr/>
          <p:nvPr/>
        </p:nvGrpSpPr>
        <p:grpSpPr>
          <a:xfrm flipH="true">
            <a:off x="2656840" y="1570355"/>
            <a:ext cx="3074670" cy="537845"/>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368853" y="1442915"/>
            <a:ext cx="1960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科举文化博物馆</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151130" y="2190750"/>
            <a:ext cx="4608830" cy="4194810"/>
          </a:xfrm>
          <a:prstGeom prst="rect">
            <a:avLst/>
          </a:prstGeom>
          <a:noFill/>
        </p:spPr>
        <p:txBody>
          <a:bodyPr wrap="square" rtlCol="0">
            <a:spAutoFit/>
          </a:bodyPr>
          <a:lstStyle/>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以毛坦厂明清老街古建筑为载体，</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建设科举文化博物馆。整个博物馆除去序厅、尾厅外，中心展区为四个展区。参观动线为：序厅；第一展区“求贤若渴”；第二展区“十年寒窗”；第三展区“金榜题名”；；第四展区“源远流长”；尾厅。</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以编年史的方式，通过展现科举的千年发展历程，力求在介绍科举渊源的基础上，完整呈现中国科举制度从创立、完善、到改革与废止的全过程，以凸显科举在君王求才、士人求仕过程中所发挥的重要作用。</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以贡院号舍为依据进行场景设计，并通过播放多媒体影片、珍贵文物展示等形式，使观众如同当时应试的考生一般，经历入场搜检、得题答题、号舍生活等过程，体验古代考生九天六夜的艰辛考验。</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接着，通过互动装置与文物，介绍考官在内帘、外帘的诸多任务，并呈现士子通过乡试成为举人后的身份、地位转变等。</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18.3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 name="文本框 2"/>
          <p:cNvSpPr txBox="true"/>
          <p:nvPr/>
        </p:nvSpPr>
        <p:spPr>
          <a:xfrm>
            <a:off x="5928360" y="1510030"/>
            <a:ext cx="2663825" cy="39878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茅滩饮马</a:t>
            </a:r>
            <a:r>
              <a:rPr lang="en-US" altLang="zh-CN" sz="2000" b="1" dirty="0">
                <a:latin typeface="微软雅黑" panose="020B0503020204020204" pitchFamily="34" charset="-122"/>
                <a:ea typeface="微软雅黑" panose="020B0503020204020204" pitchFamily="34" charset="-122"/>
              </a:rPr>
              <a:t>AR</a:t>
            </a:r>
            <a:r>
              <a:rPr lang="zh-CN" altLang="en-US" sz="2000" b="1" dirty="0">
                <a:latin typeface="微软雅黑" panose="020B0503020204020204" pitchFamily="34" charset="-122"/>
                <a:ea typeface="微软雅黑" panose="020B0503020204020204" pitchFamily="34" charset="-122"/>
              </a:rPr>
              <a:t>体验项目</a:t>
            </a:r>
            <a:endParaRPr lang="zh-CN" altLang="en-US" sz="2000"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true"/>
          <p:nvPr/>
        </p:nvSpPr>
        <p:spPr>
          <a:xfrm>
            <a:off x="525822" y="416150"/>
            <a:ext cx="20866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18.4AR</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导游</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5" name="图片 4"/>
          <p:cNvPicPr>
            <a:picLocks noChangeAspect="true"/>
          </p:cNvPicPr>
          <p:nvPr/>
        </p:nvPicPr>
        <p:blipFill>
          <a:blip r:embed="rId1">
            <a:extLst>
              <a:ext uri="{28A0092B-C50C-407E-A947-70E740481C1C}">
                <a14:useLocalDpi xmlns:a14="http://schemas.microsoft.com/office/drawing/2010/main" val="false"/>
              </a:ext>
            </a:extLst>
          </a:blip>
          <a:stretch>
            <a:fillRect/>
          </a:stretch>
        </p:blipFill>
        <p:spPr>
          <a:xfrm>
            <a:off x="0" y="1066944"/>
            <a:ext cx="12192000" cy="5694074"/>
          </a:xfrm>
          <a:prstGeom prst="rect">
            <a:avLst/>
          </a:prstGeom>
        </p:spPr>
      </p:pic>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20345" y="2324100"/>
            <a:ext cx="4149090" cy="3415030"/>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本项目旨在舒城县建设六安数字装备示范区，借助现有的光电显示产业集群、智能制造装备产业集群建设成六安数字装备产业园。通过对产业链的横向拓宽和纵向挖深，成为合肥打造“全球显示之都”、环合肥都市圈新型显示产业生态圈的重要一极；长三角电子竞技装备的研发生产中心</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47835" y="304663"/>
            <a:ext cx="9863921" cy="1745381"/>
            <a:chOff x="-185195" y="-209383"/>
            <a:chExt cx="9863921" cy="1745381"/>
          </a:xfrm>
        </p:grpSpPr>
        <p:grpSp>
          <p:nvGrpSpPr>
            <p:cNvPr id="34" name="组合 33"/>
            <p:cNvGrpSpPr/>
            <p:nvPr/>
          </p:nvGrpSpPr>
          <p:grpSpPr>
            <a:xfrm>
              <a:off x="183996" y="-209383"/>
              <a:ext cx="9494730" cy="1197469"/>
              <a:chOff x="930232" y="2273360"/>
              <a:chExt cx="9494730" cy="1197469"/>
            </a:xfrm>
          </p:grpSpPr>
          <p:sp>
            <p:nvSpPr>
              <p:cNvPr id="36" name="文本框 35"/>
              <p:cNvSpPr txBox="true"/>
              <p:nvPr/>
            </p:nvSpPr>
            <p:spPr>
              <a:xfrm>
                <a:off x="2192187" y="2273360"/>
                <a:ext cx="8232775" cy="706755"/>
              </a:xfrm>
              <a:prstGeom prst="rect">
                <a:avLst/>
              </a:prstGeom>
              <a:noFill/>
            </p:spPr>
            <p:txBody>
              <a:bodyPr wrap="none" rtlCol="0">
                <a:spAutoFit/>
              </a:bodyPr>
              <a:lstStyle/>
              <a:p>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六安视谷（舒城数字装备示范区）</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447678"/>
              <a:ext cx="581555" cy="88320"/>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949190" y="1758315"/>
            <a:ext cx="7228205" cy="4759960"/>
            <a:chOff x="5627446" y="1767662"/>
            <a:chExt cx="6559009" cy="4293954"/>
          </a:xfrm>
        </p:grpSpPr>
        <p:sp>
          <p:nvSpPr>
            <p:cNvPr id="3" name="矩形 2"/>
            <p:cNvSpPr/>
            <p:nvPr/>
          </p:nvSpPr>
          <p:spPr>
            <a:xfrm>
              <a:off x="10104808" y="1767662"/>
              <a:ext cx="2081647" cy="2081647"/>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73538" y="3979969"/>
              <a:ext cx="2081647" cy="2081647"/>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谷.jpg二.png谷.jpg二"/>
            <p:cNvPicPr>
              <a:picLocks noChangeAspect="true"/>
            </p:cNvPicPr>
            <p:nvPr/>
          </p:nvPicPr>
          <p:blipFill>
            <a:blip r:embed="rId1"/>
            <a:srcRect/>
            <a:stretch>
              <a:fillRect/>
            </a:stretch>
          </p:blipFill>
          <p:spPr>
            <a:xfrm>
              <a:off x="5642051" y="3968572"/>
              <a:ext cx="2092960" cy="2092960"/>
            </a:xfrm>
            <a:prstGeom prst="rect">
              <a:avLst/>
            </a:prstGeom>
          </p:spPr>
        </p:pic>
        <p:sp>
          <p:nvSpPr>
            <p:cNvPr id="10" name="文本框 9"/>
            <p:cNvSpPr txBox="true"/>
            <p:nvPr/>
          </p:nvSpPr>
          <p:spPr>
            <a:xfrm>
              <a:off x="5844712" y="3036027"/>
              <a:ext cx="1706880" cy="359739"/>
            </a:xfrm>
            <a:prstGeom prst="rect">
              <a:avLst/>
            </a:prstGeom>
            <a:noFill/>
          </p:spPr>
          <p:txBody>
            <a:bodyPr wrap="square" rtlCol="0">
              <a:spAutoFit/>
            </a:bodyPr>
            <a:lstStyle/>
            <a:p>
              <a:pPr algn="ctr"/>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光电显示</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273637" y="3035656"/>
              <a:ext cx="1706880" cy="359739"/>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电子竞技装备</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8226790" y="5189491"/>
              <a:ext cx="1706880" cy="359739"/>
            </a:xfrm>
            <a:prstGeom prst="rect">
              <a:avLst/>
            </a:prstGeom>
            <a:noFill/>
          </p:spPr>
          <p:txBody>
            <a:bodyPr wrap="square" rtlCol="0">
              <a:spAutoFit/>
            </a:bodyPr>
            <a:lstStyle/>
            <a:p>
              <a:r>
                <a:rPr lang="en-US" altLang="zh-CN"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5G+</a:t>
              </a:r>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智慧应用</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谷.jpg谷"/>
            <p:cNvPicPr>
              <a:picLocks noChangeAspect="true"/>
            </p:cNvPicPr>
            <p:nvPr/>
          </p:nvPicPr>
          <p:blipFill>
            <a:blip r:embed="rId2"/>
            <a:srcRect/>
            <a:stretch>
              <a:fillRect/>
            </a:stretch>
          </p:blipFill>
          <p:spPr>
            <a:xfrm>
              <a:off x="7859640" y="1767662"/>
              <a:ext cx="2073910" cy="2081530"/>
            </a:xfrm>
            <a:prstGeom prst="rect">
              <a:avLst/>
            </a:prstGeom>
          </p:spPr>
        </p:pic>
        <p:pic>
          <p:nvPicPr>
            <p:cNvPr id="41" name="图片 40" descr="C:\Users\12579\Desktop\谷三.jpeg谷三"/>
            <p:cNvPicPr>
              <a:picLocks noChangeAspect="true"/>
            </p:cNvPicPr>
            <p:nvPr/>
          </p:nvPicPr>
          <p:blipFill>
            <a:blip r:embed="rId3"/>
            <a:srcRect/>
            <a:stretch>
              <a:fillRect/>
            </a:stretch>
          </p:blipFill>
          <p:spPr>
            <a:xfrm>
              <a:off x="10093547" y="3968745"/>
              <a:ext cx="2092737" cy="2092325"/>
            </a:xfrm>
            <a:prstGeom prst="rect">
              <a:avLst/>
            </a:prstGeom>
          </p:spPr>
        </p:pic>
      </p:grpSp>
      <p:sp>
        <p:nvSpPr>
          <p:cNvPr id="27" name="椭圆 26">
            <a:hlinkClick r:id="rId4" tooltip="回到首页" action="ppaction://hlinksldjump"/>
          </p:cNvPr>
          <p:cNvSpPr/>
          <p:nvPr/>
        </p:nvSpPr>
        <p:spPr>
          <a:xfrm>
            <a:off x="11308080" y="400050"/>
            <a:ext cx="516890" cy="51689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思源黑体 CN Normal" panose="020B0400000000000000" pitchFamily="34" charset="-122"/>
            </a:endParaRPr>
          </a:p>
        </p:txBody>
      </p:sp>
      <p:sp>
        <p:nvSpPr>
          <p:cNvPr id="2" name="文本框 1"/>
          <p:cNvSpPr txBox="true"/>
          <p:nvPr/>
        </p:nvSpPr>
        <p:spPr>
          <a:xfrm>
            <a:off x="139700" y="5950585"/>
            <a:ext cx="4229735" cy="368300"/>
          </a:xfrm>
          <a:prstGeom prst="rect">
            <a:avLst/>
          </a:prstGeom>
          <a:noFill/>
        </p:spPr>
        <p:txBody>
          <a:bodyPr wrap="square" rtlCol="0">
            <a:spAutoFit/>
          </a:bodyPr>
          <a:lstStyle/>
          <a:p>
            <a:r>
              <a:rPr lang="zh-CN" altLang="en-US" b="1">
                <a:ea typeface="+mn-lt"/>
                <a:cs typeface="+mn-lt"/>
              </a:rPr>
              <a:t>地址</a:t>
            </a:r>
            <a:r>
              <a:rPr lang="en-US" altLang="zh-CN" b="1">
                <a:ea typeface="+mn-lt"/>
                <a:cs typeface="+mn-lt"/>
              </a:rPr>
              <a:t>:</a:t>
            </a:r>
            <a:r>
              <a:rPr lang="zh-CN" altLang="en-US" b="1">
                <a:ea typeface="+mn-lt"/>
                <a:cs typeface="+mn-lt"/>
              </a:rPr>
              <a:t>安徽省六安市舒城县</a:t>
            </a:r>
            <a:endParaRPr lang="zh-CN" altLang="en-US" b="1">
              <a:ea typeface="+mn-lt"/>
              <a:cs typeface="+mn-lt"/>
            </a:endParaRPr>
          </a:p>
        </p:txBody>
      </p:sp>
    </p:spTree>
    <p:custDataLst>
      <p:tags r:id="rId5"/>
    </p:custData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true"/>
          <p:nvPr/>
        </p:nvSpPr>
        <p:spPr>
          <a:xfrm>
            <a:off x="525822" y="416150"/>
            <a:ext cx="279781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微软雅黑" panose="020B0503020204020204" pitchFamily="34" charset="-122"/>
                <a:cs typeface="+mn-ea"/>
                <a:sym typeface="Segoe UI" panose="020B0502040204020203" pitchFamily="34" charset="0"/>
              </a:rPr>
              <a:t>18.5AR</a:t>
            </a:r>
            <a:r>
              <a:rPr lang="zh-CN" altLang="en-US" sz="2800" b="1" dirty="0">
                <a:solidFill>
                  <a:prstClr val="black">
                    <a:lumMod val="85000"/>
                    <a:lumOff val="15000"/>
                  </a:prstClr>
                </a:solidFill>
                <a:latin typeface="Segoe UI" panose="020B0502040204020203" pitchFamily="34" charset="0"/>
                <a:ea typeface="微软雅黑" panose="020B0503020204020204" pitchFamily="34" charset="-122"/>
                <a:cs typeface="+mn-ea"/>
                <a:sym typeface="Segoe UI" panose="020B0502040204020203" pitchFamily="34" charset="0"/>
              </a:rPr>
              <a:t>历史重现</a:t>
            </a:r>
            <a:endParaRPr kumimoji="0" lang="zh-CN" altLang="en-US" sz="2800" b="1"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3" name="图片 2"/>
          <p:cNvPicPr>
            <a:picLocks noChangeAspect="true"/>
          </p:cNvPicPr>
          <p:nvPr/>
        </p:nvPicPr>
        <p:blipFill>
          <a:blip r:embed="rId1"/>
          <a:stretch>
            <a:fillRect/>
          </a:stretch>
        </p:blipFill>
        <p:spPr>
          <a:xfrm>
            <a:off x="0" y="939372"/>
            <a:ext cx="12192000" cy="5784702"/>
          </a:xfrm>
          <a:prstGeom prst="rect">
            <a:avLst/>
          </a:prstGeom>
        </p:spPr>
      </p:pic>
    </p:spTree>
    <p:custDataLst>
      <p:tags r:id="rId2"/>
    </p:custData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1" name="文本框 60"/>
          <p:cNvSpPr txBox="true"/>
          <p:nvPr/>
        </p:nvSpPr>
        <p:spPr>
          <a:xfrm>
            <a:off x="1128306" y="3148157"/>
            <a:ext cx="1730518" cy="5835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智慧信息服务</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全域旅游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3534410"/>
          </a:xfrm>
          <a:prstGeom prst="rect">
            <a:avLst/>
          </a:prstGeom>
          <a:noFill/>
        </p:spPr>
        <p:txBody>
          <a:bodyPr wrap="square" rtlCol="0">
            <a:spAutoFit/>
          </a:bodyPr>
          <a:lstStyle/>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中国国际旅游交易会</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国际物联网博览会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江苏智慧文旅高峰论坛</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深圳国际数字文旅展览会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中国国际智能产业博览会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5" name="文本框 64"/>
          <p:cNvSpPr txBox="true"/>
          <p:nvPr/>
        </p:nvSpPr>
        <p:spPr>
          <a:xfrm>
            <a:off x="5192306" y="3148157"/>
            <a:ext cx="1730518" cy="3548380"/>
          </a:xfrm>
          <a:prstGeom prst="rect">
            <a:avLst/>
          </a:prstGeom>
          <a:noFill/>
        </p:spPr>
        <p:txBody>
          <a:bodyPr wrap="square" rtlCol="0">
            <a:spAutoFit/>
          </a:bodyPr>
          <a:lstStyle/>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合肥金诺数码科技股份有限公司</a:t>
            </a:r>
            <a:endParaRPr lang="zh-CN" altLang="en-US" sz="1600" b="0" u="none" dirty="0">
              <a:effectLst/>
              <a:latin typeface="微软雅黑" panose="020B0503020204020204" pitchFamily="34" charset="-122"/>
              <a:ea typeface="微软雅黑" panose="020B0503020204020204" pitchFamily="34" charset="-122"/>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合肥阿拉丁智能科技有限公司</a:t>
            </a:r>
            <a:endParaRPr lang="zh-CN" altLang="en-US" sz="1600" dirty="0">
              <a:effectLst/>
              <a:latin typeface="微软雅黑" panose="020B0503020204020204" pitchFamily="34" charset="-122"/>
              <a:ea typeface="微软雅黑" panose="020B0503020204020204" pitchFamily="34" charset="-122"/>
              <a:sym typeface="+mn-ea"/>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安徽省文投集团</a:t>
            </a:r>
            <a:endParaRPr lang="zh-CN" altLang="en-US" sz="1600" b="0" u="none" dirty="0">
              <a:effectLst/>
              <a:latin typeface="微软雅黑" panose="020B0503020204020204" pitchFamily="34" charset="-122"/>
              <a:ea typeface="微软雅黑" panose="020B0503020204020204" pitchFamily="34" charset="-122"/>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安徽全域旅游开发有限公司</a:t>
            </a:r>
            <a:endParaRPr lang="zh-CN" altLang="en-US" sz="1600" b="0" u="none" kern="1200" dirty="0">
              <a:effectLst/>
              <a:latin typeface="微软雅黑" panose="020B0503020204020204" pitchFamily="34" charset="-122"/>
              <a:ea typeface="微软雅黑" panose="020B0503020204020204" pitchFamily="34" charset="-122"/>
              <a:cs typeface="+mn-cs"/>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黄山旅游股份公司</a:t>
            </a:r>
            <a:endParaRPr lang="zh-CN" altLang="en-US" sz="1600" dirty="0">
              <a:effectLst/>
              <a:latin typeface="微软雅黑" panose="020B0503020204020204" pitchFamily="34" charset="-122"/>
              <a:ea typeface="微软雅黑" panose="020B0503020204020204" pitchFamily="34" charset="-122"/>
              <a:sym typeface="+mn-ea"/>
            </a:endParaRPr>
          </a:p>
          <a:p>
            <a:pPr marL="285750" indent="-285750" algn="l">
              <a:lnSpc>
                <a:spcPct val="10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ctr">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2675255"/>
          </a:xfrm>
          <a:prstGeom prst="rect">
            <a:avLst/>
          </a:prstGeom>
          <a:noFill/>
        </p:spPr>
        <p:txBody>
          <a:bodyPr wrap="square" rtlCol="0">
            <a:spAutoFit/>
          </a:bodyPr>
          <a:lstStyle/>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浪潮集团</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方正集团</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联创科技有限公司</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中国旅游集团</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中青旅控股</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巅峰智业绿维创景</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大地风景</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9" name="文本框 68"/>
          <p:cNvSpPr txBox="true"/>
          <p:nvPr/>
        </p:nvSpPr>
        <p:spPr>
          <a:xfrm>
            <a:off x="9256306" y="3133643"/>
            <a:ext cx="1730518" cy="2306955"/>
          </a:xfrm>
          <a:prstGeom prst="rect">
            <a:avLst/>
          </a:prstGeom>
          <a:noFill/>
        </p:spPr>
        <p:txBody>
          <a:bodyPr wrap="square" rtlCol="0">
            <a:spAutoFit/>
          </a:bodyPr>
          <a:lstStyle/>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IBM</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思科</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西门子</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施耐德</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默林娱乐（Merlin Entertainments Group）</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764921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18.6</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招商对象（重点招商：旅游设计相关企业）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140335" y="2324100"/>
            <a:ext cx="4537710" cy="2656205"/>
          </a:xfrm>
          <a:prstGeom prst="rect">
            <a:avLst/>
          </a:prstGeom>
          <a:noFill/>
        </p:spPr>
        <p:txBody>
          <a:bodyPr wrap="square" rtlCol="0">
            <a:spAutoFit/>
          </a:bodyPr>
          <a:lstStyle/>
          <a:p>
            <a:pPr>
              <a:lnSpc>
                <a:spcPts val="2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以具有三线工业旅游开发价值的工业遗产、军工博物馆、文化纪念馆、山水风光为依托，创新三线工业旅游资源开发利用模式，通过开展三线工业遗产保护利用，推进小三线军工文化纪念馆数字化转型，激发三线工业遗产内生动力，创新消费品企业运营模式，开展“三线工业+科技+教育”融合等具体举措，打造皖西三线工业文旅项目标杆，带动周边旅游景点集聚发展，形成具有产业规模、集聚效应、品牌影响力、旅游吸引力的工业旅游发展区域。</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199711" y="368798"/>
            <a:ext cx="11805285" cy="1673626"/>
            <a:chOff x="-333319" y="-145248"/>
            <a:chExt cx="11805285" cy="1673626"/>
          </a:xfrm>
        </p:grpSpPr>
        <p:sp>
          <p:nvSpPr>
            <p:cNvPr id="36" name="文本框 35"/>
            <p:cNvSpPr txBox="true"/>
            <p:nvPr/>
          </p:nvSpPr>
          <p:spPr>
            <a:xfrm>
              <a:off x="-333319" y="-145248"/>
              <a:ext cx="11805285" cy="645160"/>
            </a:xfrm>
            <a:prstGeom prst="rect">
              <a:avLst/>
            </a:prstGeom>
            <a:noFill/>
          </p:spPr>
          <p:txBody>
            <a:bodyPr wrap="none" rtlCol="0">
              <a:spAutoFit/>
            </a:bodyPr>
            <a:lstStyle/>
            <a:p>
              <a:pPr algn="l"/>
              <a:r>
                <a:rPr lang="en-US" altLang="zh-CN" sz="36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19.</a:t>
              </a:r>
              <a:r>
                <a:rPr lang="zh-CN" altLang="en-US" sz="36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三线记忆：霍山县三线工业遗产数字化保护与项目开发</a:t>
              </a:r>
              <a:endParaRPr lang="zh-CN" altLang="en-US" sz="36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矩形: 圆角 37"/>
            <p:cNvSpPr/>
            <p:nvPr/>
          </p:nvSpPr>
          <p:spPr>
            <a:xfrm>
              <a:off x="-185195" y="1440058"/>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5379715" y="2323922"/>
            <a:ext cx="6630670" cy="4298315"/>
            <a:chOff x="5560690" y="1767662"/>
            <a:chExt cx="6630670" cy="4298315"/>
          </a:xfrm>
        </p:grpSpPr>
        <p:sp>
          <p:nvSpPr>
            <p:cNvPr id="3" name="矩形 2"/>
            <p:cNvSpPr/>
            <p:nvPr/>
          </p:nvSpPr>
          <p:spPr>
            <a:xfrm>
              <a:off x="10104808"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65918" y="3982509"/>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三线2"/>
            <p:cNvPicPr>
              <a:picLocks noChangeAspect="true"/>
            </p:cNvPicPr>
            <p:nvPr/>
          </p:nvPicPr>
          <p:blipFill>
            <a:blip r:embed="rId1"/>
            <a:srcRect/>
            <a:stretch>
              <a:fillRect/>
            </a:stretch>
          </p:blipFill>
          <p:spPr>
            <a:xfrm>
              <a:off x="5621650" y="3980002"/>
              <a:ext cx="2092960" cy="2085975"/>
            </a:xfrm>
            <a:prstGeom prst="rect">
              <a:avLst/>
            </a:prstGeom>
          </p:spPr>
        </p:pic>
        <p:sp>
          <p:nvSpPr>
            <p:cNvPr id="10" name="文本框 9"/>
            <p:cNvSpPr txBox="true"/>
            <p:nvPr/>
          </p:nvSpPr>
          <p:spPr>
            <a:xfrm>
              <a:off x="5560690" y="3036142"/>
              <a:ext cx="2214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工业遗产保护开发</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165687" y="3015336"/>
              <a:ext cx="1960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艺术、科技秀带</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8434162" y="5171161"/>
              <a:ext cx="944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云参观</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三线1"/>
            <p:cNvPicPr>
              <a:picLocks noChangeAspect="true"/>
            </p:cNvPicPr>
            <p:nvPr/>
          </p:nvPicPr>
          <p:blipFill>
            <a:blip r:embed="rId2"/>
            <a:srcRect/>
            <a:stretch>
              <a:fillRect/>
            </a:stretch>
          </p:blipFill>
          <p:spPr>
            <a:xfrm>
              <a:off x="7860025" y="1768297"/>
              <a:ext cx="2092960" cy="2082800"/>
            </a:xfrm>
            <a:prstGeom prst="rect">
              <a:avLst/>
            </a:prstGeom>
          </p:spPr>
        </p:pic>
        <p:pic>
          <p:nvPicPr>
            <p:cNvPr id="41" name="图片 40" descr="C:\Users\12579\Desktop\三线3"/>
            <p:cNvPicPr>
              <a:picLocks noChangeAspect="true"/>
            </p:cNvPicPr>
            <p:nvPr/>
          </p:nvPicPr>
          <p:blipFill>
            <a:blip r:embed="rId3"/>
            <a:srcRect/>
            <a:stretch>
              <a:fillRect/>
            </a:stretch>
          </p:blipFill>
          <p:spPr>
            <a:xfrm>
              <a:off x="10098400" y="3979367"/>
              <a:ext cx="2092960" cy="2082165"/>
            </a:xfrm>
            <a:prstGeom prst="rect">
              <a:avLst/>
            </a:prstGeom>
          </p:spPr>
        </p:pic>
      </p:grpSp>
      <p:sp>
        <p:nvSpPr>
          <p:cNvPr id="2" name="文本框 1"/>
          <p:cNvSpPr txBox="true"/>
          <p:nvPr/>
        </p:nvSpPr>
        <p:spPr>
          <a:xfrm>
            <a:off x="200025" y="5262245"/>
            <a:ext cx="4772025" cy="645160"/>
          </a:xfrm>
          <a:prstGeom prst="rect">
            <a:avLst/>
          </a:prstGeom>
          <a:noFill/>
        </p:spPr>
        <p:txBody>
          <a:bodyPr wrap="square" rtlCol="0">
            <a:spAutoFit/>
          </a:bodyPr>
          <a:lstStyle/>
          <a:p>
            <a:r>
              <a:rPr lang="zh-CN" altLang="en-US" b="1"/>
              <a:t>地址</a:t>
            </a:r>
            <a:r>
              <a:rPr lang="en-US" altLang="zh-CN" b="1"/>
              <a:t>:</a:t>
            </a:r>
            <a:r>
              <a:rPr lang="zh-CN" altLang="en-US" b="1"/>
              <a:t>安徽省六安市霍山县诸佛庵镇仙人冲画家村</a:t>
            </a:r>
            <a:endParaRPr lang="zh-CN" altLang="en-US" b="1"/>
          </a:p>
        </p:txBody>
      </p:sp>
    </p:spTree>
    <p:custDataLst>
      <p:tags r:id="rId4"/>
    </p:custData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rgbClr val="5A5A5A"/>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rgbClr val="226E4B"/>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pPr algn="l"/>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三线工业</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旅游资源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32207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三线厂遗址</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历史印记</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时代记忆</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交通便利</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客源市场广阔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4436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仙人冲画家村</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月亮湾作家村</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前期建设成熟</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第三产业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服务业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从业人员宽泛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3820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19.1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1391285" y="1142365"/>
            <a:ext cx="9379585" cy="1886585"/>
          </a:xfrm>
          <a:prstGeom prst="rect">
            <a:avLst/>
          </a:prstGeom>
          <a:noFill/>
        </p:spPr>
        <p:txBody>
          <a:bodyPr wrap="square" rtlCol="0">
            <a:spAutoFit/>
          </a:bodyPr>
          <a:lstStyle/>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中国的乡村旅游体系已经逐步完善。随着疫情对生产生活秩序影响的逐步减弱，城乡居民被抑制的需求将持续释放，乡村旅游再度兴起。数据显示，2020年1-8月，中国休闲农业与乡村旅游接待人数达12.07亿人，休闲农业与乡村旅游收入达到5925亿元。</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2021</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年国内旅游人数达到60亿人次，同比增长8.4%，旅游收入5.73万亿元，同比增长11.7%，国民旅游热度不断高涨。</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数据来源《中国国内旅游发展年度报告2021》</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数据来源《2020年中国乡村旅游发展现状及旅游用户分析报告 》</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ctr">
              <a:lnSpc>
                <a:spcPts val="2000"/>
              </a:lnSpc>
            </a:pP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31692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霍山县诸佛庵镇结合美好乡村和茶谷建设，于2014年提出打造“画家村”的建设目标，计划总投资4000万元，一期工程已经投入1000万元，并按照“保持原有风貌、全面治理环境、打造特色小品”的要求，军工村摇身一变为画家村，成为了名符其实的艺术乐园。</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月亮湾作家村是霍山县“印象三线”文化旅游的引擎项目，该项目分为一个核心区域，三个拓展区域，利用东西溪乡境内原淮海机械厂（国营九三五六厂）部分工业遗存，建成中国作家协会会员文学创作基地和三线文化教育基地。目前作家村入驻中国作家协会会员19名。</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6708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19.2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3738880" cy="1168166"/>
            <a:chOff x="141661" y="1656247"/>
            <a:chExt cx="3738880" cy="1168166"/>
          </a:xfrm>
        </p:grpSpPr>
        <p:grpSp>
          <p:nvGrpSpPr>
            <p:cNvPr id="28" name="组合 27"/>
            <p:cNvGrpSpPr/>
            <p:nvPr/>
          </p:nvGrpSpPr>
          <p:grpSpPr>
            <a:xfrm>
              <a:off x="141661" y="1656247"/>
              <a:ext cx="3738880" cy="975219"/>
              <a:chOff x="887897" y="4138990"/>
              <a:chExt cx="3738880" cy="975219"/>
            </a:xfrm>
          </p:grpSpPr>
          <p:sp>
            <p:nvSpPr>
              <p:cNvPr id="30" name="文本框 29"/>
              <p:cNvSpPr txBox="true"/>
              <p:nvPr/>
            </p:nvSpPr>
            <p:spPr>
              <a:xfrm>
                <a:off x="887897" y="4138990"/>
                <a:ext cx="3738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画家村，作家村</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36093"/>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59719" y="239802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34" name="组合 33"/>
          <p:cNvGrpSpPr/>
          <p:nvPr/>
        </p:nvGrpSpPr>
        <p:grpSpPr>
          <a:xfrm flipV="true">
            <a:off x="7040413" y="4962127"/>
            <a:ext cx="1125545" cy="487730"/>
            <a:chOff x="7692572" y="1990584"/>
            <a:chExt cx="1125545" cy="487730"/>
          </a:xfrm>
          <a:solidFill>
            <a:schemeClr val="bg1">
              <a:lumMod val="85000"/>
            </a:schemeClr>
          </a:solidFill>
        </p:grpSpPr>
        <p:grpSp>
          <p:nvGrpSpPr>
            <p:cNvPr id="35" name="组合 34"/>
            <p:cNvGrpSpPr/>
            <p:nvPr/>
          </p:nvGrpSpPr>
          <p:grpSpPr>
            <a:xfrm>
              <a:off x="7692572" y="2038350"/>
              <a:ext cx="1068254" cy="439964"/>
              <a:chOff x="7692572" y="2038350"/>
              <a:chExt cx="1068254" cy="439964"/>
            </a:xfrm>
            <a:grpFill/>
          </p:grpSpPr>
          <p:cxnSp>
            <p:nvCxnSpPr>
              <p:cNvPr id="37" name="直接连接符 36"/>
              <p:cNvCxnSpPr/>
              <p:nvPr/>
            </p:nvCxnSpPr>
            <p:spPr>
              <a:xfrm flipV="true">
                <a:off x="8132536" y="2044207"/>
                <a:ext cx="628290"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true">
                <a:off x="7692572"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36" name="椭圆 35"/>
            <p:cNvSpPr/>
            <p:nvPr/>
          </p:nvSpPr>
          <p:spPr>
            <a:xfrm>
              <a:off x="8703535"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2" name="组合 1"/>
          <p:cNvGrpSpPr/>
          <p:nvPr/>
        </p:nvGrpSpPr>
        <p:grpSpPr>
          <a:xfrm>
            <a:off x="6643370" y="1271270"/>
            <a:ext cx="5160645" cy="2832100"/>
            <a:chOff x="10462" y="2002"/>
            <a:chExt cx="8127" cy="4460"/>
          </a:xfrm>
        </p:grpSpPr>
        <p:sp>
          <p:nvSpPr>
            <p:cNvPr id="46" name="文本框 45"/>
            <p:cNvSpPr txBox="true"/>
            <p:nvPr/>
          </p:nvSpPr>
          <p:spPr>
            <a:xfrm>
              <a:off x="12999" y="2002"/>
              <a:ext cx="3088" cy="628"/>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打造红色画家村</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12999" y="2684"/>
              <a:ext cx="5590" cy="3779"/>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规划面积</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10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公顷，将红色旅游和画家村结合，打造红色画家村项目。利用数字技术，数字化展现红色历史与红色文化，主要包括红色数字展览、</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AR</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情景再现等主题活动，开发5个精品教学课程，编写1套六安红色教育专题教材，力争3个以上课程纳入市级以上精品课程库，强化对红色资源的内涵挖掘和价值诠释。</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10462" y="2259"/>
              <a:ext cx="2377" cy="768"/>
              <a:chOff x="7380514" y="1990584"/>
              <a:chExt cx="1509220" cy="487730"/>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sp>
        <p:nvSpPr>
          <p:cNvPr id="67" name="文本框 66"/>
          <p:cNvSpPr txBox="true"/>
          <p:nvPr/>
        </p:nvSpPr>
        <p:spPr>
          <a:xfrm>
            <a:off x="8330053" y="4553038"/>
            <a:ext cx="3230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开发三线记忆系列旅游品牌</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文本框 67"/>
          <p:cNvSpPr txBox="true"/>
          <p:nvPr/>
        </p:nvSpPr>
        <p:spPr>
          <a:xfrm>
            <a:off x="8330053" y="4933028"/>
            <a:ext cx="3055317"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预期投资</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500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万，加强内容创造，以三线记忆为契机，结合六安、霍山、钢铁等元素，打造具有地域特色和行业特性的文化内容，形成一系列的旅游品牌开发，主要包括文化</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、文化周边、旅游项目规划等。</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0" name="组合 39"/>
          <p:cNvGrpSpPr/>
          <p:nvPr/>
        </p:nvGrpSpPr>
        <p:grpSpPr>
          <a:xfrm flipH="true">
            <a:off x="2242830" y="4043550"/>
            <a:ext cx="2553895" cy="413139"/>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281858" y="3899730"/>
            <a:ext cx="1960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三线厂遗址开发</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347354" y="4298135"/>
            <a:ext cx="3055317" cy="214312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规划面积</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亩，正确处理保护与开发的关系，保护自然生态，保留遗址原貌，不搞大拆大建。推进开发三线厂现有资源与有效保护历史文物相结合，主题包括六安工业史、六安改革开放史等主题数字展览，利用</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AR</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VR</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等技术，形成厂区特色。</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19.3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3329055" y="1442530"/>
            <a:ext cx="5214581" cy="5024866"/>
          </a:xfrm>
          <a:prstGeom prst="ellipse">
            <a:avLst/>
          </a:prstGeom>
          <a:noFill/>
          <a:ln w="762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true"/>
          <p:nvPr/>
        </p:nvSpPr>
        <p:spPr>
          <a:xfrm>
            <a:off x="525822" y="41615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19.4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项目系统</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 name="椭圆 2"/>
          <p:cNvSpPr/>
          <p:nvPr/>
        </p:nvSpPr>
        <p:spPr>
          <a:xfrm>
            <a:off x="5264727" y="3241963"/>
            <a:ext cx="1366982" cy="1366982"/>
          </a:xfrm>
          <a:prstGeom prst="ellipse">
            <a:avLst/>
          </a:prstGeom>
          <a:solidFill>
            <a:srgbClr val="F0B6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7550730" y="1874981"/>
            <a:ext cx="1366982" cy="1366982"/>
          </a:xfrm>
          <a:prstGeom prst="ellipse">
            <a:avLst/>
          </a:prstGeom>
          <a:solidFill>
            <a:srgbClr val="F0B69D"/>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550730" y="4378036"/>
            <a:ext cx="1366982" cy="1366982"/>
          </a:xfrm>
          <a:prstGeom prst="ellipse">
            <a:avLst/>
          </a:prstGeom>
          <a:solidFill>
            <a:srgbClr val="F0B6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椭圆 38"/>
          <p:cNvSpPr/>
          <p:nvPr/>
        </p:nvSpPr>
        <p:spPr>
          <a:xfrm>
            <a:off x="5264727" y="5491018"/>
            <a:ext cx="1366982" cy="1366982"/>
          </a:xfrm>
          <a:prstGeom prst="ellipse">
            <a:avLst/>
          </a:prstGeom>
          <a:solidFill>
            <a:srgbClr val="F0B6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5264727" y="992908"/>
            <a:ext cx="1366982" cy="1366982"/>
          </a:xfrm>
          <a:prstGeom prst="ellipse">
            <a:avLst/>
          </a:prstGeom>
          <a:solidFill>
            <a:srgbClr val="F0B6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2864924" y="2062018"/>
            <a:ext cx="1366982" cy="1366982"/>
          </a:xfrm>
          <a:prstGeom prst="ellipse">
            <a:avLst/>
          </a:prstGeom>
          <a:solidFill>
            <a:srgbClr val="F0B6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2864924" y="4560884"/>
            <a:ext cx="1366982" cy="1366982"/>
          </a:xfrm>
          <a:prstGeom prst="ellipse">
            <a:avLst/>
          </a:prstGeom>
          <a:solidFill>
            <a:srgbClr val="F0B6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true"/>
          <p:nvPr/>
        </p:nvSpPr>
        <p:spPr>
          <a:xfrm>
            <a:off x="5338618" y="3725399"/>
            <a:ext cx="1366982" cy="400110"/>
          </a:xfrm>
          <a:prstGeom prst="rect">
            <a:avLst/>
          </a:prstGeom>
          <a:noFill/>
        </p:spPr>
        <p:txBody>
          <a:bodyPr wrap="square" rtlCol="0">
            <a:spAutoFit/>
          </a:bodyPr>
          <a:lstStyle/>
          <a:p>
            <a:r>
              <a:rPr lang="zh-CN" altLang="en-US" sz="2000" b="1" dirty="0"/>
              <a:t>产业中台</a:t>
            </a:r>
            <a:endParaRPr lang="zh-CN" altLang="en-US" sz="2000" b="1" dirty="0"/>
          </a:p>
        </p:txBody>
      </p:sp>
      <p:sp>
        <p:nvSpPr>
          <p:cNvPr id="56" name="文本框 55"/>
          <p:cNvSpPr txBox="true"/>
          <p:nvPr/>
        </p:nvSpPr>
        <p:spPr>
          <a:xfrm>
            <a:off x="2969491" y="2391566"/>
            <a:ext cx="1366982" cy="707886"/>
          </a:xfrm>
          <a:prstGeom prst="rect">
            <a:avLst/>
          </a:prstGeom>
          <a:noFill/>
        </p:spPr>
        <p:txBody>
          <a:bodyPr wrap="square" rtlCol="0">
            <a:spAutoFit/>
          </a:bodyPr>
          <a:lstStyle/>
          <a:p>
            <a:r>
              <a:rPr lang="zh-CN" altLang="en-US" sz="2000" b="1" dirty="0"/>
              <a:t>三线场景建设中心</a:t>
            </a:r>
            <a:endParaRPr lang="zh-CN" altLang="en-US" sz="2000" b="1" dirty="0"/>
          </a:p>
        </p:txBody>
      </p:sp>
      <p:sp>
        <p:nvSpPr>
          <p:cNvPr id="57" name="文本框 56"/>
          <p:cNvSpPr txBox="true"/>
          <p:nvPr/>
        </p:nvSpPr>
        <p:spPr>
          <a:xfrm>
            <a:off x="5338618" y="1168567"/>
            <a:ext cx="1366982" cy="1015663"/>
          </a:xfrm>
          <a:prstGeom prst="rect">
            <a:avLst/>
          </a:prstGeom>
          <a:noFill/>
        </p:spPr>
        <p:txBody>
          <a:bodyPr wrap="square" rtlCol="0">
            <a:spAutoFit/>
          </a:bodyPr>
          <a:lstStyle/>
          <a:p>
            <a:r>
              <a:rPr lang="zh-CN" altLang="en-US" sz="2000" b="1" dirty="0"/>
              <a:t>三线元素采集与数字化中心</a:t>
            </a:r>
            <a:endParaRPr lang="zh-CN" altLang="en-US" sz="2000" b="1" dirty="0"/>
          </a:p>
        </p:txBody>
      </p:sp>
      <p:sp>
        <p:nvSpPr>
          <p:cNvPr id="58" name="文本框 57"/>
          <p:cNvSpPr txBox="true"/>
          <p:nvPr/>
        </p:nvSpPr>
        <p:spPr>
          <a:xfrm>
            <a:off x="7550730" y="2095334"/>
            <a:ext cx="1366982" cy="1015663"/>
          </a:xfrm>
          <a:prstGeom prst="rect">
            <a:avLst/>
          </a:prstGeom>
          <a:noFill/>
        </p:spPr>
        <p:txBody>
          <a:bodyPr wrap="square" rtlCol="0">
            <a:spAutoFit/>
          </a:bodyPr>
          <a:lstStyle/>
          <a:p>
            <a:pPr algn="ctr"/>
            <a:r>
              <a:rPr lang="zh-CN" altLang="en-US" sz="2000" b="1" dirty="0"/>
              <a:t>三线旅游配套集成中心</a:t>
            </a:r>
            <a:endParaRPr lang="zh-CN" altLang="en-US" sz="2000" b="1" dirty="0"/>
          </a:p>
        </p:txBody>
      </p:sp>
      <p:sp>
        <p:nvSpPr>
          <p:cNvPr id="59" name="文本框 58"/>
          <p:cNvSpPr txBox="true"/>
          <p:nvPr/>
        </p:nvSpPr>
        <p:spPr>
          <a:xfrm>
            <a:off x="7550730" y="4707584"/>
            <a:ext cx="1366982" cy="707886"/>
          </a:xfrm>
          <a:prstGeom prst="rect">
            <a:avLst/>
          </a:prstGeom>
          <a:noFill/>
        </p:spPr>
        <p:txBody>
          <a:bodyPr wrap="square" rtlCol="0">
            <a:spAutoFit/>
          </a:bodyPr>
          <a:lstStyle/>
          <a:p>
            <a:pPr algn="ctr"/>
            <a:r>
              <a:rPr lang="zh-CN" altLang="en-US" sz="2000" b="1" dirty="0"/>
              <a:t>三线研学开发中心</a:t>
            </a:r>
            <a:endParaRPr lang="zh-CN" altLang="en-US" sz="2000" b="1" dirty="0"/>
          </a:p>
        </p:txBody>
      </p:sp>
      <p:sp>
        <p:nvSpPr>
          <p:cNvPr id="60" name="文本框 59"/>
          <p:cNvSpPr txBox="true"/>
          <p:nvPr/>
        </p:nvSpPr>
        <p:spPr>
          <a:xfrm>
            <a:off x="5264727" y="5865092"/>
            <a:ext cx="1366982" cy="707886"/>
          </a:xfrm>
          <a:prstGeom prst="rect">
            <a:avLst/>
          </a:prstGeom>
          <a:noFill/>
        </p:spPr>
        <p:txBody>
          <a:bodyPr wrap="square" rtlCol="0">
            <a:spAutoFit/>
          </a:bodyPr>
          <a:lstStyle/>
          <a:p>
            <a:pPr algn="ctr"/>
            <a:r>
              <a:rPr lang="zh-CN" altLang="en-US" sz="2000" b="1" dirty="0"/>
              <a:t>三线内容开发中心</a:t>
            </a:r>
            <a:endParaRPr lang="zh-CN" altLang="en-US" sz="2000" b="1" dirty="0"/>
          </a:p>
        </p:txBody>
      </p:sp>
      <p:sp>
        <p:nvSpPr>
          <p:cNvPr id="61" name="文本框 60"/>
          <p:cNvSpPr txBox="true"/>
          <p:nvPr/>
        </p:nvSpPr>
        <p:spPr>
          <a:xfrm>
            <a:off x="2864924" y="4849429"/>
            <a:ext cx="1366982" cy="1015663"/>
          </a:xfrm>
          <a:prstGeom prst="rect">
            <a:avLst/>
          </a:prstGeom>
          <a:noFill/>
        </p:spPr>
        <p:txBody>
          <a:bodyPr wrap="square" rtlCol="0">
            <a:spAutoFit/>
          </a:bodyPr>
          <a:lstStyle/>
          <a:p>
            <a:pPr algn="ctr"/>
            <a:r>
              <a:rPr lang="zh-CN" altLang="en-US" sz="2000" b="1" dirty="0"/>
              <a:t>三线文创产品开发中心</a:t>
            </a:r>
            <a:endParaRPr lang="zh-CN" altLang="en-US" sz="2000" b="1" dirty="0"/>
          </a:p>
        </p:txBody>
      </p:sp>
      <p:sp>
        <p:nvSpPr>
          <p:cNvPr id="7" name="箭头: 右 6"/>
          <p:cNvSpPr/>
          <p:nvPr/>
        </p:nvSpPr>
        <p:spPr>
          <a:xfrm rot="8731029">
            <a:off x="6837271" y="3111259"/>
            <a:ext cx="660403" cy="392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箭头: 右 61"/>
          <p:cNvSpPr/>
          <p:nvPr/>
        </p:nvSpPr>
        <p:spPr>
          <a:xfrm rot="12976341">
            <a:off x="6730026" y="4289511"/>
            <a:ext cx="660403" cy="392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箭头: 右 62"/>
          <p:cNvSpPr/>
          <p:nvPr/>
        </p:nvSpPr>
        <p:spPr>
          <a:xfrm rot="5400000">
            <a:off x="5641109" y="2562339"/>
            <a:ext cx="660403" cy="392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箭头: 右 63"/>
          <p:cNvSpPr/>
          <p:nvPr/>
        </p:nvSpPr>
        <p:spPr>
          <a:xfrm rot="16200000">
            <a:off x="5625029" y="4865339"/>
            <a:ext cx="660403" cy="392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true"/>
          </p:cNvPicPr>
          <p:nvPr/>
        </p:nvPicPr>
        <p:blipFill>
          <a:blip r:embed="rId1"/>
          <a:stretch>
            <a:fillRect/>
          </a:stretch>
        </p:blipFill>
        <p:spPr>
          <a:xfrm rot="14622887">
            <a:off x="4404909" y="3042247"/>
            <a:ext cx="621846" cy="530398"/>
          </a:xfrm>
          <a:prstGeom prst="rect">
            <a:avLst/>
          </a:prstGeom>
        </p:spPr>
      </p:pic>
      <p:sp>
        <p:nvSpPr>
          <p:cNvPr id="65" name="箭头: 右 64"/>
          <p:cNvSpPr/>
          <p:nvPr/>
        </p:nvSpPr>
        <p:spPr>
          <a:xfrm rot="19927633">
            <a:off x="4389884" y="4315236"/>
            <a:ext cx="660403" cy="392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1" name="文本框 60"/>
          <p:cNvSpPr txBox="true"/>
          <p:nvPr/>
        </p:nvSpPr>
        <p:spPr>
          <a:xfrm>
            <a:off x="1128306" y="3148157"/>
            <a:ext cx="1730518" cy="15684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3D打印</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创意建筑</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数字设计</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产品设计</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3744595"/>
          </a:xfrm>
          <a:prstGeom prst="rect">
            <a:avLst/>
          </a:prstGeom>
          <a:noFill/>
        </p:spPr>
        <p:txBody>
          <a:bodyPr wrap="square" rtlCol="0">
            <a:spAutoFit/>
          </a:bodyPr>
          <a:lstStyle/>
          <a:p>
            <a:pPr marL="285750" lvl="0" indent="-285750" algn="l">
              <a:lnSpc>
                <a:spcPct val="130000"/>
              </a:lnSpc>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世界工业设计大会</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285750" lvl="0" indent="-285750" algn="l">
              <a:lnSpc>
                <a:spcPct val="130000"/>
              </a:lnSpc>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中国国际工业博览会</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285750" lvl="0" indent="-285750" algn="l">
              <a:lnSpc>
                <a:spcPct val="130000"/>
              </a:lnSpc>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深圳国际工业设计大展</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中国北京文化创意产业展览会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中国苏州文化创意设计产业交易博览会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algn="ctr">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5" name="文本框 64"/>
          <p:cNvSpPr txBox="true"/>
          <p:nvPr/>
        </p:nvSpPr>
        <p:spPr>
          <a:xfrm>
            <a:off x="5171986" y="3133552"/>
            <a:ext cx="1730518" cy="3438525"/>
          </a:xfrm>
          <a:prstGeom prst="rect">
            <a:avLst/>
          </a:prstGeom>
          <a:noFill/>
        </p:spPr>
        <p:txBody>
          <a:bodyPr wrap="square" rtlCol="0">
            <a:spAutoFit/>
          </a:bodyPr>
          <a:lstStyle/>
          <a:p>
            <a:pPr marL="171450" indent="-171450" algn="l">
              <a:lnSpc>
                <a:spcPct val="10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安徽徽博集团</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lnSpc>
                <a:spcPct val="100000"/>
              </a:lnSpc>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安徽印客</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3D</a:t>
            </a:r>
            <a:r>
              <a:rPr lang="zh-CN" altLang="en-US" sz="1600" dirty="0">
                <a:solidFill>
                  <a:schemeClr val="dk1"/>
                </a:solidFill>
                <a:effectLst/>
                <a:latin typeface="微软雅黑" panose="020B0503020204020204" pitchFamily="34" charset="-122"/>
                <a:ea typeface="微软雅黑" panose="020B0503020204020204" pitchFamily="34" charset="-122"/>
                <a:sym typeface="+mn-ea"/>
              </a:rPr>
              <a:t>打印模型有限公司</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lnSpc>
                <a:spcPct val="100000"/>
              </a:lnSpc>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安徽硕创电气科技发展有限公司</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285750" indent="-285750" algn="l">
              <a:lnSpc>
                <a:spcPct val="110000"/>
              </a:lnSpc>
              <a:buFont typeface="Arial" panose="02080604020202020204" pitchFamily="34" charset="0"/>
              <a:buChar char="•"/>
            </a:pPr>
            <a:r>
              <a:rPr lang="zh-CN" altLang="zh-CN" sz="1600" dirty="0">
                <a:solidFill>
                  <a:schemeClr val="dk1"/>
                </a:solidFill>
                <a:effectLst/>
                <a:latin typeface="微软雅黑" panose="020B0503020204020204" pitchFamily="34" charset="-122"/>
                <a:ea typeface="微软雅黑" panose="020B0503020204020204" pitchFamily="34" charset="-122"/>
                <a:sym typeface="+mn-ea"/>
              </a:rPr>
              <a:t>合肥木马设计</a:t>
            </a:r>
            <a:endParaRPr lang="zh-CN" altLang="zh-CN"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285750" indent="-285750" algn="l">
              <a:lnSpc>
                <a:spcPct val="11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贝图设计</a:t>
            </a:r>
            <a:r>
              <a:rPr lang="en-US" altLang="zh-CN" sz="1600" dirty="0">
                <a:effectLst/>
                <a:latin typeface="微软雅黑" panose="020B0503020204020204" pitchFamily="34" charset="-122"/>
                <a:ea typeface="微软雅黑" panose="020B0503020204020204" pitchFamily="34" charset="-122"/>
                <a:sym typeface="+mn-ea"/>
              </a:rPr>
              <a:t>   </a:t>
            </a:r>
            <a:r>
              <a:rPr lang="en-US" altLang="zh-CN" sz="1600" dirty="0">
                <a:solidFill>
                  <a:schemeClr val="dk1"/>
                </a:solidFill>
                <a:effectLst/>
                <a:latin typeface="微软雅黑" panose="020B0503020204020204" pitchFamily="34" charset="-122"/>
                <a:ea typeface="微软雅黑" panose="020B0503020204020204" pitchFamily="34" charset="-122"/>
                <a:sym typeface="+mn-ea"/>
              </a:rPr>
              <a:t>                </a:t>
            </a:r>
            <a:endParaRPr lang="en-US" altLang="zh-CN"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285750" indent="-285750" algn="l">
              <a:lnSpc>
                <a:spcPct val="110000"/>
              </a:lnSpc>
              <a:buFont typeface="Arial" panose="02080604020202020204" pitchFamily="34" charset="0"/>
              <a:buChar char="•"/>
            </a:pPr>
            <a:r>
              <a:rPr lang="zh-CN" altLang="zh-CN" sz="1600" dirty="0">
                <a:solidFill>
                  <a:schemeClr val="dk1"/>
                </a:solidFill>
                <a:effectLst/>
                <a:latin typeface="微软雅黑" panose="020B0503020204020204" pitchFamily="34" charset="-122"/>
                <a:ea typeface="微软雅黑" panose="020B0503020204020204" pitchFamily="34" charset="-122"/>
                <a:sym typeface="+mn-ea"/>
              </a:rPr>
              <a:t>后青春设计</a:t>
            </a:r>
            <a:endParaRPr lang="en-US" altLang="zh-CN"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285750" indent="-285750" algn="l">
              <a:lnSpc>
                <a:spcPct val="110000"/>
              </a:lnSpc>
              <a:buFont typeface="Arial" panose="02080604020202020204" pitchFamily="34" charset="0"/>
              <a:buChar char="•"/>
            </a:pPr>
            <a:r>
              <a:rPr lang="zh-CN" altLang="zh-CN" sz="1600" dirty="0">
                <a:solidFill>
                  <a:schemeClr val="dk1"/>
                </a:solidFill>
                <a:effectLst/>
                <a:latin typeface="微软雅黑" panose="020B0503020204020204" pitchFamily="34" charset="-122"/>
                <a:ea typeface="微软雅黑" panose="020B0503020204020204" pitchFamily="34" charset="-122"/>
                <a:sym typeface="+mn-ea"/>
              </a:rPr>
              <a:t>龙创汽车设计</a:t>
            </a:r>
            <a:r>
              <a:rPr lang="en-US" altLang="zh-CN" sz="1600" dirty="0">
                <a:solidFill>
                  <a:schemeClr val="dk1"/>
                </a:solidFill>
                <a:effectLst/>
                <a:latin typeface="微软雅黑" panose="020B0503020204020204" pitchFamily="34" charset="-122"/>
                <a:ea typeface="微软雅黑" panose="020B0503020204020204" pitchFamily="34" charset="-122"/>
                <a:sym typeface="+mn-ea"/>
              </a:rPr>
              <a:t>              </a:t>
            </a:r>
            <a:endParaRPr lang="en-US" altLang="zh-CN"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285750" indent="-285750" algn="l">
              <a:lnSpc>
                <a:spcPct val="110000"/>
              </a:lnSpc>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合肥启道工业设计</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3043555"/>
          </a:xfrm>
          <a:prstGeom prst="rect">
            <a:avLst/>
          </a:prstGeom>
          <a:noFill/>
        </p:spPr>
        <p:txBody>
          <a:bodyPr wrap="square" rtlCol="0">
            <a:spAutoFit/>
          </a:bodyPr>
          <a:lstStyle/>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亚厦股份</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蓝光发展</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早晨设计</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韩家英设计</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dk1"/>
                </a:solidFill>
                <a:latin typeface="微软雅黑" panose="020B0503020204020204" pitchFamily="34" charset="-122"/>
                <a:ea typeface="微软雅黑" panose="020B0503020204020204" pitchFamily="34" charset="-122"/>
                <a:sym typeface="+mn-ea"/>
              </a:rPr>
              <a:t>上海现代建筑设计（集团）</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为肯工业设计</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CLF加利弗设计</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洛可可工业设计</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9" name="文本框 68"/>
          <p:cNvSpPr txBox="true"/>
          <p:nvPr/>
        </p:nvSpPr>
        <p:spPr>
          <a:xfrm>
            <a:off x="9235986" y="3133643"/>
            <a:ext cx="1730518" cy="4079240"/>
          </a:xfrm>
          <a:prstGeom prst="rect">
            <a:avLst/>
          </a:prstGeom>
          <a:noFill/>
        </p:spPr>
        <p:txBody>
          <a:bodyPr wrap="square" rtlCol="0">
            <a:spAutoFit/>
          </a:bodyPr>
          <a:lstStyle/>
          <a:p>
            <a:pPr marL="171450" indent="-171450" algn="l">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在线</a:t>
            </a:r>
            <a:r>
              <a:rPr lang="en-US" altLang="zh-CN" sz="1600" dirty="0">
                <a:effectLst/>
                <a:latin typeface="微软雅黑" panose="020B0503020204020204" pitchFamily="34" charset="-122"/>
                <a:ea typeface="微软雅黑" panose="020B0503020204020204" pitchFamily="34" charset="-122"/>
                <a:sym typeface="+mn-ea"/>
              </a:rPr>
              <a:t>3D</a:t>
            </a:r>
            <a:r>
              <a:rPr lang="zh-CN" altLang="en-US" sz="1600" dirty="0">
                <a:effectLst/>
                <a:latin typeface="微软雅黑" panose="020B0503020204020204" pitchFamily="34" charset="-122"/>
                <a:ea typeface="微软雅黑" panose="020B0503020204020204" pitchFamily="34" charset="-122"/>
                <a:sym typeface="+mn-ea"/>
              </a:rPr>
              <a:t>打印制造平台（</a:t>
            </a:r>
            <a:r>
              <a:rPr lang="en-US" altLang="zh-CN" sz="1600" dirty="0">
                <a:solidFill>
                  <a:schemeClr val="dk1"/>
                </a:solidFill>
                <a:effectLst/>
                <a:latin typeface="Times New Roman" panose="02020603050405020304" charset="0"/>
                <a:ea typeface="微软雅黑" panose="020B0503020204020204" pitchFamily="34" charset="-122"/>
                <a:cs typeface="Times New Roman" panose="02020603050405020304" charset="0"/>
                <a:sym typeface="+mn-ea"/>
              </a:rPr>
              <a:t>3D Hubs</a:t>
            </a:r>
            <a:r>
              <a:rPr lang="zh-CN" altLang="en-US" sz="1600" dirty="0">
                <a:solidFill>
                  <a:schemeClr val="dk1"/>
                </a:solidFill>
                <a:effectLst/>
                <a:latin typeface="Times New Roman" panose="02020603050405020304" charset="0"/>
                <a:ea typeface="微软雅黑" panose="020B0503020204020204" pitchFamily="34" charset="-122"/>
                <a:cs typeface="Times New Roman" panose="02020603050405020304" charset="0"/>
                <a:sym typeface="+mn-ea"/>
              </a:rPr>
              <a:t>）</a:t>
            </a:r>
            <a:endParaRPr lang="en-US" altLang="zh-CN" sz="1600" b="0" i="0" kern="1200" dirty="0">
              <a:solidFill>
                <a:schemeClr val="dk1"/>
              </a:solidFill>
              <a:effectLst/>
              <a:latin typeface="Times New Roman" panose="02020603050405020304" charset="0"/>
              <a:ea typeface="微软雅黑" panose="020B0503020204020204" pitchFamily="34" charset="-122"/>
              <a:cs typeface="Times New Roman" panose="02020603050405020304" charset="0"/>
            </a:endParaRPr>
          </a:p>
          <a:p>
            <a:pPr marL="171450" indent="-171450" algn="l">
              <a:buFont typeface="Arial" panose="02080604020202020204" pitchFamily="34" charset="0"/>
              <a:buChar char="•"/>
            </a:pPr>
            <a:r>
              <a:rPr lang="en-US" altLang="zh-CN" sz="1600" dirty="0">
                <a:effectLst/>
                <a:latin typeface="微软雅黑" panose="020B0503020204020204" pitchFamily="34" charset="-122"/>
                <a:ea typeface="微软雅黑" panose="020B0503020204020204" pitchFamily="34" charset="-122"/>
                <a:sym typeface="+mn-ea"/>
              </a:rPr>
              <a:t>3D</a:t>
            </a:r>
            <a:r>
              <a:rPr lang="zh-CN" altLang="en-US" sz="1600" dirty="0">
                <a:effectLst/>
                <a:latin typeface="微软雅黑" panose="020B0503020204020204" pitchFamily="34" charset="-122"/>
                <a:ea typeface="微软雅黑" panose="020B0503020204020204" pitchFamily="34" charset="-122"/>
                <a:sym typeface="+mn-ea"/>
              </a:rPr>
              <a:t>打印公司</a:t>
            </a:r>
            <a:endParaRPr lang="zh-CN" altLang="en-US" sz="1600" dirty="0">
              <a:effectLst/>
              <a:latin typeface="微软雅黑" panose="020B0503020204020204" pitchFamily="34" charset="-122"/>
              <a:ea typeface="微软雅黑" panose="020B0503020204020204" pitchFamily="34" charset="-122"/>
              <a:sym typeface="+mn-ea"/>
            </a:endParaRPr>
          </a:p>
          <a:p>
            <a:pPr indent="0" algn="l">
              <a:buFont typeface="Arial" panose="02080604020202020204" pitchFamily="34" charset="0"/>
              <a:buNone/>
            </a:pPr>
            <a:r>
              <a:rPr lang="en-US" altLang="zh-CN" sz="1600" dirty="0">
                <a:effectLst/>
                <a:latin typeface="微软雅黑" panose="020B0503020204020204" pitchFamily="34" charset="-122"/>
                <a:ea typeface="微软雅黑" panose="020B0503020204020204" pitchFamily="34" charset="-122"/>
                <a:sym typeface="+mn-ea"/>
              </a:rPr>
              <a:t>  </a:t>
            </a:r>
            <a:r>
              <a:rPr lang="zh-CN" altLang="en-US" sz="1600" dirty="0">
                <a:effectLst/>
                <a:latin typeface="微软雅黑" panose="020B0503020204020204" pitchFamily="34" charset="-122"/>
                <a:ea typeface="微软雅黑" panose="020B0503020204020204" pitchFamily="34" charset="-122"/>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02Carbon</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effectLst/>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en-US" altLang="zh-CN" sz="1600" dirty="0">
                <a:effectLst/>
                <a:latin typeface="微软雅黑" panose="020B0503020204020204" pitchFamily="34" charset="-122"/>
                <a:ea typeface="微软雅黑" panose="020B0503020204020204" pitchFamily="34" charset="-122"/>
                <a:sym typeface="+mn-ea"/>
              </a:rPr>
              <a:t>3D</a:t>
            </a:r>
            <a:r>
              <a:rPr lang="zh-CN" altLang="en-US" sz="1600" dirty="0">
                <a:effectLst/>
                <a:latin typeface="微软雅黑" panose="020B0503020204020204" pitchFamily="34" charset="-122"/>
                <a:ea typeface="微软雅黑" panose="020B0503020204020204" pitchFamily="34" charset="-122"/>
                <a:sym typeface="+mn-ea"/>
              </a:rPr>
              <a:t>打印设备制造</a:t>
            </a:r>
            <a:endParaRPr lang="zh-CN" altLang="en-US" sz="1600" dirty="0">
              <a:effectLst/>
              <a:latin typeface="微软雅黑" panose="020B0503020204020204" pitchFamily="34" charset="-122"/>
              <a:ea typeface="微软雅黑" panose="020B0503020204020204" pitchFamily="34" charset="-122"/>
              <a:sym typeface="+mn-ea"/>
            </a:endParaRPr>
          </a:p>
          <a:p>
            <a:pPr indent="0" algn="l">
              <a:buFont typeface="Arial" panose="02080604020202020204" pitchFamily="34" charset="0"/>
              <a:buNone/>
            </a:pP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  </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Stratasys</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美国青蛙设计</a:t>
            </a:r>
            <a:endParaRPr lang="zh-CN" altLang="en-US" sz="1600" dirty="0">
              <a:effectLst/>
              <a:latin typeface="Times New Roman" panose="02020603050405020304" charset="0"/>
              <a:ea typeface="微软雅黑" panose="020B0503020204020204" pitchFamily="34" charset="-122"/>
              <a:cs typeface="Times New Roman" panose="02020603050405020304" charset="0"/>
              <a:sym typeface="+mn-ea"/>
            </a:endParaRPr>
          </a:p>
          <a:p>
            <a:pPr indent="0" algn="l">
              <a:buFont typeface="Arial" panose="02080604020202020204" pitchFamily="34" charset="0"/>
              <a:buNone/>
            </a:pP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   </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Frog Design</a:t>
            </a:r>
            <a:endParaRPr lang="zh-CN" altLang="en-US" sz="1600" dirty="0">
              <a:effectLst/>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日本设计工作室（</a:t>
            </a:r>
            <a:r>
              <a:rPr lang="en-US" altLang="zh-CN" sz="1600" dirty="0" err="1">
                <a:effectLst/>
                <a:latin typeface="Times New Roman" panose="02020603050405020304" charset="0"/>
                <a:ea typeface="微软雅黑" panose="020B0503020204020204" pitchFamily="34" charset="-122"/>
                <a:cs typeface="Times New Roman" panose="02020603050405020304" charset="0"/>
                <a:sym typeface="+mn-ea"/>
              </a:rPr>
              <a:t>Nendo</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effectLst/>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GK</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设计集团</a:t>
            </a:r>
            <a:endParaRPr lang="en-US" altLang="zh-CN" sz="1600" dirty="0">
              <a:effectLst/>
              <a:latin typeface="Times New Roman" panose="02020603050405020304" charset="0"/>
              <a:ea typeface="微软雅黑" panose="020B0503020204020204" pitchFamily="34" charset="-122"/>
              <a:cs typeface="Times New Roman" panose="02020603050405020304" charset="0"/>
              <a:sym typeface="+mn-ea"/>
            </a:endParaRPr>
          </a:p>
          <a:p>
            <a:pPr indent="0" algn="l">
              <a:buFont typeface="Arial" panose="02080604020202020204" pitchFamily="34" charset="0"/>
              <a:buNone/>
            </a:pP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  </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GK Design Group</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effectLst/>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764921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19.5</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招商对象（重点招商：旅游设计相关企业）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20345" y="1982470"/>
            <a:ext cx="3768090" cy="3830955"/>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在六安市叶集区东部生态新城未名湖湿地公园基础上，围绕公园“全域水系”理念，以“聚水·新生——会呼吸的生态公园”为主题，打造集城市居民生活、休闲、游览、锻炼、交往和文化活动开展和文化内容传播为一体的新型文化公园和功能多样的文化服务中心和具有较强竞争力的文化旅游地。</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47980" y="304800"/>
            <a:ext cx="8636265" cy="1426210"/>
            <a:chOff x="-185195" y="-209383"/>
            <a:chExt cx="8636067" cy="2019701"/>
          </a:xfrm>
        </p:grpSpPr>
        <p:grpSp>
          <p:nvGrpSpPr>
            <p:cNvPr id="34" name="组合 33"/>
            <p:cNvGrpSpPr/>
            <p:nvPr/>
          </p:nvGrpSpPr>
          <p:grpSpPr>
            <a:xfrm>
              <a:off x="183996" y="-209383"/>
              <a:ext cx="8266876" cy="1336413"/>
              <a:chOff x="930232" y="2273360"/>
              <a:chExt cx="8266876" cy="1336413"/>
            </a:xfrm>
          </p:grpSpPr>
          <p:sp>
            <p:nvSpPr>
              <p:cNvPr id="36" name="文本框 35"/>
              <p:cNvSpPr txBox="true"/>
              <p:nvPr/>
            </p:nvSpPr>
            <p:spPr>
              <a:xfrm>
                <a:off x="4201042" y="2273360"/>
                <a:ext cx="4996066" cy="1000858"/>
              </a:xfrm>
              <a:prstGeom prst="rect">
                <a:avLst/>
              </a:prstGeom>
              <a:noFill/>
            </p:spPr>
            <p:txBody>
              <a:bodyPr wrap="square" rtlCol="0">
                <a:spAutoFit/>
              </a:bodyPr>
              <a:lstStyle/>
              <a:p>
                <a:pPr algn="l"/>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20.</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大别山文学公园</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477498"/>
              </a:xfrm>
              <a:prstGeom prst="rect">
                <a:avLst/>
              </a:prstGeom>
              <a:noFill/>
            </p:spPr>
            <p:txBody>
              <a:bodyPr wrap="squar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365625" y="1508125"/>
            <a:ext cx="7709535" cy="5099521"/>
            <a:chOff x="5623170" y="1767662"/>
            <a:chExt cx="6583680" cy="4231640"/>
          </a:xfrm>
        </p:grpSpPr>
        <p:sp>
          <p:nvSpPr>
            <p:cNvPr id="3" name="矩形 2"/>
            <p:cNvSpPr/>
            <p:nvPr/>
          </p:nvSpPr>
          <p:spPr>
            <a:xfrm>
              <a:off x="10104808"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73584" y="3979715"/>
              <a:ext cx="2081768" cy="2019196"/>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大别山1"/>
            <p:cNvPicPr>
              <a:picLocks noChangeAspect="true"/>
            </p:cNvPicPr>
            <p:nvPr/>
          </p:nvPicPr>
          <p:blipFill>
            <a:blip r:embed="rId1"/>
            <a:srcRect/>
            <a:stretch>
              <a:fillRect/>
            </a:stretch>
          </p:blipFill>
          <p:spPr>
            <a:xfrm>
              <a:off x="5623170" y="3979367"/>
              <a:ext cx="2092960" cy="2019935"/>
            </a:xfrm>
            <a:prstGeom prst="rect">
              <a:avLst/>
            </a:prstGeom>
          </p:spPr>
        </p:pic>
        <p:sp>
          <p:nvSpPr>
            <p:cNvPr id="10" name="文本框 9"/>
            <p:cNvSpPr txBox="true"/>
            <p:nvPr/>
          </p:nvSpPr>
          <p:spPr>
            <a:xfrm>
              <a:off x="6238017" y="3048207"/>
              <a:ext cx="1026160" cy="330912"/>
            </a:xfrm>
            <a:prstGeom prst="rect">
              <a:avLst/>
            </a:prstGeom>
            <a:noFill/>
          </p:spPr>
          <p:txBody>
            <a:bodyPr wrap="square" rtlCol="0">
              <a:spAutoFit/>
            </a:bodyPr>
            <a:lstStyle/>
            <a:p>
              <a:r>
                <a:rPr lang="en-US" altLang="zh-CN"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VR</a:t>
              </a:r>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水秀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549289" y="3048088"/>
              <a:ext cx="1452880" cy="330912"/>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数字展览馆</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8213586" y="5252251"/>
              <a:ext cx="1572036" cy="330912"/>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智慧文化步道</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大别山"/>
            <p:cNvPicPr>
              <a:picLocks noChangeAspect="true"/>
            </p:cNvPicPr>
            <p:nvPr/>
          </p:nvPicPr>
          <p:blipFill>
            <a:blip r:embed="rId2"/>
            <a:srcRect/>
            <a:stretch>
              <a:fillRect/>
            </a:stretch>
          </p:blipFill>
          <p:spPr>
            <a:xfrm>
              <a:off x="7860275" y="1767662"/>
              <a:ext cx="2092960" cy="2081530"/>
            </a:xfrm>
            <a:prstGeom prst="rect">
              <a:avLst/>
            </a:prstGeom>
          </p:spPr>
        </p:pic>
        <p:pic>
          <p:nvPicPr>
            <p:cNvPr id="41" name="图片 40" descr="C:\Users\12579\Desktop\大别山2"/>
            <p:cNvPicPr>
              <a:picLocks noChangeAspect="true"/>
            </p:cNvPicPr>
            <p:nvPr/>
          </p:nvPicPr>
          <p:blipFill>
            <a:blip r:embed="rId3"/>
            <a:srcRect/>
            <a:stretch>
              <a:fillRect/>
            </a:stretch>
          </p:blipFill>
          <p:spPr>
            <a:xfrm>
              <a:off x="10113890" y="3980002"/>
              <a:ext cx="2092960" cy="2018665"/>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220345" y="5813425"/>
            <a:ext cx="3621405" cy="645160"/>
          </a:xfrm>
          <a:prstGeom prst="rect">
            <a:avLst/>
          </a:prstGeom>
          <a:noFill/>
        </p:spPr>
        <p:txBody>
          <a:bodyPr wrap="square" rtlCol="0">
            <a:spAutoFit/>
          </a:bodyPr>
          <a:lstStyle/>
          <a:p>
            <a:r>
              <a:rPr lang="zh-CN" altLang="en-US" b="1"/>
              <a:t>地址</a:t>
            </a:r>
            <a:r>
              <a:rPr lang="en-US" altLang="zh-CN" b="1"/>
              <a:t>:</a:t>
            </a:r>
            <a:r>
              <a:rPr lang="zh-CN" altLang="en-US" b="1"/>
              <a:t>安徽省六安市叶集区未名湖湿地公园</a:t>
            </a:r>
            <a:endParaRPr lang="zh-CN" altLang="en-US" b="1"/>
          </a:p>
        </p:txBody>
      </p:sp>
    </p:spTree>
    <p:custDataLst>
      <p:tags r:id="rId5"/>
    </p:custData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rgbClr val="226E4B"/>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rgbClr val="5A5A5A"/>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pPr algn="l"/>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文学公园</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旅游资源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32207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数字</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文化</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全域水系</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文化步道</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交通便利</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客源市场广阔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4436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未名湖湿地公园</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水系密布</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景色优美</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第三产业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服务业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从业人员宽泛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3820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21.1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1391285" y="1266190"/>
            <a:ext cx="9379585" cy="1116965"/>
          </a:xfrm>
          <a:prstGeom prst="rect">
            <a:avLst/>
          </a:prstGeom>
          <a:noFill/>
        </p:spPr>
        <p:txBody>
          <a:bodyPr wrap="square" rtlCol="0">
            <a:spAutoFit/>
          </a:bodyPr>
          <a:lstStyle/>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中国2021年国内旅游人数达到60亿人次，同比增长8.4%，旅游收入5.73万亿元，同比增长11.7%，国民旅游热度不断高涨。</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数据来源《中国国内旅游发展年度报告2021》</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chemeClr val="tx1">
              <a:lumMod val="65000"/>
              <a:lumOff val="35000"/>
            </a:schemeClr>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rgbClr val="C7141A"/>
          </a:solidFill>
        </p:grpSpPr>
        <p:sp>
          <p:nvSpPr>
            <p:cNvPr id="7" name="矩形 6"/>
            <p:cNvSpPr/>
            <p:nvPr/>
          </p:nvSpPr>
          <p:spPr>
            <a:xfrm>
              <a:off x="1104900" y="2076450"/>
              <a:ext cx="2419350" cy="876300"/>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光显市场</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产业基础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电子设备</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屏幕制造</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5G</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时代</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市场广阔，产业辐射范围大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区域已有精卓光显优势企业，龙头效益显著</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劳动密集型产业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舒城劳动力资源匹配，处于优势区间</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307316" cy="52322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956945" y="1117600"/>
            <a:ext cx="10675620" cy="1630045"/>
          </a:xfrm>
          <a:prstGeom prst="rect">
            <a:avLst/>
          </a:prstGeom>
          <a:noFill/>
        </p:spPr>
        <p:txBody>
          <a:bodyPr wrap="square" rtlCol="0">
            <a:spAutoFit/>
          </a:bodyPr>
          <a:lstStyle/>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中国商用大屏市场从2017年进入快速成长期，2018年市场规模达到了745亿元，同比增长32%，</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2019年超过900亿元。2020年市场受到疫情短暂的负面影响，2021年市场规模预计超过1000亿元。视听产业中，屏显技术发展快、变化大，无论是小尺寸的手机、计算机、车载显示屏，还是大尺寸的电视显示屏、商业显示屏，更新迭代可谓日新月异。随着人们视觉体验需求的升级，大尺寸、超高清、低成本的发展趋势促使LED屏不断向小间距甚至微间距进发。</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indent="457200" algn="r" fontAlgn="auto">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数据来源《2021-2027年中国显示器行业市场全景分析及发展趋势研究报告 》智研咨询</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291274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聚焦城市文化，体现大别山独特的区域文化，将现代时尚文化，纪念性文化和历史文化相融合</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根据真实的文化内涵来设计，真实的反映历史、地域风情和特色，反映大别山区乃至六安市文化的真实性。对六安城市文化内涵提炼、塑造，以及对时代特征文化元素的再次创作和升华，形成新景观设计创意和延展，提升大别山文化公园产品吸引力和升级空间。</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在人们忙碌于物质生活的当下，关注城市居民精神世界发展，丰富城市居民精神生活。</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6708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20.2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2266314" cy="1168166"/>
            <a:chOff x="141661" y="1656247"/>
            <a:chExt cx="2266314" cy="1168166"/>
          </a:xfrm>
        </p:grpSpPr>
        <p:grpSp>
          <p:nvGrpSpPr>
            <p:cNvPr id="28" name="组合 27"/>
            <p:cNvGrpSpPr/>
            <p:nvPr/>
          </p:nvGrpSpPr>
          <p:grpSpPr>
            <a:xfrm>
              <a:off x="141661" y="1656247"/>
              <a:ext cx="2266314" cy="975219"/>
              <a:chOff x="887897" y="4138990"/>
              <a:chExt cx="2266314" cy="975219"/>
            </a:xfrm>
          </p:grpSpPr>
          <p:sp>
            <p:nvSpPr>
              <p:cNvPr id="30" name="文本框 29"/>
              <p:cNvSpPr txBox="true"/>
              <p:nvPr/>
            </p:nvSpPr>
            <p:spPr>
              <a:xfrm>
                <a:off x="887897" y="4138990"/>
                <a:ext cx="2214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文学公园</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36093"/>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59719" y="239802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34" name="组合 33"/>
          <p:cNvGrpSpPr/>
          <p:nvPr/>
        </p:nvGrpSpPr>
        <p:grpSpPr>
          <a:xfrm flipV="true">
            <a:off x="7680960" y="3785870"/>
            <a:ext cx="1884680" cy="744222"/>
            <a:chOff x="7692572" y="2005509"/>
            <a:chExt cx="1078314" cy="472805"/>
          </a:xfrm>
          <a:solidFill>
            <a:schemeClr val="bg1">
              <a:lumMod val="85000"/>
            </a:schemeClr>
          </a:solidFill>
        </p:grpSpPr>
        <p:grpSp>
          <p:nvGrpSpPr>
            <p:cNvPr id="35" name="组合 34"/>
            <p:cNvGrpSpPr/>
            <p:nvPr/>
          </p:nvGrpSpPr>
          <p:grpSpPr>
            <a:xfrm>
              <a:off x="7692572" y="2038350"/>
              <a:ext cx="1068254" cy="439964"/>
              <a:chOff x="7692572" y="2038350"/>
              <a:chExt cx="1068254" cy="439964"/>
            </a:xfrm>
            <a:grpFill/>
          </p:grpSpPr>
          <p:cxnSp>
            <p:nvCxnSpPr>
              <p:cNvPr id="37" name="直接连接符 36"/>
              <p:cNvCxnSpPr/>
              <p:nvPr/>
            </p:nvCxnSpPr>
            <p:spPr>
              <a:xfrm flipV="true">
                <a:off x="8132536" y="2044207"/>
                <a:ext cx="628290"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true">
                <a:off x="7692572"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36" name="椭圆 35"/>
            <p:cNvSpPr/>
            <p:nvPr/>
          </p:nvSpPr>
          <p:spPr>
            <a:xfrm>
              <a:off x="8703673" y="2005509"/>
              <a:ext cx="67213" cy="67370"/>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46" name="文本框 45"/>
          <p:cNvSpPr txBox="true"/>
          <p:nvPr/>
        </p:nvSpPr>
        <p:spPr>
          <a:xfrm>
            <a:off x="5421118" y="1162540"/>
            <a:ext cx="2468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未名湖水秀演绎项目</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8035290" y="1191895"/>
            <a:ext cx="3549650" cy="163004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预期投资</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万，水秀演绎主题包括六安五色，即皋陶古色文化、红色文化、绿色六安等，运用现代创作理念，注入戏剧、舞蹈、音乐、魔术、花样游泳、跳水、海狮表演等多种艺术形式与杂技，展现魅力六安。</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5945505" y="1565275"/>
            <a:ext cx="1828800" cy="797560"/>
            <a:chOff x="7380514" y="2013333"/>
            <a:chExt cx="1488536" cy="464981"/>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053" y="2013333"/>
              <a:ext cx="93997" cy="59661"/>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67" name="文本框 66"/>
          <p:cNvSpPr txBox="true"/>
          <p:nvPr/>
        </p:nvSpPr>
        <p:spPr>
          <a:xfrm>
            <a:off x="8322433" y="3873588"/>
            <a:ext cx="1960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城市居民休闲区</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文本框 67"/>
          <p:cNvSpPr txBox="true"/>
          <p:nvPr/>
        </p:nvSpPr>
        <p:spPr>
          <a:xfrm>
            <a:off x="8136890" y="4615815"/>
            <a:ext cx="3637915"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打造城市居民休闲区，占地面积</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30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公顷，预期投资</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万，主要内容包括娱乐区、野营区、健身区、户外活动区等，设有网球场、排球场、溜冰场等体育设施，四周的一系列台地上，利用地形实现功能区域的划分，使人们在不同高度地面上都能运动及观景。</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0" name="组合 39"/>
          <p:cNvGrpSpPr/>
          <p:nvPr/>
        </p:nvGrpSpPr>
        <p:grpSpPr>
          <a:xfrm flipH="true">
            <a:off x="2041535" y="3671440"/>
            <a:ext cx="2553895" cy="413139"/>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2025568" y="3232345"/>
            <a:ext cx="2214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建设智慧文化步道</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278130" y="3752850"/>
            <a:ext cx="4107815" cy="291274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以城市文化主题为景观，建设未名湖环湖智慧文化步道。此项目预算金额为</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120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万元，建设文学公园智慧跑道，全长约</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公里。主要设备设施有：数据采集工作站</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移动站、智能视频数据采集站、运动芯片、全天候芯片智能自助机、智能存包柜、智能显示大屏等。将通过设置在跑道周边的人脸识别专用摄像机，获取用户通过的时间，结合特定算法得出用户运动速度、里程、能耗、时间等运动数据，市民不用带手机就能知道自己跑了多少公里，真正实现“轻装上阵”。</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20.3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 name="组合 1"/>
          <p:cNvGrpSpPr/>
          <p:nvPr/>
        </p:nvGrpSpPr>
        <p:grpSpPr>
          <a:xfrm flipH="true">
            <a:off x="3041660" y="1909950"/>
            <a:ext cx="2553895" cy="413139"/>
            <a:chOff x="7465725" y="1990584"/>
            <a:chExt cx="2553895" cy="413139"/>
          </a:xfrm>
          <a:solidFill>
            <a:schemeClr val="bg1">
              <a:lumMod val="85000"/>
            </a:schemeClr>
          </a:solidFill>
        </p:grpSpPr>
        <p:grpSp>
          <p:nvGrpSpPr>
            <p:cNvPr id="3" name="组合 2"/>
            <p:cNvGrpSpPr/>
            <p:nvPr/>
          </p:nvGrpSpPr>
          <p:grpSpPr>
            <a:xfrm>
              <a:off x="7465725" y="2044207"/>
              <a:ext cx="2439313" cy="359516"/>
              <a:chOff x="7465725" y="2044207"/>
              <a:chExt cx="2439313" cy="359516"/>
            </a:xfrm>
            <a:grpFill/>
          </p:grpSpPr>
          <p:cxnSp>
            <p:nvCxnSpPr>
              <p:cNvPr id="4" name="直接连接符 3"/>
              <p:cNvCxnSpPr>
                <a:endCxn id="6"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6" name="椭圆 5"/>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 name="文本框 6"/>
          <p:cNvSpPr txBox="true"/>
          <p:nvPr/>
        </p:nvSpPr>
        <p:spPr>
          <a:xfrm>
            <a:off x="2889168" y="1459425"/>
            <a:ext cx="2468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未名四杰文学纪念馆</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文本框 7"/>
          <p:cNvSpPr txBox="true"/>
          <p:nvPr/>
        </p:nvSpPr>
        <p:spPr>
          <a:xfrm>
            <a:off x="182880" y="1074420"/>
            <a:ext cx="2658745" cy="2143125"/>
          </a:xfrm>
          <a:prstGeom prst="rect">
            <a:avLst/>
          </a:prstGeom>
          <a:noFill/>
        </p:spPr>
        <p:txBody>
          <a:bodyPr wrap="square" rtlCol="0">
            <a:spAutoFit/>
          </a:bodyPr>
          <a:lstStyle/>
          <a:p>
            <a:pPr>
              <a:lnSpc>
                <a:spcPts val="2000"/>
              </a:lnSpc>
            </a:pP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规划面积2000平方米，一层建设未名四杰事迹数字陈列室，利用AR、VR等技术立体形象化展示未名四杰事迹和其代表文学作品；二层建设学术报告厅，目标是打造成为全国爱国主义教育示范基地。</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bwMode="auto">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bwMode="auto">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bwMode="auto">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1" name="文本框 60"/>
          <p:cNvSpPr txBox="true"/>
          <p:nvPr/>
        </p:nvSpPr>
        <p:spPr>
          <a:xfrm>
            <a:off x="1128306" y="3148157"/>
            <a:ext cx="1730518" cy="5835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智慧信息服务</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全域旅游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3534410"/>
          </a:xfrm>
          <a:prstGeom prst="rect">
            <a:avLst/>
          </a:prstGeom>
          <a:noFill/>
        </p:spPr>
        <p:txBody>
          <a:bodyPr wrap="square" rtlCol="0">
            <a:spAutoFit/>
          </a:bodyPr>
          <a:lstStyle/>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中国国际旅游交易会</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国际物联网博览会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江苏智慧文旅高峰论坛</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深圳国际数字文旅展览会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中国国际智能产业博览会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txBody>
          <a:bodyPr>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5" name="文本框 64"/>
          <p:cNvSpPr txBox="true"/>
          <p:nvPr/>
        </p:nvSpPr>
        <p:spPr>
          <a:xfrm>
            <a:off x="5192306" y="3148157"/>
            <a:ext cx="1730518" cy="3548380"/>
          </a:xfrm>
          <a:prstGeom prst="rect">
            <a:avLst/>
          </a:prstGeom>
          <a:noFill/>
        </p:spPr>
        <p:txBody>
          <a:bodyPr wrap="square" rtlCol="0">
            <a:spAutoFit/>
          </a:bodyPr>
          <a:lstStyle/>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合肥金诺数码科技股份有限公司</a:t>
            </a:r>
            <a:endParaRPr lang="zh-CN" altLang="en-US" sz="1600" b="0" u="none" dirty="0">
              <a:effectLst/>
              <a:latin typeface="微软雅黑" panose="020B0503020204020204" pitchFamily="34" charset="-122"/>
              <a:ea typeface="微软雅黑" panose="020B0503020204020204" pitchFamily="34" charset="-122"/>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合肥阿拉丁智能科技有限公司</a:t>
            </a:r>
            <a:endParaRPr lang="zh-CN" altLang="en-US" sz="1600" dirty="0">
              <a:effectLst/>
              <a:latin typeface="微软雅黑" panose="020B0503020204020204" pitchFamily="34" charset="-122"/>
              <a:ea typeface="微软雅黑" panose="020B0503020204020204" pitchFamily="34" charset="-122"/>
              <a:sym typeface="+mn-ea"/>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安徽省文投集团</a:t>
            </a:r>
            <a:endParaRPr lang="zh-CN" altLang="en-US" sz="1600" b="0" u="none" dirty="0">
              <a:effectLst/>
              <a:latin typeface="微软雅黑" panose="020B0503020204020204" pitchFamily="34" charset="-122"/>
              <a:ea typeface="微软雅黑" panose="020B0503020204020204" pitchFamily="34" charset="-122"/>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安徽全域旅游开发有限公司</a:t>
            </a:r>
            <a:endParaRPr lang="zh-CN" altLang="en-US" sz="1600" b="0" u="none" kern="1200" dirty="0">
              <a:effectLst/>
              <a:latin typeface="微软雅黑" panose="020B0503020204020204" pitchFamily="34" charset="-122"/>
              <a:ea typeface="微软雅黑" panose="020B0503020204020204" pitchFamily="34" charset="-122"/>
              <a:cs typeface="+mn-cs"/>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黄山旅游股份公司</a:t>
            </a:r>
            <a:endParaRPr lang="zh-CN" altLang="en-US" sz="1600" dirty="0">
              <a:effectLst/>
              <a:latin typeface="微软雅黑" panose="020B0503020204020204" pitchFamily="34" charset="-122"/>
              <a:ea typeface="微软雅黑" panose="020B0503020204020204" pitchFamily="34" charset="-122"/>
              <a:sym typeface="+mn-ea"/>
            </a:endParaRPr>
          </a:p>
          <a:p>
            <a:pPr marL="285750" indent="-285750" algn="l">
              <a:lnSpc>
                <a:spcPct val="10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ctr">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3168015"/>
          </a:xfrm>
          <a:prstGeom prst="rect">
            <a:avLst/>
          </a:prstGeom>
          <a:noFill/>
        </p:spPr>
        <p:txBody>
          <a:bodyPr wrap="square" rtlCol="0">
            <a:spAutoFit/>
          </a:bodyPr>
          <a:lstStyle/>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浪潮</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方正</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联创科技</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良业科技</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风语筑</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北京华盛恒辉</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中国旅游集团</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中青旅控股</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巅峰智业绿维创景</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大地风景</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txBody>
          <a:bodyPr>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9" name="文本框 68"/>
          <p:cNvSpPr txBox="true"/>
          <p:nvPr/>
        </p:nvSpPr>
        <p:spPr>
          <a:xfrm>
            <a:off x="9256306" y="3133643"/>
            <a:ext cx="1730518" cy="2306955"/>
          </a:xfrm>
          <a:prstGeom prst="rect">
            <a:avLst/>
          </a:prstGeom>
          <a:noFill/>
        </p:spPr>
        <p:txBody>
          <a:bodyPr wrap="square" rtlCol="0">
            <a:spAutoFit/>
          </a:bodyPr>
          <a:lstStyle/>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IBM</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思科</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西门子</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施耐德</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默林娱乐（Merlin Entertainments Group）</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764921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20.4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招商对象（重点招商：智慧旅游相关企业）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00025" y="2403475"/>
            <a:ext cx="3615690" cy="2584450"/>
          </a:xfrm>
          <a:prstGeom prst="rect">
            <a:avLst/>
          </a:prstGeom>
          <a:noFill/>
        </p:spPr>
        <p:txBody>
          <a:bodyPr wrap="square" rtlCol="0">
            <a:spAutoFit/>
          </a:bodyPr>
          <a:lstStyle/>
          <a:p>
            <a:pPr>
              <a:lnSpc>
                <a:spcPct val="15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打造</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集技术研发、高科技实验基地、物联网产品硬件研发、生产、销售于一体的高科技</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产业园区</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为六安本地以及周边地区提供</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工业和文化领域内文化保护及展示科技解决方案</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，提升区域整体文化产业实力。</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47835" y="304663"/>
            <a:ext cx="9383016" cy="2019701"/>
            <a:chOff x="-185195" y="-209383"/>
            <a:chExt cx="9383016" cy="2019701"/>
          </a:xfrm>
        </p:grpSpPr>
        <p:grpSp>
          <p:nvGrpSpPr>
            <p:cNvPr id="34" name="组合 33"/>
            <p:cNvGrpSpPr/>
            <p:nvPr/>
          </p:nvGrpSpPr>
          <p:grpSpPr>
            <a:xfrm>
              <a:off x="183996" y="-209383"/>
              <a:ext cx="9013825" cy="1197469"/>
              <a:chOff x="930232" y="2273360"/>
              <a:chExt cx="9013825" cy="1197469"/>
            </a:xfrm>
          </p:grpSpPr>
          <p:sp>
            <p:nvSpPr>
              <p:cNvPr id="36" name="文本框 35"/>
              <p:cNvSpPr txBox="true"/>
              <p:nvPr/>
            </p:nvSpPr>
            <p:spPr>
              <a:xfrm>
                <a:off x="2816817" y="2273360"/>
                <a:ext cx="7127240" cy="706755"/>
              </a:xfrm>
              <a:prstGeom prst="rect">
                <a:avLst/>
              </a:prstGeom>
              <a:noFill/>
            </p:spPr>
            <p:txBody>
              <a:bodyPr wrap="square" rtlCol="0">
                <a:spAutoFit/>
              </a:bodyPr>
              <a:lstStyle/>
              <a:p>
                <a:pPr algn="ctr"/>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21.</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六安文保科技产业园</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290060" y="1757680"/>
            <a:ext cx="7756525" cy="4901565"/>
            <a:chOff x="5621900" y="1767662"/>
            <a:chExt cx="6564555" cy="4293954"/>
          </a:xfrm>
        </p:grpSpPr>
        <p:sp>
          <p:nvSpPr>
            <p:cNvPr id="3" name="矩形 2"/>
            <p:cNvSpPr/>
            <p:nvPr/>
          </p:nvSpPr>
          <p:spPr>
            <a:xfrm>
              <a:off x="10104808" y="1767662"/>
              <a:ext cx="2081647" cy="2081647"/>
            </a:xfrm>
            <a:prstGeom prst="rect">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73538" y="3979969"/>
              <a:ext cx="2081647" cy="2081647"/>
            </a:xfrm>
            <a:prstGeom prst="rect">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婚纱2.png婚纱2"/>
            <p:cNvPicPr>
              <a:picLocks noChangeAspect="true"/>
            </p:cNvPicPr>
            <p:nvPr/>
          </p:nvPicPr>
          <p:blipFill>
            <a:blip r:embed="rId1"/>
            <a:srcRect/>
            <a:stretch>
              <a:fillRect/>
            </a:stretch>
          </p:blipFill>
          <p:spPr>
            <a:xfrm>
              <a:off x="5621900" y="3980002"/>
              <a:ext cx="2092960" cy="2081530"/>
            </a:xfrm>
            <a:prstGeom prst="rect">
              <a:avLst/>
            </a:prstGeom>
          </p:spPr>
        </p:pic>
        <p:sp>
          <p:nvSpPr>
            <p:cNvPr id="10" name="文本框 9"/>
            <p:cNvSpPr txBox="true"/>
            <p:nvPr/>
          </p:nvSpPr>
          <p:spPr>
            <a:xfrm>
              <a:off x="6140704" y="3036142"/>
              <a:ext cx="1198880" cy="349346"/>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品牌包装</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467107" y="3036212"/>
              <a:ext cx="1706880" cy="349346"/>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工业文化设计</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8194421" y="5216535"/>
              <a:ext cx="1452880" cy="349346"/>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文物修复保护</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婚纱1.png婚纱1"/>
            <p:cNvPicPr>
              <a:picLocks noChangeAspect="true"/>
            </p:cNvPicPr>
            <p:nvPr/>
          </p:nvPicPr>
          <p:blipFill>
            <a:blip r:embed="rId2"/>
            <a:srcRect/>
            <a:stretch>
              <a:fillRect/>
            </a:stretch>
          </p:blipFill>
          <p:spPr>
            <a:xfrm>
              <a:off x="7867895" y="1767662"/>
              <a:ext cx="2092960" cy="2080895"/>
            </a:xfrm>
            <a:prstGeom prst="rect">
              <a:avLst/>
            </a:prstGeom>
          </p:spPr>
        </p:pic>
        <p:pic>
          <p:nvPicPr>
            <p:cNvPr id="41" name="图片 40" descr="C:\Users\12579\Desktop\婚纱3"/>
            <p:cNvPicPr>
              <a:picLocks noChangeAspect="true"/>
            </p:cNvPicPr>
            <p:nvPr/>
          </p:nvPicPr>
          <p:blipFill>
            <a:blip r:embed="rId3"/>
            <a:srcRect/>
            <a:stretch>
              <a:fillRect/>
            </a:stretch>
          </p:blipFill>
          <p:spPr>
            <a:xfrm>
              <a:off x="10080870" y="3980002"/>
              <a:ext cx="2092960" cy="2081530"/>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347980" y="6093460"/>
            <a:ext cx="4229735" cy="368300"/>
          </a:xfrm>
          <a:prstGeom prst="rect">
            <a:avLst/>
          </a:prstGeom>
          <a:noFill/>
        </p:spPr>
        <p:txBody>
          <a:bodyPr wrap="square" rtlCol="0">
            <a:spAutoFit/>
          </a:bodyPr>
          <a:lstStyle/>
          <a:p>
            <a:r>
              <a:rPr lang="zh-CN" altLang="en-US" b="1"/>
              <a:t>地址</a:t>
            </a:r>
            <a:r>
              <a:rPr lang="en-US" altLang="zh-CN" b="1"/>
              <a:t>:</a:t>
            </a:r>
            <a:r>
              <a:rPr lang="zh-CN" altLang="en-US" b="1"/>
              <a:t>安徽省六安市金寨县</a:t>
            </a:r>
            <a:endParaRPr lang="en-US" altLang="zh-CN" b="1"/>
          </a:p>
        </p:txBody>
      </p:sp>
      <p:pic>
        <p:nvPicPr>
          <p:cNvPr id="6" name="图片 5"/>
          <p:cNvPicPr>
            <a:picLocks noChangeAspect="true"/>
          </p:cNvPicPr>
          <p:nvPr/>
        </p:nvPicPr>
        <p:blipFill>
          <a:blip r:embed="rId5"/>
          <a:stretch>
            <a:fillRect/>
          </a:stretch>
        </p:blipFill>
        <p:spPr>
          <a:xfrm>
            <a:off x="4290060" y="4283075"/>
            <a:ext cx="2465705" cy="2375535"/>
          </a:xfrm>
          <a:prstGeom prst="rect">
            <a:avLst/>
          </a:prstGeom>
        </p:spPr>
      </p:pic>
      <p:pic>
        <p:nvPicPr>
          <p:cNvPr id="7" name="图片 6"/>
          <p:cNvPicPr>
            <a:picLocks noChangeAspect="true"/>
          </p:cNvPicPr>
          <p:nvPr/>
        </p:nvPicPr>
        <p:blipFill>
          <a:blip r:embed="rId6"/>
          <a:stretch>
            <a:fillRect/>
          </a:stretch>
        </p:blipFill>
        <p:spPr>
          <a:xfrm>
            <a:off x="6950710" y="1757680"/>
            <a:ext cx="2473960" cy="2488565"/>
          </a:xfrm>
          <a:prstGeom prst="rect">
            <a:avLst/>
          </a:prstGeom>
        </p:spPr>
      </p:pic>
      <p:pic>
        <p:nvPicPr>
          <p:cNvPr id="9" name="图片 8"/>
          <p:cNvPicPr>
            <a:picLocks noChangeAspect="true"/>
          </p:cNvPicPr>
          <p:nvPr/>
        </p:nvPicPr>
        <p:blipFill>
          <a:blip r:embed="rId7"/>
          <a:stretch>
            <a:fillRect/>
          </a:stretch>
        </p:blipFill>
        <p:spPr>
          <a:xfrm>
            <a:off x="9558655" y="4283075"/>
            <a:ext cx="2479040" cy="2300605"/>
          </a:xfrm>
          <a:prstGeom prst="rect">
            <a:avLst/>
          </a:prstGeom>
        </p:spPr>
      </p:pic>
    </p:spTree>
    <p:custDataLst>
      <p:tags r:id="rId8"/>
    </p:custData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9271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9271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9271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9271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927158"/>
            <a:ext cx="2419350" cy="724781"/>
            <a:chOff x="1104900" y="2076450"/>
            <a:chExt cx="2419350" cy="1143000"/>
          </a:xfrm>
          <a:solidFill>
            <a:schemeClr val="tx1">
              <a:lumMod val="65000"/>
              <a:lumOff val="35000"/>
            </a:schemeClr>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927158"/>
            <a:ext cx="2419350" cy="724781"/>
            <a:chOff x="1104900" y="2076450"/>
            <a:chExt cx="2419350" cy="1143000"/>
          </a:xfrm>
          <a:solidFill>
            <a:srgbClr val="C7141A"/>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9271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9271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30032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文保科技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30032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30032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产业基础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30032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9285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文物修复</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高端产品包装</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博物馆设计</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9285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市场广阔，产业辐射范围大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928513"/>
            <a:ext cx="1844275" cy="132207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区域丰富历史文化资源，文博资源众多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2933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2840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293326"/>
            <a:ext cx="1350149" cy="399723"/>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2933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3820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21.1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754698" y="1301750"/>
            <a:ext cx="10855325" cy="1116965"/>
          </a:xfrm>
          <a:prstGeom prst="rect">
            <a:avLst/>
          </a:prstGeom>
          <a:noFill/>
        </p:spPr>
        <p:txBody>
          <a:bodyPr wrap="square" rtlCol="0">
            <a:spAutoFit/>
          </a:bodyPr>
          <a:lstStyle/>
          <a:p>
            <a:pPr algn="l">
              <a:lnSpc>
                <a:spcPts val="2000"/>
              </a:lnSpc>
            </a:pP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  </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2011年以来，我国文物机构数量不断增长，到2020年全国文物机构数量达到11314个，比2019年增加752个。其中，文物保护管理机构3373个，占29.8%；博物馆5452个，占48.2%。与此同时，基层文保也面临着一系列的问题，包括基层文物保护意识不高，人力，物力，财力投入不够等。</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数据来源《华经产业研究院》</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9" name="文本框 18"/>
          <p:cNvSpPr txBox="true"/>
          <p:nvPr/>
        </p:nvSpPr>
        <p:spPr>
          <a:xfrm>
            <a:off x="8933185" y="3934228"/>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优势人才引进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相关科研人员培育</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6933565" y="2479040"/>
            <a:ext cx="5001895" cy="3938270"/>
          </a:xfrm>
          <a:prstGeom prst="rect">
            <a:avLst/>
          </a:prstGeom>
          <a:noFill/>
        </p:spPr>
        <p:txBody>
          <a:bodyPr wrap="square" rtlCol="0">
            <a:spAutoFit/>
          </a:bodyPr>
          <a:lstStyle/>
          <a:p>
            <a:pPr>
              <a:lnSpc>
                <a:spcPts val="2000"/>
              </a:lnSpc>
            </a:pPr>
            <a:r>
              <a:rPr lang="zh-CN" altLang="en-US" sz="1400" dirty="0">
                <a:solidFill>
                  <a:schemeClr val="tx1"/>
                </a:solidFill>
                <a:latin typeface="Segoe UI" panose="020B0502040204020203" pitchFamily="34" charset="0"/>
                <a:ea typeface="微软雅黑" panose="020B0503020204020204" pitchFamily="34" charset="-122"/>
                <a:cs typeface="+mn-ea"/>
                <a:sym typeface="Segoe UI" panose="020B0502040204020203" pitchFamily="34" charset="0"/>
              </a:rPr>
              <a:t>目前已有</a:t>
            </a:r>
            <a:r>
              <a:rPr lang="zh-CN" altLang="en-US" sz="1400" dirty="0">
                <a:solidFill>
                  <a:srgbClr val="FF0000"/>
                </a:solidFill>
                <a:latin typeface="Segoe UI" panose="020B0502040204020203" pitchFamily="34" charset="0"/>
                <a:ea typeface="微软雅黑" panose="020B0503020204020204" pitchFamily="34" charset="-122"/>
                <a:cs typeface="+mn-ea"/>
                <a:sym typeface="Segoe UI" panose="020B0502040204020203" pitchFamily="34" charset="0"/>
              </a:rPr>
              <a:t>金寨县策源地旅游文化创意有限公司</a:t>
            </a:r>
            <a:r>
              <a:rPr lang="zh-CN" altLang="en-US" sz="1400" dirty="0">
                <a:solidFill>
                  <a:schemeClr val="tx1"/>
                </a:solidFill>
                <a:latin typeface="Segoe UI" panose="020B0502040204020203" pitchFamily="34" charset="0"/>
                <a:ea typeface="微软雅黑" panose="020B0503020204020204" pitchFamily="34" charset="-122"/>
                <a:cs typeface="+mn-ea"/>
                <a:sym typeface="Segoe UI" panose="020B0502040204020203" pitchFamily="34" charset="0"/>
              </a:rPr>
              <a:t>开展此类服务。</a:t>
            </a:r>
            <a:endParaRPr lang="zh-CN" altLang="en-US" sz="1400" dirty="0">
              <a:solidFill>
                <a:schemeClr val="tx1"/>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在省政府</a:t>
            </a:r>
            <a:r>
              <a:rPr lang="en-US" altLang="zh-CN"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2019</a:t>
            </a: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年公布207处第八批省级文物保护单位，六安共有26处文保单位榜上有名。</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包括大古城遗址、大马城遗址、徐家庙台遗址等9处遗址，许家汉墓古墓葬，刘大圩庄园、龙头塔等4处古建筑，许继慎故居及许继慎墓、红军村旧址、西镇暴动旧址等8处近现代重要史迹及代表性建筑，另有中共六安中心县委旧址、红二十八军重建旧址等4处近现代重要史迹及代表性建筑与现有省级文物保护单位合并。</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除了此次上榜的26处省级文物保护单位外，六安市还有5处全国重点文物保护单位，他们分别是：金寨革命旧址群、独山革命旧址群、六安汉代王陵墓地、程瑞忠墓、李家圩地主庄园。皋陶墓、六安古城墙、多宝庵塔、观音寺塔、新四军四支队驻舒旧址、金寨古寨堡群、霍山文峰塔、霍邱文庙古建筑、江西会馆等63处省级重点文物保护单位。</a:t>
            </a:r>
            <a:endParaRPr lang="zh-CN" altLang="en-US" sz="1400" dirty="0">
              <a:solidFill>
                <a:srgbClr val="FF0000"/>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6708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21.2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6966657" y="1205890"/>
            <a:ext cx="2227789" cy="1244366"/>
            <a:chOff x="192886" y="1481622"/>
            <a:chExt cx="2227789" cy="1244366"/>
          </a:xfrm>
        </p:grpSpPr>
        <p:grpSp>
          <p:nvGrpSpPr>
            <p:cNvPr id="28" name="组合 27"/>
            <p:cNvGrpSpPr/>
            <p:nvPr/>
          </p:nvGrpSpPr>
          <p:grpSpPr>
            <a:xfrm>
              <a:off x="192886" y="1481622"/>
              <a:ext cx="2227789" cy="1057769"/>
              <a:chOff x="939122" y="3964365"/>
              <a:chExt cx="2227789" cy="1057769"/>
            </a:xfrm>
          </p:grpSpPr>
          <p:sp>
            <p:nvSpPr>
              <p:cNvPr id="30" name="文本框 29"/>
              <p:cNvSpPr txBox="true"/>
              <p:nvPr/>
            </p:nvSpPr>
            <p:spPr>
              <a:xfrm>
                <a:off x="939332" y="3964365"/>
                <a:ext cx="2214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文保资源</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39122" y="4683580"/>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65655" y="2637668"/>
              <a:ext cx="581555" cy="88320"/>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663298" y="231090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97819" y="206401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49" name="组合 48"/>
          <p:cNvGrpSpPr/>
          <p:nvPr/>
        </p:nvGrpSpPr>
        <p:grpSpPr>
          <a:xfrm>
            <a:off x="6756945" y="1574876"/>
            <a:ext cx="1509220" cy="487730"/>
            <a:chOff x="7380514" y="1990584"/>
            <a:chExt cx="1509220" cy="487730"/>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57" name="文本框 56"/>
          <p:cNvSpPr txBox="true"/>
          <p:nvPr/>
        </p:nvSpPr>
        <p:spPr>
          <a:xfrm>
            <a:off x="356277" y="1982863"/>
            <a:ext cx="3055317" cy="4194810"/>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现阶段在文物修复上主要应用“无人机技术、高性能计算平台、人工智能算法与技术”三项核心技术。其中，无人机技术主要是对文物建筑进行检测与航拍，获取高分辨率图像以进行清晰准确的3D建模，能够在各种恶劣条件下近距离测绘。而高性能计算平台通过无人机采集的图像，采用可扩展处理器的工作站能够快速分析处理，监测判断出需要被修缮的部分。人工智能算法与技术是对采集到的多形态数据进行分析、处理以及虚拟重建，为修缮、维护提供指导，从而为以后的工作提供预测数据。</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58" name="组合 57"/>
          <p:cNvGrpSpPr/>
          <p:nvPr/>
        </p:nvGrpSpPr>
        <p:grpSpPr>
          <a:xfrm>
            <a:off x="7444893" y="3952594"/>
            <a:ext cx="866512" cy="328656"/>
            <a:chOff x="7539588" y="1990584"/>
            <a:chExt cx="866512" cy="328656"/>
          </a:xfrm>
          <a:solidFill>
            <a:schemeClr val="bg1">
              <a:lumMod val="85000"/>
            </a:schemeClr>
          </a:solidFill>
        </p:grpSpPr>
        <p:grpSp>
          <p:nvGrpSpPr>
            <p:cNvPr id="59" name="组合 58"/>
            <p:cNvGrpSpPr/>
            <p:nvPr/>
          </p:nvGrpSpPr>
          <p:grpSpPr>
            <a:xfrm>
              <a:off x="7539588" y="2038350"/>
              <a:ext cx="759308" cy="280890"/>
              <a:chOff x="7539588" y="2038350"/>
              <a:chExt cx="759308" cy="280890"/>
            </a:xfrm>
            <a:grpFill/>
          </p:grpSpPr>
          <p:cxnSp>
            <p:nvCxnSpPr>
              <p:cNvPr id="61" name="直接连接符 60"/>
              <p:cNvCxnSpPr/>
              <p:nvPr/>
            </p:nvCxnSpPr>
            <p:spPr>
              <a:xfrm>
                <a:off x="7820478" y="2044207"/>
                <a:ext cx="47841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true">
                <a:off x="7539588" y="2038350"/>
                <a:ext cx="280890" cy="28089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60" name="椭圆 59"/>
            <p:cNvSpPr/>
            <p:nvPr/>
          </p:nvSpPr>
          <p:spPr>
            <a:xfrm>
              <a:off x="829151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67" name="文本框 66"/>
          <p:cNvSpPr txBox="true"/>
          <p:nvPr/>
        </p:nvSpPr>
        <p:spPr>
          <a:xfrm>
            <a:off x="8481183" y="1565363"/>
            <a:ext cx="2722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不可移动文物安全保护</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文本框 67"/>
          <p:cNvSpPr txBox="true"/>
          <p:nvPr/>
        </p:nvSpPr>
        <p:spPr>
          <a:xfrm>
            <a:off x="8385298" y="2231738"/>
            <a:ext cx="3055317" cy="4194810"/>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不可移动文物保护监测，包括数据采样、数据分析和修复管理三个层级。安全保护（文保黑匣子）就是基于大数据和物联网技术，实现对影响古建筑、遗址、墓葬群等文化遗产的各种因素波动数据进行采集、编组、传，然后利用云计算技术，对采集的信息进行分析和存储，对于超过安全预设值的数据波动，系统会通过客户端自主预警，自动分析波动成因，智能选择修复预选方案，同时标注每段波动数据，自动导入进监测信息大数据，为文化遗产的研究和保护提供可视化的精确数据支持。</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0" name="组合 39"/>
          <p:cNvGrpSpPr/>
          <p:nvPr/>
        </p:nvGrpSpPr>
        <p:grpSpPr>
          <a:xfrm flipH="true">
            <a:off x="2841000" y="1728340"/>
            <a:ext cx="2553895" cy="413139"/>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45" name="文本框 44"/>
          <p:cNvSpPr txBox="true"/>
          <p:nvPr/>
        </p:nvSpPr>
        <p:spPr>
          <a:xfrm>
            <a:off x="525822" y="41615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21.3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项目内容</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 name="文本框 2"/>
          <p:cNvSpPr txBox="true"/>
          <p:nvPr/>
        </p:nvSpPr>
        <p:spPr>
          <a:xfrm>
            <a:off x="1424305" y="1565275"/>
            <a:ext cx="2214880" cy="398780"/>
          </a:xfrm>
          <a:prstGeom prst="rect">
            <a:avLst/>
          </a:prstGeom>
          <a:noFill/>
        </p:spPr>
        <p:txBody>
          <a:bodyPr wrap="square" rtlCol="0">
            <a:spAutoFit/>
          </a:bodyPr>
          <a:lstStyle/>
          <a:p>
            <a:r>
              <a:rPr lang="zh-CN" altLang="en-US" sz="2000" b="1">
                <a:latin typeface="微软雅黑" panose="020B0503020204020204" pitchFamily="34" charset="-122"/>
                <a:ea typeface="微软雅黑" panose="020B0503020204020204" pitchFamily="34" charset="-122"/>
              </a:rPr>
              <a:t>文物修复</a:t>
            </a:r>
            <a:endParaRPr lang="zh-CN" altLang="en-US" sz="2000" b="1">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true"/>
          <p:nvPr/>
        </p:nvSpPr>
        <p:spPr>
          <a:xfrm>
            <a:off x="525822" y="416150"/>
            <a:ext cx="302641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微软雅黑" panose="020B0503020204020204" pitchFamily="34" charset="-122"/>
                <a:cs typeface="+mn-ea"/>
                <a:sym typeface="Segoe UI" panose="020B0502040204020203" pitchFamily="34" charset="0"/>
              </a:rPr>
              <a:t>21.4</a:t>
            </a:r>
            <a:r>
              <a:rPr kumimoji="0" lang="zh-CN" altLang="en-US" sz="2800" b="1"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微软雅黑" panose="020B0503020204020204" pitchFamily="34" charset="-122"/>
                <a:cs typeface="+mn-ea"/>
                <a:sym typeface="Segoe UI" panose="020B0502040204020203" pitchFamily="34" charset="0"/>
              </a:rPr>
              <a:t>核心价值展现</a:t>
            </a:r>
            <a:endParaRPr kumimoji="0" lang="zh-CN" altLang="en-US" sz="2800" b="1"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2" name="图片 1"/>
          <p:cNvPicPr>
            <a:picLocks noChangeAspect="true"/>
          </p:cNvPicPr>
          <p:nvPr/>
        </p:nvPicPr>
        <p:blipFill>
          <a:blip r:embed="rId1"/>
          <a:stretch>
            <a:fillRect/>
          </a:stretch>
        </p:blipFill>
        <p:spPr>
          <a:xfrm>
            <a:off x="0" y="1287780"/>
            <a:ext cx="12192000" cy="5344160"/>
          </a:xfrm>
          <a:prstGeom prst="rect">
            <a:avLst/>
          </a:prstGeom>
        </p:spPr>
      </p:pic>
      <p:sp>
        <p:nvSpPr>
          <p:cNvPr id="4" name="单圆角矩形 3"/>
          <p:cNvSpPr/>
          <p:nvPr/>
        </p:nvSpPr>
        <p:spPr>
          <a:xfrm>
            <a:off x="5344160" y="3120390"/>
            <a:ext cx="424815" cy="424815"/>
          </a:xfrm>
          <a:prstGeom prst="round1Rect">
            <a:avLst/>
          </a:prstGeom>
          <a:solidFill>
            <a:srgbClr val="589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C7141A"/>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1" name="文本框 60"/>
          <p:cNvSpPr txBox="true"/>
          <p:nvPr/>
        </p:nvSpPr>
        <p:spPr>
          <a:xfrm>
            <a:off x="1128306" y="3148157"/>
            <a:ext cx="1730518" cy="1076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创意建筑</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策划设计</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文物保护</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1322070"/>
          </a:xfrm>
          <a:prstGeom prst="rect">
            <a:avLst/>
          </a:prstGeom>
          <a:noFill/>
        </p:spPr>
        <p:txBody>
          <a:bodyPr wrap="square" rtlCol="0">
            <a:spAutoFit/>
          </a:bodyPr>
          <a:lstStyle/>
          <a:p>
            <a:pPr marL="285750" indent="-285750" algn="l">
              <a:buClrTx/>
              <a:buSzTx/>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国际建筑遗产保护与修复博览会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marL="285750" indent="-285750" algn="l">
              <a:buClrTx/>
              <a:buSzTx/>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中国馆藏文物保护成果展</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C7141A"/>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5" name="文本框 64"/>
          <p:cNvSpPr txBox="true"/>
          <p:nvPr/>
        </p:nvSpPr>
        <p:spPr>
          <a:xfrm>
            <a:off x="5192306" y="3148157"/>
            <a:ext cx="1730518" cy="2797175"/>
          </a:xfrm>
          <a:prstGeom prst="rect">
            <a:avLst/>
          </a:prstGeom>
          <a:noFill/>
        </p:spPr>
        <p:txBody>
          <a:bodyPr wrap="square" rtlCol="0">
            <a:spAutoFit/>
          </a:bodyPr>
          <a:lstStyle/>
          <a:p>
            <a:pPr marL="171450" indent="-171450" algn="l">
              <a:lnSpc>
                <a:spcPct val="110000"/>
              </a:lnSpc>
              <a:buFont typeface="Arial" panose="02080604020202020204" pitchFamily="34" charset="0"/>
              <a:buChar char="•"/>
            </a:pPr>
            <a:r>
              <a:rPr lang="zh-CN" altLang="zh-CN" sz="1600" dirty="0">
                <a:solidFill>
                  <a:schemeClr val="dk1"/>
                </a:solidFill>
                <a:latin typeface="微软雅黑" panose="020B0503020204020204" pitchFamily="34" charset="-122"/>
                <a:ea typeface="微软雅黑" panose="020B0503020204020204" pitchFamily="34" charset="-122"/>
                <a:sym typeface="+mn-ea"/>
              </a:rPr>
              <a:t>东方嘉典</a:t>
            </a:r>
            <a:endParaRPr lang="zh-CN" altLang="zh-CN"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10000"/>
              </a:lnSpc>
              <a:buFont typeface="Arial" panose="02080604020202020204" pitchFamily="34" charset="0"/>
              <a:buChar char="•"/>
            </a:pPr>
            <a:r>
              <a:rPr lang="zh-CN" altLang="zh-CN" sz="1600" dirty="0">
                <a:solidFill>
                  <a:schemeClr val="dk1"/>
                </a:solidFill>
                <a:latin typeface="微软雅黑" panose="020B0503020204020204" pitchFamily="34" charset="-122"/>
                <a:ea typeface="微软雅黑" panose="020B0503020204020204" pitchFamily="34" charset="-122"/>
                <a:sym typeface="+mn-ea"/>
              </a:rPr>
              <a:t>中建设计</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10000"/>
              </a:lnSpc>
              <a:buFont typeface="Arial" panose="02080604020202020204" pitchFamily="34" charset="0"/>
              <a:buChar char="•"/>
            </a:pPr>
            <a:r>
              <a:rPr lang="zh-CN" altLang="zh-CN" sz="1600" dirty="0">
                <a:solidFill>
                  <a:schemeClr val="dk1"/>
                </a:solidFill>
                <a:latin typeface="微软雅黑" panose="020B0503020204020204" pitchFamily="34" charset="-122"/>
                <a:ea typeface="微软雅黑" panose="020B0503020204020204" pitchFamily="34" charset="-122"/>
                <a:sym typeface="+mn-ea"/>
              </a:rPr>
              <a:t>徽博文化集团</a:t>
            </a:r>
            <a:endParaRPr lang="zh-CN" altLang="zh-CN"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10000"/>
              </a:lnSpc>
              <a:buFont typeface="Arial" panose="02080604020202020204" pitchFamily="34" charset="0"/>
              <a:buChar char="•"/>
            </a:pPr>
            <a:r>
              <a:rPr lang="zh-CN" altLang="zh-CN" sz="1600" dirty="0">
                <a:solidFill>
                  <a:schemeClr val="dk1"/>
                </a:solidFill>
                <a:latin typeface="微软雅黑" panose="020B0503020204020204" pitchFamily="34" charset="-122"/>
                <a:ea typeface="微软雅黑" panose="020B0503020204020204" pitchFamily="34" charset="-122"/>
                <a:sym typeface="+mn-ea"/>
              </a:rPr>
              <a:t>合肥探奥自动化</a:t>
            </a:r>
            <a:endParaRPr lang="zh-CN" altLang="en-US" sz="1600" b="0" u="none" dirty="0">
              <a:latin typeface="微软雅黑" panose="020B0503020204020204" pitchFamily="34" charset="-122"/>
              <a:ea typeface="微软雅黑" panose="020B0503020204020204" pitchFamily="34" charset="-122"/>
            </a:endParaRPr>
          </a:p>
          <a:p>
            <a:pPr marL="171450" indent="-171450" algn="l">
              <a:lnSpc>
                <a:spcPct val="110000"/>
              </a:lnSpc>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安徽安德建筑设计</a:t>
            </a:r>
            <a:endParaRPr lang="zh-CN" altLang="en-US" sz="1600" dirty="0">
              <a:latin typeface="微软雅黑" panose="020B0503020204020204" pitchFamily="34" charset="-122"/>
              <a:ea typeface="微软雅黑" panose="020B0503020204020204" pitchFamily="34" charset="-122"/>
              <a:sym typeface="+mn-ea"/>
            </a:endParaRPr>
          </a:p>
          <a:p>
            <a:pPr marL="171450" indent="-171450" algn="l">
              <a:lnSpc>
                <a:spcPct val="110000"/>
              </a:lnSpc>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安徽徽博文物修复研究所有限公司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95" y="3133725"/>
            <a:ext cx="1762125" cy="2656205"/>
          </a:xfrm>
          <a:prstGeom prst="rect">
            <a:avLst/>
          </a:prstGeom>
          <a:noFill/>
        </p:spPr>
        <p:txBody>
          <a:bodyPr wrap="square" rtlCol="0">
            <a:spAutoFit/>
          </a:bodyPr>
          <a:lstStyle/>
          <a:p>
            <a:pPr marL="285750" indent="-285750" algn="l">
              <a:lnSpc>
                <a:spcPts val="2000"/>
              </a:lnSpc>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杭州古复科技有限公司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marL="285750" indent="-285750" algn="l">
              <a:lnSpc>
                <a:spcPts val="2000"/>
              </a:lnSpc>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浙江辰鸿古建修缮有限公司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marL="285750" indent="-285750" algn="l">
              <a:lnSpc>
                <a:spcPts val="2000"/>
              </a:lnSpc>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中古文物保护集团有限公司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marL="285750" indent="-285750" algn="l">
              <a:lnSpc>
                <a:spcPts val="2000"/>
              </a:lnSpc>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北京国文琰文物保护发展有限公司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marL="285750" indent="-285750" algn="l">
              <a:lnSpc>
                <a:spcPts val="2000"/>
              </a:lnSpc>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C7141A"/>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9" name="文本框 68"/>
          <p:cNvSpPr txBox="true"/>
          <p:nvPr/>
        </p:nvSpPr>
        <p:spPr>
          <a:xfrm>
            <a:off x="9256306" y="3133643"/>
            <a:ext cx="1730518" cy="2155825"/>
          </a:xfrm>
          <a:prstGeom prst="rect">
            <a:avLst/>
          </a:prstGeom>
          <a:noFill/>
        </p:spPr>
        <p:txBody>
          <a:bodyPr wrap="square" rtlCol="0">
            <a:spAutoFit/>
          </a:bodyPr>
          <a:lstStyle/>
          <a:p>
            <a:pPr marL="171450" indent="-171450" algn="l">
              <a:lnSpc>
                <a:spcPct val="120000"/>
              </a:lnSpc>
              <a:buFont typeface="Arial" panose="02080604020202020204" pitchFamily="34" charset="0"/>
              <a:buChar char="•"/>
            </a:pPr>
            <a:r>
              <a:rPr lang="en-US" altLang="zh-CN" sz="1600" dirty="0">
                <a:solidFill>
                  <a:schemeClr val="dk1"/>
                </a:solidFill>
                <a:latin typeface="微软雅黑" panose="020B0503020204020204" pitchFamily="34" charset="-122"/>
                <a:ea typeface="微软雅黑" panose="020B0503020204020204" pitchFamily="34" charset="-122"/>
                <a:sym typeface="+mn-ea"/>
              </a:rPr>
              <a:t>DESTROY</a:t>
            </a:r>
            <a:r>
              <a:rPr lang="zh-CN" altLang="en-US" sz="1600" dirty="0">
                <a:solidFill>
                  <a:schemeClr val="dk1"/>
                </a:solidFill>
                <a:latin typeface="微软雅黑" panose="020B0503020204020204" pitchFamily="34" charset="-122"/>
                <a:ea typeface="微软雅黑" panose="020B0503020204020204" pitchFamily="34" charset="-122"/>
                <a:sym typeface="+mn-ea"/>
              </a:rPr>
              <a:t>建筑事务所</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20000"/>
              </a:lnSpc>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矶崎新事务所</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20000"/>
              </a:lnSpc>
              <a:buFont typeface="Arial" panose="02080604020202020204" pitchFamily="34" charset="0"/>
              <a:buChar char="•"/>
            </a:pPr>
            <a:r>
              <a:rPr lang="en-US" altLang="zh-CN" sz="1600" dirty="0">
                <a:solidFill>
                  <a:schemeClr val="dk1"/>
                </a:solidFill>
                <a:latin typeface="微软雅黑" panose="020B0503020204020204" pitchFamily="34" charset="-122"/>
                <a:ea typeface="微软雅黑" panose="020B0503020204020204" pitchFamily="34" charset="-122"/>
                <a:sym typeface="+mn-ea"/>
              </a:rPr>
              <a:t>GMP</a:t>
            </a:r>
            <a:r>
              <a:rPr lang="zh-CN" altLang="en-US" sz="1600" dirty="0">
                <a:solidFill>
                  <a:schemeClr val="dk1"/>
                </a:solidFill>
                <a:latin typeface="微软雅黑" panose="020B0503020204020204" pitchFamily="34" charset="-122"/>
                <a:ea typeface="微软雅黑" panose="020B0503020204020204" pitchFamily="34" charset="-122"/>
                <a:sym typeface="+mn-ea"/>
              </a:rPr>
              <a:t>建筑事务所</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20000"/>
              </a:lnSpc>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香港</a:t>
            </a:r>
            <a:r>
              <a:rPr lang="en-US" altLang="zh-CN" sz="1600" dirty="0">
                <a:solidFill>
                  <a:schemeClr val="dk1"/>
                </a:solidFill>
                <a:latin typeface="微软雅黑" panose="020B0503020204020204" pitchFamily="34" charset="-122"/>
                <a:ea typeface="微软雅黑" panose="020B0503020204020204" pitchFamily="34" charset="-122"/>
                <a:sym typeface="+mn-ea"/>
              </a:rPr>
              <a:t>JR</a:t>
            </a:r>
            <a:r>
              <a:rPr lang="zh-CN" altLang="en-US" sz="1600" dirty="0">
                <a:solidFill>
                  <a:schemeClr val="dk1"/>
                </a:solidFill>
                <a:latin typeface="微软雅黑" panose="020B0503020204020204" pitchFamily="34" charset="-122"/>
                <a:ea typeface="微软雅黑" panose="020B0503020204020204" pitchFamily="34" charset="-122"/>
                <a:sym typeface="+mn-ea"/>
              </a:rPr>
              <a:t>设计</a:t>
            </a:r>
            <a:endParaRPr lang="zh-CN" altLang="en-US" sz="1600" dirty="0">
              <a:solidFill>
                <a:schemeClr val="dk1"/>
              </a:solidFill>
              <a:latin typeface="微软雅黑" panose="020B0503020204020204" pitchFamily="34" charset="-122"/>
              <a:ea typeface="微软雅黑" panose="020B0503020204020204" pitchFamily="34" charset="-122"/>
              <a:sym typeface="+mn-ea"/>
            </a:endParaRPr>
          </a:p>
          <a:p>
            <a:pPr marL="171450" indent="-171450" algn="l">
              <a:lnSpc>
                <a:spcPct val="120000"/>
              </a:lnSpc>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764921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21.5</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招商对象（重点招商：文物保护科技企业）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408940" y="2130425"/>
            <a:ext cx="3340735" cy="2168525"/>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依托六安市叶集家居产业基础，高标准规划中国中部智能家居产业园，加速家居企业转型升级步伐，大力发展智能家居、创意家居等产业。</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408940" y="304165"/>
            <a:ext cx="9035678" cy="1463675"/>
            <a:chOff x="-185195" y="-209383"/>
            <a:chExt cx="9035492" cy="2019701"/>
          </a:xfrm>
        </p:grpSpPr>
        <p:grpSp>
          <p:nvGrpSpPr>
            <p:cNvPr id="34" name="组合 33"/>
            <p:cNvGrpSpPr/>
            <p:nvPr/>
          </p:nvGrpSpPr>
          <p:grpSpPr>
            <a:xfrm>
              <a:off x="183996" y="-209383"/>
              <a:ext cx="8666301" cy="1324191"/>
              <a:chOff x="930232" y="2273360"/>
              <a:chExt cx="8666301" cy="1324191"/>
            </a:xfrm>
          </p:grpSpPr>
          <p:sp>
            <p:nvSpPr>
              <p:cNvPr id="36" name="文本框 35"/>
              <p:cNvSpPr txBox="true"/>
              <p:nvPr/>
            </p:nvSpPr>
            <p:spPr>
              <a:xfrm>
                <a:off x="2979335" y="2273360"/>
                <a:ext cx="6617198" cy="975240"/>
              </a:xfrm>
              <a:prstGeom prst="rect">
                <a:avLst/>
              </a:prstGeom>
              <a:noFill/>
            </p:spPr>
            <p:txBody>
              <a:bodyPr wrap="square" rtlCol="0">
                <a:spAutoFit/>
              </a:bodyPr>
              <a:lstStyle/>
              <a:p>
                <a:pPr algn="l"/>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22.</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中国中部智能家居产业园</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465276"/>
              </a:xfrm>
              <a:prstGeom prst="rect">
                <a:avLst/>
              </a:prstGeom>
              <a:noFill/>
            </p:spPr>
            <p:txBody>
              <a:bodyPr wrap="squar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669155" y="1470660"/>
            <a:ext cx="7354570" cy="5146675"/>
            <a:chOff x="5627446" y="1767662"/>
            <a:chExt cx="6574249" cy="4294505"/>
          </a:xfrm>
        </p:grpSpPr>
        <p:sp>
          <p:nvSpPr>
            <p:cNvPr id="3" name="矩形 2"/>
            <p:cNvSpPr/>
            <p:nvPr/>
          </p:nvSpPr>
          <p:spPr>
            <a:xfrm>
              <a:off x="10120048" y="1767662"/>
              <a:ext cx="2081647" cy="2081647"/>
            </a:xfrm>
            <a:prstGeom prst="rect">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73538" y="3979969"/>
              <a:ext cx="2081647" cy="2081647"/>
            </a:xfrm>
            <a:prstGeom prst="rect">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家居2"/>
            <p:cNvPicPr>
              <a:picLocks noChangeAspect="true"/>
            </p:cNvPicPr>
            <p:nvPr/>
          </p:nvPicPr>
          <p:blipFill>
            <a:blip r:embed="rId1"/>
            <a:srcRect/>
            <a:stretch>
              <a:fillRect/>
            </a:stretch>
          </p:blipFill>
          <p:spPr>
            <a:xfrm>
              <a:off x="5637606" y="3980002"/>
              <a:ext cx="2092960" cy="2081530"/>
            </a:xfrm>
            <a:prstGeom prst="rect">
              <a:avLst/>
            </a:prstGeom>
          </p:spPr>
        </p:pic>
        <p:sp>
          <p:nvSpPr>
            <p:cNvPr id="10" name="文本框 9"/>
            <p:cNvSpPr txBox="true"/>
            <p:nvPr/>
          </p:nvSpPr>
          <p:spPr>
            <a:xfrm>
              <a:off x="6069325" y="3015822"/>
              <a:ext cx="1198880" cy="332751"/>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智能家居</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560657" y="3015336"/>
              <a:ext cx="1198880" cy="332751"/>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创意家居</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7934417" y="5178781"/>
              <a:ext cx="1960880" cy="332751"/>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数字化工业设计</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家居1"/>
            <p:cNvPicPr>
              <a:picLocks noChangeAspect="true"/>
            </p:cNvPicPr>
            <p:nvPr/>
          </p:nvPicPr>
          <p:blipFill>
            <a:blip r:embed="rId2"/>
            <a:srcRect/>
            <a:stretch>
              <a:fillRect/>
            </a:stretch>
          </p:blipFill>
          <p:spPr>
            <a:xfrm>
              <a:off x="7867895" y="1767662"/>
              <a:ext cx="2092960" cy="2082165"/>
            </a:xfrm>
            <a:prstGeom prst="rect">
              <a:avLst/>
            </a:prstGeom>
          </p:spPr>
        </p:pic>
        <p:pic>
          <p:nvPicPr>
            <p:cNvPr id="41" name="图片 40" descr="C:\Users\12579\Desktop\家居3"/>
            <p:cNvPicPr>
              <a:picLocks noChangeAspect="true"/>
            </p:cNvPicPr>
            <p:nvPr/>
          </p:nvPicPr>
          <p:blipFill>
            <a:blip r:embed="rId3"/>
            <a:srcRect/>
            <a:stretch>
              <a:fillRect/>
            </a:stretch>
          </p:blipFill>
          <p:spPr>
            <a:xfrm>
              <a:off x="10097846" y="3980002"/>
              <a:ext cx="2092960" cy="2082165"/>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321310" y="5056505"/>
            <a:ext cx="3318510" cy="645160"/>
          </a:xfrm>
          <a:prstGeom prst="rect">
            <a:avLst/>
          </a:prstGeom>
          <a:noFill/>
        </p:spPr>
        <p:txBody>
          <a:bodyPr wrap="square" rtlCol="0">
            <a:spAutoFit/>
          </a:bodyPr>
          <a:lstStyle/>
          <a:p>
            <a:r>
              <a:rPr lang="zh-CN" altLang="en-US" b="1"/>
              <a:t>地址</a:t>
            </a:r>
            <a:r>
              <a:rPr lang="en-US" altLang="zh-CN" b="1"/>
              <a:t>:</a:t>
            </a:r>
            <a:r>
              <a:rPr lang="zh-CN" altLang="en-US" b="1"/>
              <a:t>安徽省六安市叶集区香樟大道与中至信大道交叉口</a:t>
            </a:r>
            <a:endParaRPr lang="zh-CN" altLang="en-US" b="1"/>
          </a:p>
        </p:txBody>
      </p:sp>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精卓光显</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            </a:t>
            </a:r>
            <a:endPar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知识产权超1000项，开展研发项目近30项，科技成果转化近100项。入围2021年度安徽省R&amp;D经费支出“双百强”规上企业奖励名单，六安市R&amp;D经费支出“十佳”企业名单榜首，并获得国家高新技术企业认定。</a:t>
            </a:r>
            <a:endPar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endPar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8219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龙头示范企业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2266314" cy="1117366"/>
            <a:chOff x="141661" y="1656247"/>
            <a:chExt cx="2266314" cy="1117366"/>
          </a:xfrm>
        </p:grpSpPr>
        <p:grpSp>
          <p:nvGrpSpPr>
            <p:cNvPr id="28" name="组合 27"/>
            <p:cNvGrpSpPr/>
            <p:nvPr/>
          </p:nvGrpSpPr>
          <p:grpSpPr>
            <a:xfrm>
              <a:off x="141661" y="1656247"/>
              <a:ext cx="2266314" cy="975219"/>
              <a:chOff x="887897" y="4138990"/>
              <a:chExt cx="2266314" cy="975219"/>
            </a:xfrm>
          </p:grpSpPr>
          <p:sp>
            <p:nvSpPr>
              <p:cNvPr id="30" name="文本框 29"/>
              <p:cNvSpPr txBox="true"/>
              <p:nvPr/>
            </p:nvSpPr>
            <p:spPr>
              <a:xfrm>
                <a:off x="887897" y="4138990"/>
                <a:ext cx="2214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精卓光显</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685293"/>
              <a:ext cx="581555" cy="88320"/>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chemeClr val="tx1">
              <a:lumMod val="65000"/>
              <a:lumOff val="35000"/>
            </a:schemeClr>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rgbClr val="C7141A"/>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智能家居</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产业基础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32207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物联网</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智能家居设计</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人工智能</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市场广阔，产业辐射范围大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50713"/>
            <a:ext cx="1844275" cy="706755"/>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区域产业基础优异</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产业链完善</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劳动密集型产业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舒城劳动力资源匹配，处于优势区间</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3820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22.1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733108" y="1370965"/>
            <a:ext cx="10855325" cy="860425"/>
          </a:xfrm>
          <a:prstGeom prst="rect">
            <a:avLst/>
          </a:prstGeom>
          <a:noFill/>
        </p:spPr>
        <p:txBody>
          <a:bodyPr wrap="square" rtlCol="0">
            <a:spAutoFit/>
          </a:bodyPr>
          <a:lstStyle/>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数据显示，2016-2020年我国智能家居市场规模由2608.5亿元增至5144.7亿元，年均复合增长率为18.51%。中商产业研究院预测，2022年我国智能家居市场规模可达6515.6亿元。</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数据来源《2021年中国智能家居行业市场前景及投资研究报告》</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3169285"/>
          </a:xfrm>
          <a:prstGeom prst="rect">
            <a:avLst/>
          </a:prstGeom>
          <a:noFill/>
        </p:spPr>
        <p:txBody>
          <a:bodyPr wrap="square" rtlCol="0">
            <a:spAutoFit/>
          </a:bodyPr>
          <a:lstStyle/>
          <a:p>
            <a:pPr>
              <a:lnSpc>
                <a:spcPts val="2000"/>
              </a:lnSpc>
            </a:pP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叶集区规模以上工业企业数83家，比上年增加11家。全年全区规模工业增加值同比增长6.4%，按行业大类分，全区14个行业大类中有5个实现了增长。其中：木材加工和木、竹、藤、棕、草制品业增长22.0%；叶集区已累计引进家居产业及配套项目80余个，至信家居、科凡智造家居以及华东（叶集）林木互联网大数据产业园、贝业智慧物流园等项目相继落户园区，初步形成完整的上、中、下游智能家居产业链。</a:t>
            </a:r>
            <a:endPar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计划在目前园区基础上，进一步延申产业链体系，推进相关研发生产活动，打造现代化智能家居产业园。</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6708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22.2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3738880" cy="1168166"/>
            <a:chOff x="141661" y="1656247"/>
            <a:chExt cx="3738880" cy="1168166"/>
          </a:xfrm>
        </p:grpSpPr>
        <p:grpSp>
          <p:nvGrpSpPr>
            <p:cNvPr id="28" name="组合 27"/>
            <p:cNvGrpSpPr/>
            <p:nvPr/>
          </p:nvGrpSpPr>
          <p:grpSpPr>
            <a:xfrm>
              <a:off x="141661" y="1656247"/>
              <a:ext cx="3738880" cy="975219"/>
              <a:chOff x="887897" y="4138990"/>
              <a:chExt cx="3738880" cy="975219"/>
            </a:xfrm>
          </p:grpSpPr>
          <p:sp>
            <p:nvSpPr>
              <p:cNvPr id="30" name="文本框 29"/>
              <p:cNvSpPr txBox="true"/>
              <p:nvPr/>
            </p:nvSpPr>
            <p:spPr>
              <a:xfrm>
                <a:off x="887897" y="4138990"/>
                <a:ext cx="3738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叶集区家居产业</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36093"/>
              <a:ext cx="581555" cy="88320"/>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true"/>
          <p:nvPr/>
        </p:nvSpPr>
        <p:spPr>
          <a:xfrm>
            <a:off x="525822" y="41615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22.3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产业定位</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圆角矩形 3"/>
          <p:cNvSpPr/>
          <p:nvPr/>
        </p:nvSpPr>
        <p:spPr>
          <a:xfrm>
            <a:off x="780415" y="1485265"/>
            <a:ext cx="10786110" cy="4856480"/>
          </a:xfrm>
          <a:prstGeom prst="roundRect">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形状 19"/>
          <p:cNvSpPr/>
          <p:nvPr>
            <p:custDataLst>
              <p:tags r:id="rId1"/>
            </p:custDataLst>
          </p:nvPr>
        </p:nvSpPr>
        <p:spPr>
          <a:xfrm rot="16200000">
            <a:off x="8925560" y="882015"/>
            <a:ext cx="1099185" cy="3161665"/>
          </a:xfrm>
          <a:custGeom>
            <a:avLst/>
            <a:gdLst>
              <a:gd name="connsiteX0" fmla="*/ 2268 w 2268"/>
              <a:gd name="connsiteY0" fmla="*/ 0 h 4979"/>
              <a:gd name="connsiteX1" fmla="*/ 2268 w 2268"/>
              <a:gd name="connsiteY1" fmla="*/ 4979 h 4979"/>
              <a:gd name="connsiteX2" fmla="*/ 1300 w 2268"/>
              <a:gd name="connsiteY2" fmla="*/ 4979 h 4979"/>
              <a:gd name="connsiteX3" fmla="*/ 968 w 2268"/>
              <a:gd name="connsiteY3" fmla="*/ 4979 h 4979"/>
              <a:gd name="connsiteX4" fmla="*/ 0 w 2268"/>
              <a:gd name="connsiteY4" fmla="*/ 4979 h 4979"/>
              <a:gd name="connsiteX5" fmla="*/ 0 w 2268"/>
              <a:gd name="connsiteY5" fmla="*/ 0 h 4979"/>
              <a:gd name="connsiteX6" fmla="*/ 2268 w 2268"/>
              <a:gd name="connsiteY6" fmla="*/ 0 h 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8" h="4979">
                <a:moveTo>
                  <a:pt x="2268" y="0"/>
                </a:moveTo>
                <a:lnTo>
                  <a:pt x="2268" y="4979"/>
                </a:lnTo>
                <a:lnTo>
                  <a:pt x="1300" y="4979"/>
                </a:lnTo>
                <a:lnTo>
                  <a:pt x="968" y="4979"/>
                </a:lnTo>
                <a:lnTo>
                  <a:pt x="0" y="4979"/>
                </a:lnTo>
                <a:lnTo>
                  <a:pt x="0" y="0"/>
                </a:lnTo>
                <a:lnTo>
                  <a:pt x="2268" y="0"/>
                </a:lnTo>
                <a:close/>
              </a:path>
            </a:pathLst>
          </a:custGeom>
          <a:solidFill>
            <a:schemeClr val="tx2">
              <a:lumMod val="40000"/>
              <a:lumOff val="60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lstStyle/>
          <a:p>
            <a:pPr algn="ctr" defTabSz="457200"/>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true"/>
          <p:nvPr>
            <p:custDataLst>
              <p:tags r:id="rId2"/>
            </p:custDataLst>
          </p:nvPr>
        </p:nvSpPr>
        <p:spPr>
          <a:xfrm>
            <a:off x="8094345" y="2242820"/>
            <a:ext cx="2766060" cy="461645"/>
          </a:xfrm>
          <a:prstGeom prst="rect">
            <a:avLst/>
          </a:prstGeom>
          <a:noFill/>
        </p:spPr>
        <p:txBody>
          <a:bodyPr wrap="square" bIns="0" rtlCol="0" anchor="ctr">
            <a:norm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sym typeface="+mn-ea"/>
              </a:rPr>
              <a:t>产品应用</a:t>
            </a:r>
            <a:endParaRPr lang="zh-CN" altLang="en-US" sz="2000" b="1" spc="300" dirty="0">
              <a:solidFill>
                <a:schemeClr val="bg1"/>
              </a:solidFill>
              <a:latin typeface="微软雅黑" panose="020B0503020204020204" pitchFamily="34" charset="-122"/>
              <a:ea typeface="微软雅黑" panose="020B0503020204020204" pitchFamily="34" charset="-122"/>
              <a:sym typeface="+mn-ea"/>
            </a:endParaRPr>
          </a:p>
        </p:txBody>
      </p:sp>
      <p:sp>
        <p:nvSpPr>
          <p:cNvPr id="6" name="任意形状 18"/>
          <p:cNvSpPr/>
          <p:nvPr>
            <p:custDataLst>
              <p:tags r:id="rId3"/>
            </p:custDataLst>
          </p:nvPr>
        </p:nvSpPr>
        <p:spPr>
          <a:xfrm rot="16200000">
            <a:off x="5758815" y="753110"/>
            <a:ext cx="1100455" cy="3418840"/>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chemeClr val="tx2">
              <a:lumMod val="40000"/>
              <a:lumOff val="60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lstStyle/>
          <a:p>
            <a:pPr algn="ctr" defTabSz="457200"/>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 name="文本框 6"/>
          <p:cNvSpPr txBox="true"/>
          <p:nvPr>
            <p:custDataLst>
              <p:tags r:id="rId4"/>
            </p:custDataLst>
          </p:nvPr>
        </p:nvSpPr>
        <p:spPr>
          <a:xfrm>
            <a:off x="4803140" y="2248535"/>
            <a:ext cx="2766060" cy="461645"/>
          </a:xfrm>
          <a:prstGeom prst="rect">
            <a:avLst/>
          </a:prstGeom>
          <a:noFill/>
        </p:spPr>
        <p:txBody>
          <a:bodyPr wrap="square" bIns="0" rtlCol="0" anchor="ctr">
            <a:norm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sym typeface="+mn-ea"/>
              </a:rPr>
              <a:t>设计服务</a:t>
            </a:r>
            <a:endParaRPr lang="zh-CN" altLang="en-US" sz="2000" b="1" spc="300" dirty="0">
              <a:solidFill>
                <a:schemeClr val="bg1"/>
              </a:solidFill>
              <a:latin typeface="微软雅黑" panose="020B0503020204020204" pitchFamily="34" charset="-122"/>
              <a:ea typeface="微软雅黑" panose="020B0503020204020204" pitchFamily="34" charset="-122"/>
              <a:sym typeface="+mn-ea"/>
            </a:endParaRPr>
          </a:p>
        </p:txBody>
      </p:sp>
      <p:sp>
        <p:nvSpPr>
          <p:cNvPr id="8" name="任意形状 17"/>
          <p:cNvSpPr/>
          <p:nvPr>
            <p:custDataLst>
              <p:tags r:id="rId5"/>
            </p:custDataLst>
          </p:nvPr>
        </p:nvSpPr>
        <p:spPr>
          <a:xfrm rot="16200000">
            <a:off x="2460625" y="755650"/>
            <a:ext cx="1105535" cy="3418205"/>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chemeClr val="tx2">
              <a:lumMod val="40000"/>
              <a:lumOff val="60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lstStyle/>
          <a:p>
            <a:pPr algn="ctr" defTabSz="457200"/>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true"/>
          <p:nvPr>
            <p:custDataLst>
              <p:tags r:id="rId6"/>
            </p:custDataLst>
          </p:nvPr>
        </p:nvSpPr>
        <p:spPr>
          <a:xfrm>
            <a:off x="1561465" y="2242820"/>
            <a:ext cx="2716530" cy="461645"/>
          </a:xfrm>
          <a:prstGeom prst="rect">
            <a:avLst/>
          </a:prstGeom>
          <a:noFill/>
        </p:spPr>
        <p:txBody>
          <a:bodyPr wrap="square" bIns="0" rtlCol="0" anchor="ctr">
            <a:norm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sym typeface="+mn-ea"/>
              </a:rPr>
              <a:t>研发平台</a:t>
            </a:r>
            <a:endParaRPr lang="zh-CN" altLang="en-US" sz="2000" b="1" spc="300" dirty="0">
              <a:solidFill>
                <a:schemeClr val="bg1"/>
              </a:solidFill>
              <a:latin typeface="微软雅黑" panose="020B0503020204020204" pitchFamily="34" charset="-122"/>
              <a:ea typeface="微软雅黑" panose="020B0503020204020204" pitchFamily="34" charset="-122"/>
              <a:sym typeface="+mn-ea"/>
            </a:endParaRPr>
          </a:p>
        </p:txBody>
      </p:sp>
      <p:sp>
        <p:nvSpPr>
          <p:cNvPr id="22" name="矩形 21"/>
          <p:cNvSpPr/>
          <p:nvPr/>
        </p:nvSpPr>
        <p:spPr>
          <a:xfrm>
            <a:off x="1304290" y="3281045"/>
            <a:ext cx="3162300" cy="266446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23" name="矩形 22"/>
          <p:cNvSpPr/>
          <p:nvPr/>
        </p:nvSpPr>
        <p:spPr>
          <a:xfrm>
            <a:off x="4599305" y="3281045"/>
            <a:ext cx="3127375" cy="266446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25" name="矩形 24"/>
          <p:cNvSpPr/>
          <p:nvPr/>
        </p:nvSpPr>
        <p:spPr>
          <a:xfrm>
            <a:off x="7913370" y="3281045"/>
            <a:ext cx="3162300" cy="2665095"/>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26" name="矩形 25"/>
          <p:cNvSpPr/>
          <p:nvPr/>
        </p:nvSpPr>
        <p:spPr>
          <a:xfrm>
            <a:off x="4633595" y="3397885"/>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产品设计</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3" name="矩形 32"/>
          <p:cNvSpPr/>
          <p:nvPr/>
        </p:nvSpPr>
        <p:spPr>
          <a:xfrm>
            <a:off x="4633595" y="3829685"/>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Tx/>
              <a:buSzTx/>
              <a:buFontTx/>
            </a:pPr>
            <a:r>
              <a:rPr lang="zh-CN" altLang="en-US" sz="1600" dirty="0">
                <a:solidFill>
                  <a:schemeClr val="tx1"/>
                </a:solidFill>
                <a:latin typeface="微软雅黑" panose="020B0503020204020204" pitchFamily="34" charset="-122"/>
                <a:ea typeface="微软雅黑" panose="020B0503020204020204" pitchFamily="34" charset="-122"/>
                <a:sym typeface="+mn-ea"/>
              </a:rPr>
              <a:t>环境设计</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5" name="矩形 34"/>
          <p:cNvSpPr/>
          <p:nvPr/>
        </p:nvSpPr>
        <p:spPr>
          <a:xfrm>
            <a:off x="4634230" y="4261485"/>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Tx/>
              <a:buSzTx/>
              <a:buFontTx/>
            </a:pPr>
            <a:r>
              <a:rPr lang="zh-CN" altLang="en-US" sz="1600" dirty="0">
                <a:solidFill>
                  <a:schemeClr val="tx1"/>
                </a:solidFill>
                <a:latin typeface="微软雅黑" panose="020B0503020204020204" pitchFamily="34" charset="-122"/>
                <a:ea typeface="微软雅黑" panose="020B0503020204020204" pitchFamily="34" charset="-122"/>
                <a:sym typeface="+mn-ea"/>
              </a:rPr>
              <a:t>设计管理</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6" name="矩形 35"/>
          <p:cNvSpPr/>
          <p:nvPr/>
        </p:nvSpPr>
        <p:spPr>
          <a:xfrm>
            <a:off x="4651375" y="4678045"/>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传播设计</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7" name="矩形 36"/>
          <p:cNvSpPr/>
          <p:nvPr/>
        </p:nvSpPr>
        <p:spPr>
          <a:xfrm>
            <a:off x="7943215" y="339788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工业企业</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8" name="矩形 37"/>
          <p:cNvSpPr/>
          <p:nvPr/>
        </p:nvSpPr>
        <p:spPr>
          <a:xfrm>
            <a:off x="7943215" y="382968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设备终端销售渠道</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9" name="矩形 38"/>
          <p:cNvSpPr/>
          <p:nvPr/>
        </p:nvSpPr>
        <p:spPr>
          <a:xfrm>
            <a:off x="1352550" y="339788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软件应用</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0" name="矩形 39"/>
          <p:cNvSpPr/>
          <p:nvPr/>
        </p:nvSpPr>
        <p:spPr>
          <a:xfrm>
            <a:off x="1352550" y="382968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硬件材料</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1" name="矩形 40"/>
          <p:cNvSpPr/>
          <p:nvPr/>
        </p:nvSpPr>
        <p:spPr>
          <a:xfrm>
            <a:off x="1353185" y="426148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数据库</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2" name="矩形 41"/>
          <p:cNvSpPr/>
          <p:nvPr/>
        </p:nvSpPr>
        <p:spPr>
          <a:xfrm>
            <a:off x="1370330" y="467804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数控机床</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3" name="矩形 42"/>
          <p:cNvSpPr/>
          <p:nvPr/>
        </p:nvSpPr>
        <p:spPr>
          <a:xfrm>
            <a:off x="1370330" y="510984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网络</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4" name="矩形 43"/>
          <p:cNvSpPr/>
          <p:nvPr/>
        </p:nvSpPr>
        <p:spPr>
          <a:xfrm>
            <a:off x="1370330" y="552640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Tx/>
              <a:buSzTx/>
              <a:buFontTx/>
            </a:pPr>
            <a:r>
              <a:rPr lang="zh-CN" altLang="en-US" sz="1600"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3D打印</a:t>
            </a:r>
            <a:endParaRPr lang="zh-CN" altLang="en-US" sz="1600" b="0" i="0"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p:txBody>
      </p:sp>
    </p:spTree>
    <p:custDataLst>
      <p:tags r:id="rId7"/>
    </p:custData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59719" y="239802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34" name="组合 33"/>
          <p:cNvGrpSpPr/>
          <p:nvPr/>
        </p:nvGrpSpPr>
        <p:grpSpPr>
          <a:xfrm flipH="true" flipV="true">
            <a:off x="3855085" y="3915410"/>
            <a:ext cx="772160" cy="487680"/>
            <a:chOff x="7692572" y="1990584"/>
            <a:chExt cx="1125545" cy="487730"/>
          </a:xfrm>
          <a:solidFill>
            <a:schemeClr val="bg1">
              <a:lumMod val="85000"/>
            </a:schemeClr>
          </a:solidFill>
        </p:grpSpPr>
        <p:grpSp>
          <p:nvGrpSpPr>
            <p:cNvPr id="35" name="组合 34"/>
            <p:cNvGrpSpPr/>
            <p:nvPr/>
          </p:nvGrpSpPr>
          <p:grpSpPr>
            <a:xfrm>
              <a:off x="7692572" y="2038350"/>
              <a:ext cx="1068254" cy="439964"/>
              <a:chOff x="7692572" y="2038350"/>
              <a:chExt cx="1068254" cy="439964"/>
            </a:xfrm>
            <a:grpFill/>
          </p:grpSpPr>
          <p:cxnSp>
            <p:nvCxnSpPr>
              <p:cNvPr id="37" name="直接连接符 36"/>
              <p:cNvCxnSpPr/>
              <p:nvPr/>
            </p:nvCxnSpPr>
            <p:spPr>
              <a:xfrm flipV="true">
                <a:off x="8132536" y="2044207"/>
                <a:ext cx="628290"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true">
                <a:off x="7692572"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36" name="椭圆 35"/>
            <p:cNvSpPr/>
            <p:nvPr/>
          </p:nvSpPr>
          <p:spPr>
            <a:xfrm>
              <a:off x="8703535"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46" name="文本框 45"/>
          <p:cNvSpPr txBox="true"/>
          <p:nvPr/>
        </p:nvSpPr>
        <p:spPr>
          <a:xfrm>
            <a:off x="8109073" y="1449560"/>
            <a:ext cx="2214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智能产品交易中心</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7834630" y="1877695"/>
            <a:ext cx="3988435" cy="137350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打造面积为6600 平方米的智能产品交易中心，以统一化的风格元素将各类型智能单品陈列在中间，周边配套的是各个单品的体验店。依次形成智能单品聚集，将价格、介绍、体验、服务标准化。</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6219825" y="1628140"/>
            <a:ext cx="1529715" cy="561340"/>
            <a:chOff x="7380514" y="1990584"/>
            <a:chExt cx="1509220" cy="487730"/>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57" name="文本框 56"/>
          <p:cNvSpPr txBox="true"/>
          <p:nvPr/>
        </p:nvSpPr>
        <p:spPr>
          <a:xfrm>
            <a:off x="7834630" y="4167505"/>
            <a:ext cx="3826510" cy="214312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以2000 平方米的物理空间作为智能产业孵化基地的基础建设。以智能家居为入口，引入本地智能产业相关企业，将项目(产品）设计并简化包装为适宜于大学生创业实战的轻资产运营项目，创业团队通过创业导师与职业导师的培训辅助，为智能家居产业基地全产业发展做人才支撑。</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58" name="组合 57"/>
          <p:cNvGrpSpPr/>
          <p:nvPr/>
        </p:nvGrpSpPr>
        <p:grpSpPr>
          <a:xfrm>
            <a:off x="7521728" y="3950689"/>
            <a:ext cx="866512" cy="328656"/>
            <a:chOff x="7539588" y="1990584"/>
            <a:chExt cx="866512" cy="328656"/>
          </a:xfrm>
          <a:solidFill>
            <a:schemeClr val="bg1">
              <a:lumMod val="85000"/>
            </a:schemeClr>
          </a:solidFill>
        </p:grpSpPr>
        <p:grpSp>
          <p:nvGrpSpPr>
            <p:cNvPr id="59" name="组合 58"/>
            <p:cNvGrpSpPr/>
            <p:nvPr/>
          </p:nvGrpSpPr>
          <p:grpSpPr>
            <a:xfrm>
              <a:off x="7539588" y="2038350"/>
              <a:ext cx="759308" cy="280890"/>
              <a:chOff x="7539588" y="2038350"/>
              <a:chExt cx="759308" cy="280890"/>
            </a:xfrm>
            <a:grpFill/>
          </p:grpSpPr>
          <p:cxnSp>
            <p:nvCxnSpPr>
              <p:cNvPr id="61" name="直接连接符 60"/>
              <p:cNvCxnSpPr/>
              <p:nvPr/>
            </p:nvCxnSpPr>
            <p:spPr>
              <a:xfrm>
                <a:off x="7820478" y="2044207"/>
                <a:ext cx="47841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true">
                <a:off x="7539588" y="2038350"/>
                <a:ext cx="280890" cy="28089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60" name="椭圆 59"/>
            <p:cNvSpPr/>
            <p:nvPr/>
          </p:nvSpPr>
          <p:spPr>
            <a:xfrm>
              <a:off x="829151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67" name="文本框 66"/>
          <p:cNvSpPr txBox="true"/>
          <p:nvPr/>
        </p:nvSpPr>
        <p:spPr>
          <a:xfrm>
            <a:off x="251583" y="4146638"/>
            <a:ext cx="3738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智能产业学院（人才培训中心）</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文本框 67"/>
          <p:cNvSpPr txBox="true"/>
          <p:nvPr/>
        </p:nvSpPr>
        <p:spPr>
          <a:xfrm>
            <a:off x="274320" y="4546600"/>
            <a:ext cx="3434715"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以智能家居技能工人、高端研发人才培训、创业培训为核心业务方向，结合高校资源，成立人工智能人才培训中心，为六安智能家居建设储备人才，同时将高校老师及学生研发的产品市场化，落地研发成果转化，推动区域科技发展。</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0" name="组合 39"/>
          <p:cNvGrpSpPr/>
          <p:nvPr/>
        </p:nvGrpSpPr>
        <p:grpSpPr>
          <a:xfrm flipH="true">
            <a:off x="2551430" y="1435100"/>
            <a:ext cx="2410460" cy="413385"/>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274238" y="1291150"/>
            <a:ext cx="2214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智能家居体验中心</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274329" y="1848305"/>
            <a:ext cx="3055317" cy="239966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以场景化的智能家居体验为核心功能区打造4000 平方米的体验中心，周边配置智能锁、智能安防、智能晾衣架、智能卫浴等智能家居单品开放区。将产品功能、睡眠监测、家庭安全、空气舒适度等诸多场景效果融入在一起，让场景化的体验更加全面。</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22.4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 name="文本框 2"/>
          <p:cNvSpPr txBox="true"/>
          <p:nvPr/>
        </p:nvSpPr>
        <p:spPr>
          <a:xfrm>
            <a:off x="8567420" y="3804920"/>
            <a:ext cx="2360295" cy="398780"/>
          </a:xfrm>
          <a:prstGeom prst="rect">
            <a:avLst/>
          </a:prstGeom>
          <a:noFill/>
        </p:spPr>
        <p:txBody>
          <a:bodyPr wrap="square" rtlCol="0">
            <a:spAutoFit/>
          </a:bodyPr>
          <a:lstStyle/>
          <a:p>
            <a:r>
              <a:rPr lang="zh-CN" altLang="en-US" sz="2000" b="1">
                <a:latin typeface="微软雅黑" panose="020B0503020204020204" pitchFamily="34" charset="-122"/>
                <a:ea typeface="微软雅黑" panose="020B0503020204020204" pitchFamily="34" charset="-122"/>
              </a:rPr>
              <a:t>智能产业孵化基地</a:t>
            </a:r>
            <a:endParaRPr lang="zh-CN" altLang="en-US" sz="2000" b="1">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bwMode="auto">
          <a:xfrm>
            <a:off x="298927" y="891991"/>
            <a:ext cx="10709604"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文本框 23"/>
          <p:cNvSpPr txBox="true"/>
          <p:nvPr/>
        </p:nvSpPr>
        <p:spPr>
          <a:xfrm>
            <a:off x="207953" y="161398"/>
            <a:ext cx="3786505" cy="5219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zh-CN"/>
            </a:defPPr>
            <a:lvl1pPr>
              <a:defRPr sz="2800" b="1">
                <a:gradFill>
                  <a:gsLst>
                    <a:gs pos="0">
                      <a:srgbClr val="E30613"/>
                    </a:gs>
                    <a:gs pos="100000">
                      <a:srgbClr val="81040B"/>
                    </a:gs>
                  </a:gsLst>
                  <a:lin ang="5400000" scaled="true"/>
                </a:gradFill>
                <a:latin typeface="+mj-ea"/>
                <a:ea typeface="+mj-ea"/>
              </a:defRPr>
            </a:lvl1pPr>
          </a:lstStyle>
          <a:p>
            <a:pPr>
              <a:defRPr/>
            </a:pPr>
            <a:r>
              <a:rPr lang="en-US" altLang="zh-CN">
                <a:solidFill>
                  <a:schemeClr val="tx1"/>
                </a:solidFill>
                <a:latin typeface="微软雅黑" panose="020B0503020204020204" pitchFamily="34" charset="-122"/>
                <a:ea typeface="微软雅黑" panose="020B0503020204020204" pitchFamily="34" charset="-122"/>
              </a:rPr>
              <a:t>22.5</a:t>
            </a:r>
            <a:r>
              <a:rPr lang="zh-CN" altLang="en-US">
                <a:solidFill>
                  <a:schemeClr val="tx1"/>
                </a:solidFill>
                <a:latin typeface="微软雅黑" panose="020B0503020204020204" pitchFamily="34" charset="-122"/>
                <a:ea typeface="微软雅黑" panose="020B0503020204020204" pitchFamily="34" charset="-122"/>
              </a:rPr>
              <a:t>园区智能家居制造</a:t>
            </a:r>
            <a:endParaRPr lang="zh-CN" altLang="en-US">
              <a:solidFill>
                <a:schemeClr val="tx1"/>
              </a:solidFill>
              <a:latin typeface="微软雅黑" panose="020B0503020204020204" pitchFamily="34" charset="-122"/>
              <a:ea typeface="微软雅黑" panose="020B0503020204020204" pitchFamily="34" charset="-122"/>
            </a:endParaRPr>
          </a:p>
        </p:txBody>
      </p:sp>
      <p:grpSp>
        <p:nvGrpSpPr>
          <p:cNvPr id="96" name="PPTBOX_0672"/>
          <p:cNvGrpSpPr/>
          <p:nvPr/>
        </p:nvGrpSpPr>
        <p:grpSpPr>
          <a:xfrm>
            <a:off x="1684584" y="4130859"/>
            <a:ext cx="4888718" cy="2202296"/>
            <a:chOff x="392159" y="3672971"/>
            <a:chExt cx="4893175" cy="2204304"/>
          </a:xfrm>
        </p:grpSpPr>
        <p:sp>
          <p:nvSpPr>
            <p:cNvPr id="97" name="Freeform 5"/>
            <p:cNvSpPr/>
            <p:nvPr/>
          </p:nvSpPr>
          <p:spPr bwMode="auto">
            <a:xfrm>
              <a:off x="392159" y="3672971"/>
              <a:ext cx="4893175" cy="2204304"/>
            </a:xfrm>
            <a:custGeom>
              <a:avLst/>
              <a:gdLst>
                <a:gd name="T0" fmla="*/ 0 w 1770"/>
                <a:gd name="T1" fmla="*/ 658 h 694"/>
                <a:gd name="T2" fmla="*/ 0 w 1770"/>
                <a:gd name="T3" fmla="*/ 661 h 694"/>
                <a:gd name="T4" fmla="*/ 0 w 1770"/>
                <a:gd name="T5" fmla="*/ 661 h 694"/>
                <a:gd name="T6" fmla="*/ 0 w 1770"/>
                <a:gd name="T7" fmla="*/ 661 h 694"/>
                <a:gd name="T8" fmla="*/ 110 w 1770"/>
                <a:gd name="T9" fmla="*/ 694 h 694"/>
                <a:gd name="T10" fmla="*/ 1696 w 1770"/>
                <a:gd name="T11" fmla="*/ 693 h 694"/>
                <a:gd name="T12" fmla="*/ 1764 w 1770"/>
                <a:gd name="T13" fmla="*/ 667 h 694"/>
                <a:gd name="T14" fmla="*/ 1766 w 1770"/>
                <a:gd name="T15" fmla="*/ 624 h 694"/>
                <a:gd name="T16" fmla="*/ 1766 w 1770"/>
                <a:gd name="T17" fmla="*/ 624 h 694"/>
                <a:gd name="T18" fmla="*/ 1743 w 1770"/>
                <a:gd name="T19" fmla="*/ 577 h 694"/>
                <a:gd name="T20" fmla="*/ 1281 w 1770"/>
                <a:gd name="T21" fmla="*/ 37 h 694"/>
                <a:gd name="T22" fmla="*/ 1189 w 1770"/>
                <a:gd name="T23" fmla="*/ 0 h 694"/>
                <a:gd name="T24" fmla="*/ 557 w 1770"/>
                <a:gd name="T25" fmla="*/ 1 h 694"/>
                <a:gd name="T26" fmla="*/ 478 w 1770"/>
                <a:gd name="T27" fmla="*/ 30 h 694"/>
                <a:gd name="T28" fmla="*/ 21 w 1770"/>
                <a:gd name="T29" fmla="*/ 578 h 694"/>
                <a:gd name="T30" fmla="*/ 3 w 1770"/>
                <a:gd name="T31" fmla="*/ 612 h 694"/>
                <a:gd name="T32" fmla="*/ 3 w 1770"/>
                <a:gd name="T33" fmla="*/ 612 h 694"/>
                <a:gd name="T34" fmla="*/ 0 w 1770"/>
                <a:gd name="T35" fmla="*/ 658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0" h="694">
                  <a:moveTo>
                    <a:pt x="0" y="658"/>
                  </a:moveTo>
                  <a:cubicBezTo>
                    <a:pt x="0" y="659"/>
                    <a:pt x="0" y="660"/>
                    <a:pt x="0" y="661"/>
                  </a:cubicBezTo>
                  <a:cubicBezTo>
                    <a:pt x="0" y="661"/>
                    <a:pt x="0" y="661"/>
                    <a:pt x="0" y="661"/>
                  </a:cubicBezTo>
                  <a:cubicBezTo>
                    <a:pt x="0" y="661"/>
                    <a:pt x="0" y="661"/>
                    <a:pt x="0" y="661"/>
                  </a:cubicBezTo>
                  <a:cubicBezTo>
                    <a:pt x="0" y="680"/>
                    <a:pt x="27" y="694"/>
                    <a:pt x="110" y="694"/>
                  </a:cubicBezTo>
                  <a:cubicBezTo>
                    <a:pt x="1696" y="693"/>
                    <a:pt x="1696" y="693"/>
                    <a:pt x="1696" y="693"/>
                  </a:cubicBezTo>
                  <a:cubicBezTo>
                    <a:pt x="1747" y="693"/>
                    <a:pt x="1764" y="683"/>
                    <a:pt x="1764" y="667"/>
                  </a:cubicBezTo>
                  <a:cubicBezTo>
                    <a:pt x="1766" y="624"/>
                    <a:pt x="1766" y="624"/>
                    <a:pt x="1766" y="624"/>
                  </a:cubicBezTo>
                  <a:cubicBezTo>
                    <a:pt x="1766" y="624"/>
                    <a:pt x="1766" y="624"/>
                    <a:pt x="1766" y="624"/>
                  </a:cubicBezTo>
                  <a:cubicBezTo>
                    <a:pt x="1770" y="612"/>
                    <a:pt x="1759" y="595"/>
                    <a:pt x="1743" y="577"/>
                  </a:cubicBezTo>
                  <a:cubicBezTo>
                    <a:pt x="1281" y="37"/>
                    <a:pt x="1281" y="37"/>
                    <a:pt x="1281" y="37"/>
                  </a:cubicBezTo>
                  <a:cubicBezTo>
                    <a:pt x="1263" y="16"/>
                    <a:pt x="1245" y="0"/>
                    <a:pt x="1189" y="0"/>
                  </a:cubicBezTo>
                  <a:cubicBezTo>
                    <a:pt x="557" y="1"/>
                    <a:pt x="557" y="1"/>
                    <a:pt x="557" y="1"/>
                  </a:cubicBezTo>
                  <a:cubicBezTo>
                    <a:pt x="512" y="1"/>
                    <a:pt x="495" y="9"/>
                    <a:pt x="478" y="30"/>
                  </a:cubicBezTo>
                  <a:cubicBezTo>
                    <a:pt x="21" y="578"/>
                    <a:pt x="21" y="578"/>
                    <a:pt x="21" y="578"/>
                  </a:cubicBezTo>
                  <a:cubicBezTo>
                    <a:pt x="11" y="590"/>
                    <a:pt x="4" y="602"/>
                    <a:pt x="3" y="612"/>
                  </a:cubicBezTo>
                  <a:cubicBezTo>
                    <a:pt x="3" y="612"/>
                    <a:pt x="3" y="612"/>
                    <a:pt x="3" y="612"/>
                  </a:cubicBezTo>
                  <a:lnTo>
                    <a:pt x="0" y="658"/>
                  </a:lnTo>
                  <a:close/>
                </a:path>
              </a:pathLst>
            </a:custGeom>
            <a:solidFill>
              <a:schemeClr val="bg2">
                <a:lumMod val="50000"/>
              </a:schemeClr>
            </a:solidFill>
            <a:ln>
              <a:noFill/>
            </a:ln>
          </p:spPr>
          <p:txBody>
            <a:bodyPr lIns="68517" tIns="34260" rIns="68517" bIns="34260"/>
            <a:lstStyle/>
            <a:p>
              <a:pPr defTabSz="685165">
                <a:defRPr/>
              </a:pPr>
              <a:endParaRPr lang="en-US" sz="1015">
                <a:solidFill>
                  <a:prstClr val="black"/>
                </a:solidFill>
                <a:latin typeface="微软雅黑" panose="020B0503020204020204" pitchFamily="34" charset="-122"/>
                <a:ea typeface="微软雅黑" panose="020B0503020204020204" pitchFamily="34" charset="-122"/>
              </a:endParaRPr>
            </a:p>
          </p:txBody>
        </p:sp>
        <p:sp>
          <p:nvSpPr>
            <p:cNvPr id="98" name="Freeform 6"/>
            <p:cNvSpPr/>
            <p:nvPr/>
          </p:nvSpPr>
          <p:spPr bwMode="auto">
            <a:xfrm>
              <a:off x="667791" y="3784062"/>
              <a:ext cx="4340491" cy="1750331"/>
            </a:xfrm>
            <a:custGeom>
              <a:avLst/>
              <a:gdLst>
                <a:gd name="T0" fmla="*/ 0 w 3055"/>
                <a:gd name="T1" fmla="*/ 1072 h 1072"/>
                <a:gd name="T2" fmla="*/ 3055 w 3055"/>
                <a:gd name="T3" fmla="*/ 1068 h 1072"/>
                <a:gd name="T4" fmla="*/ 2226 w 3055"/>
                <a:gd name="T5" fmla="*/ 0 h 1072"/>
                <a:gd name="T6" fmla="*/ 812 w 3055"/>
                <a:gd name="T7" fmla="*/ 2 h 1072"/>
                <a:gd name="T8" fmla="*/ 0 w 3055"/>
                <a:gd name="T9" fmla="*/ 1072 h 1072"/>
              </a:gdLst>
              <a:ahLst/>
              <a:cxnLst>
                <a:cxn ang="0">
                  <a:pos x="T0" y="T1"/>
                </a:cxn>
                <a:cxn ang="0">
                  <a:pos x="T2" y="T3"/>
                </a:cxn>
                <a:cxn ang="0">
                  <a:pos x="T4" y="T5"/>
                </a:cxn>
                <a:cxn ang="0">
                  <a:pos x="T6" y="T7"/>
                </a:cxn>
                <a:cxn ang="0">
                  <a:pos x="T8" y="T9"/>
                </a:cxn>
              </a:cxnLst>
              <a:rect l="0" t="0" r="r" b="b"/>
              <a:pathLst>
                <a:path w="3055" h="1072">
                  <a:moveTo>
                    <a:pt x="0" y="1072"/>
                  </a:moveTo>
                  <a:lnTo>
                    <a:pt x="3055" y="1068"/>
                  </a:lnTo>
                  <a:lnTo>
                    <a:pt x="2226" y="0"/>
                  </a:lnTo>
                  <a:lnTo>
                    <a:pt x="812" y="2"/>
                  </a:lnTo>
                  <a:lnTo>
                    <a:pt x="0" y="1072"/>
                  </a:lnTo>
                  <a:close/>
                </a:path>
              </a:pathLst>
            </a:cu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true"/>
            </a:gradFill>
            <a:ln w="12700" cap="flat" cmpd="sng" algn="ctr">
              <a:noFill/>
              <a:prstDash val="solid"/>
              <a:round/>
              <a:headEnd type="none" w="med" len="med"/>
              <a:tailEnd type="none" w="med" len="med"/>
            </a:ln>
            <a:effectLst/>
          </p:spPr>
          <p:txBody>
            <a:bodyPr vert="horz" wrap="square" lIns="0" tIns="0" rIns="0" bIns="0" numCol="1" rtlCol="0" anchor="ctr" anchorCtr="false" compatLnSpc="true"/>
            <a:lstStyle/>
            <a:p>
              <a:pPr algn="ctr"/>
              <a:endParaRPr lang="en-US" sz="2000">
                <a:solidFill>
                  <a:schemeClr val="bg1"/>
                </a:solidFill>
                <a:latin typeface="微软雅黑" panose="020B0503020204020204" pitchFamily="34" charset="-122"/>
                <a:ea typeface="微软雅黑" panose="020B0503020204020204" pitchFamily="34" charset="-122"/>
              </a:endParaRPr>
            </a:p>
          </p:txBody>
        </p:sp>
        <p:sp>
          <p:nvSpPr>
            <p:cNvPr id="99" name="Freeform 7"/>
            <p:cNvSpPr/>
            <p:nvPr/>
          </p:nvSpPr>
          <p:spPr bwMode="auto">
            <a:xfrm>
              <a:off x="2435677" y="3712823"/>
              <a:ext cx="756296" cy="32379"/>
            </a:xfrm>
            <a:custGeom>
              <a:avLst/>
              <a:gdLst>
                <a:gd name="T0" fmla="*/ 260 w 274"/>
                <a:gd name="T1" fmla="*/ 0 h 10"/>
                <a:gd name="T2" fmla="*/ 137 w 274"/>
                <a:gd name="T3" fmla="*/ 0 h 10"/>
                <a:gd name="T4" fmla="*/ 14 w 274"/>
                <a:gd name="T5" fmla="*/ 0 h 10"/>
                <a:gd name="T6" fmla="*/ 1 w 274"/>
                <a:gd name="T7" fmla="*/ 5 h 10"/>
                <a:gd name="T8" fmla="*/ 1 w 274"/>
                <a:gd name="T9" fmla="*/ 5 h 10"/>
                <a:gd name="T10" fmla="*/ 12 w 274"/>
                <a:gd name="T11" fmla="*/ 10 h 10"/>
                <a:gd name="T12" fmla="*/ 137 w 274"/>
                <a:gd name="T13" fmla="*/ 10 h 10"/>
                <a:gd name="T14" fmla="*/ 262 w 274"/>
                <a:gd name="T15" fmla="*/ 10 h 10"/>
                <a:gd name="T16" fmla="*/ 273 w 274"/>
                <a:gd name="T17" fmla="*/ 5 h 10"/>
                <a:gd name="T18" fmla="*/ 273 w 274"/>
                <a:gd name="T19" fmla="*/ 5 h 10"/>
                <a:gd name="T20" fmla="*/ 260 w 274"/>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10">
                  <a:moveTo>
                    <a:pt x="260" y="0"/>
                  </a:moveTo>
                  <a:cubicBezTo>
                    <a:pt x="219" y="0"/>
                    <a:pt x="178" y="0"/>
                    <a:pt x="137" y="0"/>
                  </a:cubicBezTo>
                  <a:cubicBezTo>
                    <a:pt x="96" y="0"/>
                    <a:pt x="55" y="0"/>
                    <a:pt x="14" y="0"/>
                  </a:cubicBezTo>
                  <a:cubicBezTo>
                    <a:pt x="8" y="0"/>
                    <a:pt x="2" y="3"/>
                    <a:pt x="1" y="5"/>
                  </a:cubicBezTo>
                  <a:cubicBezTo>
                    <a:pt x="1" y="5"/>
                    <a:pt x="1" y="5"/>
                    <a:pt x="1" y="5"/>
                  </a:cubicBezTo>
                  <a:cubicBezTo>
                    <a:pt x="0" y="8"/>
                    <a:pt x="5" y="10"/>
                    <a:pt x="12" y="10"/>
                  </a:cubicBezTo>
                  <a:cubicBezTo>
                    <a:pt x="54" y="10"/>
                    <a:pt x="95" y="10"/>
                    <a:pt x="137" y="10"/>
                  </a:cubicBezTo>
                  <a:cubicBezTo>
                    <a:pt x="179" y="10"/>
                    <a:pt x="220" y="10"/>
                    <a:pt x="262" y="10"/>
                  </a:cubicBezTo>
                  <a:cubicBezTo>
                    <a:pt x="269" y="10"/>
                    <a:pt x="274" y="8"/>
                    <a:pt x="273" y="5"/>
                  </a:cubicBezTo>
                  <a:cubicBezTo>
                    <a:pt x="273" y="5"/>
                    <a:pt x="273" y="5"/>
                    <a:pt x="273" y="5"/>
                  </a:cubicBezTo>
                  <a:cubicBezTo>
                    <a:pt x="272" y="2"/>
                    <a:pt x="266" y="0"/>
                    <a:pt x="260" y="0"/>
                  </a:cubicBezTo>
                  <a:close/>
                </a:path>
              </a:pathLst>
            </a:custGeom>
            <a:solidFill>
              <a:schemeClr val="bg2"/>
            </a:solidFill>
            <a:ln>
              <a:noFill/>
            </a:ln>
          </p:spPr>
          <p:txBody>
            <a:bodyPr lIns="68517" tIns="34260" rIns="68517" bIns="34260"/>
            <a:lstStyle/>
            <a:p>
              <a:pPr defTabSz="685165">
                <a:defRPr/>
              </a:pPr>
              <a:endParaRPr lang="en-US" sz="1015">
                <a:solidFill>
                  <a:prstClr val="black"/>
                </a:solidFill>
                <a:latin typeface="微软雅黑" panose="020B0503020204020204" pitchFamily="34" charset="-122"/>
                <a:ea typeface="微软雅黑" panose="020B0503020204020204" pitchFamily="34" charset="-122"/>
              </a:endParaRPr>
            </a:p>
          </p:txBody>
        </p:sp>
        <p:sp>
          <p:nvSpPr>
            <p:cNvPr id="100" name="Freeform 8"/>
            <p:cNvSpPr>
              <a:spLocks noEditPoints="true"/>
            </p:cNvSpPr>
            <p:nvPr/>
          </p:nvSpPr>
          <p:spPr bwMode="auto">
            <a:xfrm>
              <a:off x="2585203" y="5570915"/>
              <a:ext cx="502753" cy="104612"/>
            </a:xfrm>
            <a:custGeom>
              <a:avLst/>
              <a:gdLst>
                <a:gd name="T0" fmla="*/ 91 w 182"/>
                <a:gd name="T1" fmla="*/ 7 h 33"/>
                <a:gd name="T2" fmla="*/ 119 w 182"/>
                <a:gd name="T3" fmla="*/ 18 h 33"/>
                <a:gd name="T4" fmla="*/ 119 w 182"/>
                <a:gd name="T5" fmla="*/ 30 h 33"/>
                <a:gd name="T6" fmla="*/ 98 w 182"/>
                <a:gd name="T7" fmla="*/ 30 h 33"/>
                <a:gd name="T8" fmla="*/ 99 w 182"/>
                <a:gd name="T9" fmla="*/ 25 h 33"/>
                <a:gd name="T10" fmla="*/ 90 w 182"/>
                <a:gd name="T11" fmla="*/ 21 h 33"/>
                <a:gd name="T12" fmla="*/ 90 w 182"/>
                <a:gd name="T13" fmla="*/ 21 h 33"/>
                <a:gd name="T14" fmla="*/ 90 w 182"/>
                <a:gd name="T15" fmla="*/ 33 h 33"/>
                <a:gd name="T16" fmla="*/ 91 w 182"/>
                <a:gd name="T17" fmla="*/ 33 h 33"/>
                <a:gd name="T18" fmla="*/ 181 w 182"/>
                <a:gd name="T19" fmla="*/ 17 h 33"/>
                <a:gd name="T20" fmla="*/ 90 w 182"/>
                <a:gd name="T21" fmla="*/ 0 h 33"/>
                <a:gd name="T22" fmla="*/ 90 w 182"/>
                <a:gd name="T23" fmla="*/ 3 h 33"/>
                <a:gd name="T24" fmla="*/ 91 w 182"/>
                <a:gd name="T25" fmla="*/ 2 h 33"/>
                <a:gd name="T26" fmla="*/ 130 w 182"/>
                <a:gd name="T27" fmla="*/ 17 h 33"/>
                <a:gd name="T28" fmla="*/ 126 w 182"/>
                <a:gd name="T29" fmla="*/ 19 h 33"/>
                <a:gd name="T30" fmla="*/ 91 w 182"/>
                <a:gd name="T31" fmla="*/ 5 h 33"/>
                <a:gd name="T32" fmla="*/ 90 w 182"/>
                <a:gd name="T33" fmla="*/ 6 h 33"/>
                <a:gd name="T34" fmla="*/ 90 w 182"/>
                <a:gd name="T35" fmla="*/ 8 h 33"/>
                <a:gd name="T36" fmla="*/ 91 w 182"/>
                <a:gd name="T37" fmla="*/ 7 h 33"/>
                <a:gd name="T38" fmla="*/ 90 w 182"/>
                <a:gd name="T39" fmla="*/ 21 h 33"/>
                <a:gd name="T40" fmla="*/ 81 w 182"/>
                <a:gd name="T41" fmla="*/ 25 h 33"/>
                <a:gd name="T42" fmla="*/ 81 w 182"/>
                <a:gd name="T43" fmla="*/ 30 h 33"/>
                <a:gd name="T44" fmla="*/ 61 w 182"/>
                <a:gd name="T45" fmla="*/ 30 h 33"/>
                <a:gd name="T46" fmla="*/ 62 w 182"/>
                <a:gd name="T47" fmla="*/ 18 h 33"/>
                <a:gd name="T48" fmla="*/ 90 w 182"/>
                <a:gd name="T49" fmla="*/ 8 h 33"/>
                <a:gd name="T50" fmla="*/ 90 w 182"/>
                <a:gd name="T51" fmla="*/ 6 h 33"/>
                <a:gd name="T52" fmla="*/ 55 w 182"/>
                <a:gd name="T53" fmla="*/ 19 h 33"/>
                <a:gd name="T54" fmla="*/ 51 w 182"/>
                <a:gd name="T55" fmla="*/ 17 h 33"/>
                <a:gd name="T56" fmla="*/ 68 w 182"/>
                <a:gd name="T57" fmla="*/ 11 h 33"/>
                <a:gd name="T58" fmla="*/ 68 w 182"/>
                <a:gd name="T59" fmla="*/ 4 h 33"/>
                <a:gd name="T60" fmla="*/ 77 w 182"/>
                <a:gd name="T61" fmla="*/ 4 h 33"/>
                <a:gd name="T62" fmla="*/ 77 w 182"/>
                <a:gd name="T63" fmla="*/ 8 h 33"/>
                <a:gd name="T64" fmla="*/ 90 w 182"/>
                <a:gd name="T65" fmla="*/ 3 h 33"/>
                <a:gd name="T66" fmla="*/ 90 w 182"/>
                <a:gd name="T67" fmla="*/ 0 h 33"/>
                <a:gd name="T68" fmla="*/ 90 w 182"/>
                <a:gd name="T69" fmla="*/ 0 h 33"/>
                <a:gd name="T70" fmla="*/ 0 w 182"/>
                <a:gd name="T71" fmla="*/ 17 h 33"/>
                <a:gd name="T72" fmla="*/ 90 w 182"/>
                <a:gd name="T73" fmla="*/ 33 h 33"/>
                <a:gd name="T74" fmla="*/ 90 w 182"/>
                <a:gd name="T75"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2" h="33">
                  <a:moveTo>
                    <a:pt x="91" y="7"/>
                  </a:moveTo>
                  <a:cubicBezTo>
                    <a:pt x="119" y="18"/>
                    <a:pt x="119" y="18"/>
                    <a:pt x="119" y="18"/>
                  </a:cubicBezTo>
                  <a:cubicBezTo>
                    <a:pt x="119" y="30"/>
                    <a:pt x="119" y="30"/>
                    <a:pt x="119" y="30"/>
                  </a:cubicBezTo>
                  <a:cubicBezTo>
                    <a:pt x="98" y="30"/>
                    <a:pt x="98" y="30"/>
                    <a:pt x="98" y="30"/>
                  </a:cubicBezTo>
                  <a:cubicBezTo>
                    <a:pt x="99" y="25"/>
                    <a:pt x="99" y="25"/>
                    <a:pt x="99" y="25"/>
                  </a:cubicBezTo>
                  <a:cubicBezTo>
                    <a:pt x="99" y="23"/>
                    <a:pt x="95" y="21"/>
                    <a:pt x="90" y="21"/>
                  </a:cubicBezTo>
                  <a:cubicBezTo>
                    <a:pt x="90" y="21"/>
                    <a:pt x="90" y="21"/>
                    <a:pt x="90" y="21"/>
                  </a:cubicBezTo>
                  <a:cubicBezTo>
                    <a:pt x="90" y="33"/>
                    <a:pt x="90" y="33"/>
                    <a:pt x="90" y="33"/>
                  </a:cubicBezTo>
                  <a:cubicBezTo>
                    <a:pt x="91" y="33"/>
                    <a:pt x="91" y="33"/>
                    <a:pt x="91" y="33"/>
                  </a:cubicBezTo>
                  <a:cubicBezTo>
                    <a:pt x="141" y="33"/>
                    <a:pt x="182" y="26"/>
                    <a:pt x="181" y="17"/>
                  </a:cubicBezTo>
                  <a:cubicBezTo>
                    <a:pt x="180" y="8"/>
                    <a:pt x="139" y="0"/>
                    <a:pt x="90" y="0"/>
                  </a:cubicBezTo>
                  <a:cubicBezTo>
                    <a:pt x="90" y="3"/>
                    <a:pt x="90" y="3"/>
                    <a:pt x="90" y="3"/>
                  </a:cubicBezTo>
                  <a:cubicBezTo>
                    <a:pt x="91" y="2"/>
                    <a:pt x="91" y="2"/>
                    <a:pt x="91" y="2"/>
                  </a:cubicBezTo>
                  <a:cubicBezTo>
                    <a:pt x="130" y="17"/>
                    <a:pt x="130" y="17"/>
                    <a:pt x="130" y="17"/>
                  </a:cubicBezTo>
                  <a:cubicBezTo>
                    <a:pt x="126" y="19"/>
                    <a:pt x="126" y="19"/>
                    <a:pt x="126" y="19"/>
                  </a:cubicBezTo>
                  <a:cubicBezTo>
                    <a:pt x="91" y="5"/>
                    <a:pt x="91" y="5"/>
                    <a:pt x="91" y="5"/>
                  </a:cubicBezTo>
                  <a:cubicBezTo>
                    <a:pt x="90" y="6"/>
                    <a:pt x="90" y="6"/>
                    <a:pt x="90" y="6"/>
                  </a:cubicBezTo>
                  <a:cubicBezTo>
                    <a:pt x="90" y="8"/>
                    <a:pt x="90" y="8"/>
                    <a:pt x="90" y="8"/>
                  </a:cubicBezTo>
                  <a:lnTo>
                    <a:pt x="91" y="7"/>
                  </a:lnTo>
                  <a:close/>
                  <a:moveTo>
                    <a:pt x="90" y="21"/>
                  </a:moveTo>
                  <a:cubicBezTo>
                    <a:pt x="85" y="21"/>
                    <a:pt x="82" y="23"/>
                    <a:pt x="81" y="25"/>
                  </a:cubicBezTo>
                  <a:cubicBezTo>
                    <a:pt x="81" y="30"/>
                    <a:pt x="81" y="30"/>
                    <a:pt x="81" y="30"/>
                  </a:cubicBezTo>
                  <a:cubicBezTo>
                    <a:pt x="61" y="30"/>
                    <a:pt x="61" y="30"/>
                    <a:pt x="61" y="30"/>
                  </a:cubicBezTo>
                  <a:cubicBezTo>
                    <a:pt x="62" y="18"/>
                    <a:pt x="62" y="18"/>
                    <a:pt x="62" y="18"/>
                  </a:cubicBezTo>
                  <a:cubicBezTo>
                    <a:pt x="90" y="8"/>
                    <a:pt x="90" y="8"/>
                    <a:pt x="90" y="8"/>
                  </a:cubicBezTo>
                  <a:cubicBezTo>
                    <a:pt x="90" y="6"/>
                    <a:pt x="90" y="6"/>
                    <a:pt x="90" y="6"/>
                  </a:cubicBezTo>
                  <a:cubicBezTo>
                    <a:pt x="55" y="19"/>
                    <a:pt x="55" y="19"/>
                    <a:pt x="55" y="19"/>
                  </a:cubicBezTo>
                  <a:cubicBezTo>
                    <a:pt x="51" y="17"/>
                    <a:pt x="51" y="17"/>
                    <a:pt x="51" y="17"/>
                  </a:cubicBezTo>
                  <a:cubicBezTo>
                    <a:pt x="68" y="11"/>
                    <a:pt x="68" y="11"/>
                    <a:pt x="68" y="11"/>
                  </a:cubicBezTo>
                  <a:cubicBezTo>
                    <a:pt x="68" y="4"/>
                    <a:pt x="68" y="4"/>
                    <a:pt x="68" y="4"/>
                  </a:cubicBezTo>
                  <a:cubicBezTo>
                    <a:pt x="77" y="4"/>
                    <a:pt x="77" y="4"/>
                    <a:pt x="77" y="4"/>
                  </a:cubicBezTo>
                  <a:cubicBezTo>
                    <a:pt x="77" y="8"/>
                    <a:pt x="77" y="8"/>
                    <a:pt x="77" y="8"/>
                  </a:cubicBezTo>
                  <a:cubicBezTo>
                    <a:pt x="90" y="3"/>
                    <a:pt x="90" y="3"/>
                    <a:pt x="90" y="3"/>
                  </a:cubicBezTo>
                  <a:cubicBezTo>
                    <a:pt x="90" y="0"/>
                    <a:pt x="90" y="0"/>
                    <a:pt x="90" y="0"/>
                  </a:cubicBezTo>
                  <a:cubicBezTo>
                    <a:pt x="90" y="0"/>
                    <a:pt x="90" y="0"/>
                    <a:pt x="90" y="0"/>
                  </a:cubicBezTo>
                  <a:cubicBezTo>
                    <a:pt x="41" y="0"/>
                    <a:pt x="1" y="8"/>
                    <a:pt x="0" y="17"/>
                  </a:cubicBezTo>
                  <a:cubicBezTo>
                    <a:pt x="0" y="26"/>
                    <a:pt x="40" y="33"/>
                    <a:pt x="90" y="33"/>
                  </a:cubicBezTo>
                  <a:lnTo>
                    <a:pt x="90" y="21"/>
                  </a:lnTo>
                  <a:close/>
                </a:path>
              </a:pathLst>
            </a:custGeom>
            <a:solidFill>
              <a:schemeClr val="bg2"/>
            </a:solidFill>
            <a:ln>
              <a:noFill/>
            </a:ln>
          </p:spPr>
          <p:txBody>
            <a:bodyPr lIns="68517" tIns="34260" rIns="68517" bIns="34260"/>
            <a:lstStyle/>
            <a:p>
              <a:pPr defTabSz="685165">
                <a:defRPr/>
              </a:pPr>
              <a:endParaRPr lang="en-US" sz="1015">
                <a:solidFill>
                  <a:prstClr val="black"/>
                </a:solidFill>
                <a:latin typeface="微软雅黑" panose="020B0503020204020204" pitchFamily="34" charset="-122"/>
                <a:ea typeface="微软雅黑" panose="020B0503020204020204" pitchFamily="34" charset="-122"/>
              </a:endParaRPr>
            </a:p>
          </p:txBody>
        </p:sp>
      </p:grpSp>
      <p:sp>
        <p:nvSpPr>
          <p:cNvPr id="2" name="PPTBOX_5418"/>
          <p:cNvSpPr/>
          <p:nvPr/>
        </p:nvSpPr>
        <p:spPr bwMode="auto">
          <a:xfrm rot="20827603">
            <a:off x="1545504" y="3018519"/>
            <a:ext cx="799372" cy="931013"/>
          </a:xfrm>
          <a:custGeom>
            <a:avLst/>
            <a:gdLst>
              <a:gd name="T0" fmla="*/ 429 w 429"/>
              <a:gd name="T1" fmla="*/ 215 h 502"/>
              <a:gd name="T2" fmla="*/ 214 w 429"/>
              <a:gd name="T3" fmla="*/ 0 h 502"/>
              <a:gd name="T4" fmla="*/ 0 w 429"/>
              <a:gd name="T5" fmla="*/ 215 h 502"/>
              <a:gd name="T6" fmla="*/ 214 w 429"/>
              <a:gd name="T7" fmla="*/ 429 h 502"/>
              <a:gd name="T8" fmla="*/ 224 w 429"/>
              <a:gd name="T9" fmla="*/ 429 h 502"/>
              <a:gd name="T10" fmla="*/ 310 w 429"/>
              <a:gd name="T11" fmla="*/ 502 h 502"/>
              <a:gd name="T12" fmla="*/ 320 w 429"/>
              <a:gd name="T13" fmla="*/ 401 h 502"/>
              <a:gd name="T14" fmla="*/ 429 w 429"/>
              <a:gd name="T15" fmla="*/ 215 h 5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502">
                <a:moveTo>
                  <a:pt x="429" y="215"/>
                </a:moveTo>
                <a:cubicBezTo>
                  <a:pt x="429" y="96"/>
                  <a:pt x="333" y="0"/>
                  <a:pt x="214" y="0"/>
                </a:cubicBezTo>
                <a:cubicBezTo>
                  <a:pt x="96" y="0"/>
                  <a:pt x="0" y="96"/>
                  <a:pt x="0" y="215"/>
                </a:cubicBezTo>
                <a:cubicBezTo>
                  <a:pt x="0" y="333"/>
                  <a:pt x="96" y="429"/>
                  <a:pt x="214" y="429"/>
                </a:cubicBezTo>
                <a:cubicBezTo>
                  <a:pt x="217" y="429"/>
                  <a:pt x="221" y="429"/>
                  <a:pt x="224" y="429"/>
                </a:cubicBezTo>
                <a:cubicBezTo>
                  <a:pt x="310" y="502"/>
                  <a:pt x="310" y="502"/>
                  <a:pt x="310" y="502"/>
                </a:cubicBezTo>
                <a:cubicBezTo>
                  <a:pt x="320" y="401"/>
                  <a:pt x="320" y="401"/>
                  <a:pt x="320" y="401"/>
                </a:cubicBezTo>
                <a:cubicBezTo>
                  <a:pt x="385" y="365"/>
                  <a:pt x="429" y="295"/>
                  <a:pt x="429" y="215"/>
                </a:cubicBezTo>
                <a:close/>
              </a:path>
            </a:pathLst>
          </a:custGeom>
          <a:solidFill>
            <a:schemeClr val="accent1"/>
          </a:solidFill>
          <a:ln>
            <a:noFill/>
          </a:ln>
          <a:effectLst>
            <a:outerShdw blurRad="152400" sx="102000" sy="102000" algn="ctr" rotWithShape="0">
              <a:prstClr val="black">
                <a:alpha val="40000"/>
              </a:prstClr>
            </a:outerShdw>
          </a:effectLst>
        </p:spPr>
        <p:txBody>
          <a:bodyPr/>
          <a:lstStyle/>
          <a:p>
            <a:endParaRPr lang="en-US">
              <a:latin typeface="微软雅黑" panose="020B0503020204020204" pitchFamily="34" charset="-122"/>
              <a:ea typeface="微软雅黑" panose="020B0503020204020204" pitchFamily="34" charset="-122"/>
            </a:endParaRPr>
          </a:p>
        </p:txBody>
      </p:sp>
      <p:sp>
        <p:nvSpPr>
          <p:cNvPr id="3" name="PPTBOX_5418"/>
          <p:cNvSpPr/>
          <p:nvPr/>
        </p:nvSpPr>
        <p:spPr bwMode="auto">
          <a:xfrm rot="359781" flipH="true">
            <a:off x="3666059" y="3740174"/>
            <a:ext cx="1170508" cy="1364007"/>
          </a:xfrm>
          <a:custGeom>
            <a:avLst/>
            <a:gdLst>
              <a:gd name="T0" fmla="*/ 314 w 628"/>
              <a:gd name="T1" fmla="*/ 0 h 735"/>
              <a:gd name="T2" fmla="*/ 0 w 628"/>
              <a:gd name="T3" fmla="*/ 314 h 735"/>
              <a:gd name="T4" fmla="*/ 159 w 628"/>
              <a:gd name="T5" fmla="*/ 587 h 735"/>
              <a:gd name="T6" fmla="*/ 173 w 628"/>
              <a:gd name="T7" fmla="*/ 735 h 735"/>
              <a:gd name="T8" fmla="*/ 300 w 628"/>
              <a:gd name="T9" fmla="*/ 628 h 735"/>
              <a:gd name="T10" fmla="*/ 314 w 628"/>
              <a:gd name="T11" fmla="*/ 628 h 735"/>
              <a:gd name="T12" fmla="*/ 628 w 628"/>
              <a:gd name="T13" fmla="*/ 314 h 735"/>
              <a:gd name="T14" fmla="*/ 314 w 628"/>
              <a:gd name="T15" fmla="*/ 0 h 7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8" h="735">
                <a:moveTo>
                  <a:pt x="314" y="0"/>
                </a:moveTo>
                <a:cubicBezTo>
                  <a:pt x="141" y="0"/>
                  <a:pt x="0" y="140"/>
                  <a:pt x="0" y="314"/>
                </a:cubicBezTo>
                <a:cubicBezTo>
                  <a:pt x="0" y="431"/>
                  <a:pt x="64" y="533"/>
                  <a:pt x="159" y="587"/>
                </a:cubicBezTo>
                <a:cubicBezTo>
                  <a:pt x="173" y="735"/>
                  <a:pt x="173" y="735"/>
                  <a:pt x="173" y="735"/>
                </a:cubicBezTo>
                <a:cubicBezTo>
                  <a:pt x="300" y="628"/>
                  <a:pt x="300" y="628"/>
                  <a:pt x="300" y="628"/>
                </a:cubicBezTo>
                <a:cubicBezTo>
                  <a:pt x="305" y="628"/>
                  <a:pt x="309" y="628"/>
                  <a:pt x="314" y="628"/>
                </a:cubicBezTo>
                <a:cubicBezTo>
                  <a:pt x="488" y="628"/>
                  <a:pt x="628" y="487"/>
                  <a:pt x="628" y="314"/>
                </a:cubicBezTo>
                <a:cubicBezTo>
                  <a:pt x="628" y="140"/>
                  <a:pt x="488" y="0"/>
                  <a:pt x="314" y="0"/>
                </a:cubicBezTo>
                <a:close/>
              </a:path>
            </a:pathLst>
          </a:custGeom>
          <a:solidFill>
            <a:schemeClr val="accent1"/>
          </a:solidFill>
          <a:ln>
            <a:noFill/>
          </a:ln>
          <a:effectLst>
            <a:outerShdw blurRad="152400" sx="102000" sy="102000" algn="ctr" rotWithShape="0">
              <a:prstClr val="black">
                <a:alpha val="40000"/>
              </a:prstClr>
            </a:outerShdw>
          </a:effectLst>
        </p:spPr>
        <p:txBody>
          <a:bodyPr/>
          <a:lstStyle/>
          <a:p>
            <a:pPr>
              <a:defRPr/>
            </a:pPr>
            <a:endParaRPr lang="en-US">
              <a:latin typeface="微软雅黑" panose="020B0503020204020204" pitchFamily="34" charset="-122"/>
              <a:ea typeface="微软雅黑" panose="020B0503020204020204" pitchFamily="34" charset="-122"/>
            </a:endParaRPr>
          </a:p>
        </p:txBody>
      </p:sp>
      <p:sp>
        <p:nvSpPr>
          <p:cNvPr id="4" name="PPTBOX_3860"/>
          <p:cNvSpPr/>
          <p:nvPr/>
        </p:nvSpPr>
        <p:spPr bwMode="auto">
          <a:xfrm>
            <a:off x="4797906" y="3566747"/>
            <a:ext cx="957977" cy="1114995"/>
          </a:xfrm>
          <a:custGeom>
            <a:avLst/>
            <a:gdLst>
              <a:gd name="T0" fmla="*/ 257 w 514"/>
              <a:gd name="T1" fmla="*/ 0 h 602"/>
              <a:gd name="T2" fmla="*/ 0 w 514"/>
              <a:gd name="T3" fmla="*/ 257 h 602"/>
              <a:gd name="T4" fmla="*/ 130 w 514"/>
              <a:gd name="T5" fmla="*/ 481 h 602"/>
              <a:gd name="T6" fmla="*/ 141 w 514"/>
              <a:gd name="T7" fmla="*/ 602 h 602"/>
              <a:gd name="T8" fmla="*/ 245 w 514"/>
              <a:gd name="T9" fmla="*/ 514 h 602"/>
              <a:gd name="T10" fmla="*/ 257 w 514"/>
              <a:gd name="T11" fmla="*/ 514 h 602"/>
              <a:gd name="T12" fmla="*/ 514 w 514"/>
              <a:gd name="T13" fmla="*/ 257 h 602"/>
              <a:gd name="T14" fmla="*/ 257 w 514"/>
              <a:gd name="T15" fmla="*/ 0 h 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4" h="602">
                <a:moveTo>
                  <a:pt x="257" y="0"/>
                </a:moveTo>
                <a:cubicBezTo>
                  <a:pt x="115" y="0"/>
                  <a:pt x="0" y="115"/>
                  <a:pt x="0" y="257"/>
                </a:cubicBezTo>
                <a:cubicBezTo>
                  <a:pt x="0" y="353"/>
                  <a:pt x="52" y="437"/>
                  <a:pt x="130" y="481"/>
                </a:cubicBezTo>
                <a:cubicBezTo>
                  <a:pt x="141" y="602"/>
                  <a:pt x="141" y="602"/>
                  <a:pt x="141" y="602"/>
                </a:cubicBezTo>
                <a:cubicBezTo>
                  <a:pt x="245" y="514"/>
                  <a:pt x="245" y="514"/>
                  <a:pt x="245" y="514"/>
                </a:cubicBezTo>
                <a:cubicBezTo>
                  <a:pt x="249" y="514"/>
                  <a:pt x="253" y="514"/>
                  <a:pt x="257" y="514"/>
                </a:cubicBezTo>
                <a:cubicBezTo>
                  <a:pt x="399" y="514"/>
                  <a:pt x="514" y="399"/>
                  <a:pt x="514" y="257"/>
                </a:cubicBezTo>
                <a:cubicBezTo>
                  <a:pt x="514" y="115"/>
                  <a:pt x="399" y="0"/>
                  <a:pt x="257" y="0"/>
                </a:cubicBezTo>
                <a:close/>
              </a:path>
            </a:pathLst>
          </a:custGeom>
          <a:solidFill>
            <a:schemeClr val="accent3"/>
          </a:solidFill>
          <a:ln>
            <a:noFill/>
          </a:ln>
          <a:effectLst>
            <a:outerShdw blurRad="152400" sx="102000" sy="102000" algn="ctr" rotWithShape="0">
              <a:prstClr val="black">
                <a:alpha val="40000"/>
              </a:prstClr>
            </a:outerShdw>
          </a:effectLst>
        </p:spPr>
        <p:txBody>
          <a:bodyPr/>
          <a:lstStyle/>
          <a:p>
            <a:pPr>
              <a:defRPr/>
            </a:pPr>
            <a:endParaRPr lang="en-US">
              <a:latin typeface="微软雅黑" panose="020B0503020204020204" pitchFamily="34" charset="-122"/>
              <a:ea typeface="微软雅黑" panose="020B0503020204020204" pitchFamily="34" charset="-122"/>
            </a:endParaRPr>
          </a:p>
        </p:txBody>
      </p:sp>
      <p:sp>
        <p:nvSpPr>
          <p:cNvPr id="5" name="PPTBOX_3860"/>
          <p:cNvSpPr/>
          <p:nvPr/>
        </p:nvSpPr>
        <p:spPr bwMode="auto">
          <a:xfrm>
            <a:off x="4348062" y="2704479"/>
            <a:ext cx="1180024" cy="1376695"/>
          </a:xfrm>
          <a:custGeom>
            <a:avLst/>
            <a:gdLst>
              <a:gd name="T0" fmla="*/ 316 w 633"/>
              <a:gd name="T1" fmla="*/ 0 h 742"/>
              <a:gd name="T2" fmla="*/ 0 w 633"/>
              <a:gd name="T3" fmla="*/ 317 h 742"/>
              <a:gd name="T4" fmla="*/ 161 w 633"/>
              <a:gd name="T5" fmla="*/ 593 h 742"/>
              <a:gd name="T6" fmla="*/ 174 w 633"/>
              <a:gd name="T7" fmla="*/ 742 h 742"/>
              <a:gd name="T8" fmla="*/ 302 w 633"/>
              <a:gd name="T9" fmla="*/ 634 h 742"/>
              <a:gd name="T10" fmla="*/ 316 w 633"/>
              <a:gd name="T11" fmla="*/ 634 h 742"/>
              <a:gd name="T12" fmla="*/ 633 w 633"/>
              <a:gd name="T13" fmla="*/ 317 h 742"/>
              <a:gd name="T14" fmla="*/ 316 w 633"/>
              <a:gd name="T15" fmla="*/ 0 h 7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3" h="742">
                <a:moveTo>
                  <a:pt x="316" y="0"/>
                </a:moveTo>
                <a:cubicBezTo>
                  <a:pt x="141" y="0"/>
                  <a:pt x="0" y="142"/>
                  <a:pt x="0" y="317"/>
                </a:cubicBezTo>
                <a:cubicBezTo>
                  <a:pt x="0" y="436"/>
                  <a:pt x="64" y="539"/>
                  <a:pt x="161" y="593"/>
                </a:cubicBezTo>
                <a:cubicBezTo>
                  <a:pt x="174" y="742"/>
                  <a:pt x="174" y="742"/>
                  <a:pt x="174" y="742"/>
                </a:cubicBezTo>
                <a:cubicBezTo>
                  <a:pt x="302" y="634"/>
                  <a:pt x="302" y="634"/>
                  <a:pt x="302" y="634"/>
                </a:cubicBezTo>
                <a:cubicBezTo>
                  <a:pt x="307" y="634"/>
                  <a:pt x="312" y="634"/>
                  <a:pt x="316" y="634"/>
                </a:cubicBezTo>
                <a:cubicBezTo>
                  <a:pt x="491" y="634"/>
                  <a:pt x="633" y="492"/>
                  <a:pt x="633" y="317"/>
                </a:cubicBezTo>
                <a:cubicBezTo>
                  <a:pt x="633" y="142"/>
                  <a:pt x="491" y="0"/>
                  <a:pt x="316" y="0"/>
                </a:cubicBezTo>
                <a:close/>
              </a:path>
            </a:pathLst>
          </a:custGeom>
          <a:solidFill>
            <a:schemeClr val="accent1"/>
          </a:solidFill>
          <a:ln>
            <a:noFill/>
          </a:ln>
          <a:effectLst>
            <a:outerShdw blurRad="152400" sx="102000" sy="102000" algn="ctr" rotWithShape="0">
              <a:prstClr val="black">
                <a:alpha val="40000"/>
              </a:prstClr>
            </a:outerShdw>
          </a:effectLst>
        </p:spPr>
        <p:txBody>
          <a:bodyPr/>
          <a:lstStyle/>
          <a:p>
            <a:endParaRPr lang="en-US">
              <a:latin typeface="微软雅黑" panose="020B0503020204020204" pitchFamily="34" charset="-122"/>
              <a:ea typeface="微软雅黑" panose="020B0503020204020204" pitchFamily="34" charset="-122"/>
            </a:endParaRPr>
          </a:p>
        </p:txBody>
      </p:sp>
      <p:sp>
        <p:nvSpPr>
          <p:cNvPr id="175" name="PPTBOX_3860"/>
          <p:cNvSpPr/>
          <p:nvPr/>
        </p:nvSpPr>
        <p:spPr bwMode="auto">
          <a:xfrm>
            <a:off x="5561096" y="2602258"/>
            <a:ext cx="778753" cy="907222"/>
          </a:xfrm>
          <a:custGeom>
            <a:avLst/>
            <a:gdLst>
              <a:gd name="T0" fmla="*/ 209 w 418"/>
              <a:gd name="T1" fmla="*/ 0 h 490"/>
              <a:gd name="T2" fmla="*/ 0 w 418"/>
              <a:gd name="T3" fmla="*/ 209 h 490"/>
              <a:gd name="T4" fmla="*/ 107 w 418"/>
              <a:gd name="T5" fmla="*/ 391 h 490"/>
              <a:gd name="T6" fmla="*/ 116 w 418"/>
              <a:gd name="T7" fmla="*/ 490 h 490"/>
              <a:gd name="T8" fmla="*/ 200 w 418"/>
              <a:gd name="T9" fmla="*/ 418 h 490"/>
              <a:gd name="T10" fmla="*/ 209 w 418"/>
              <a:gd name="T11" fmla="*/ 418 h 490"/>
              <a:gd name="T12" fmla="*/ 418 w 418"/>
              <a:gd name="T13" fmla="*/ 209 h 490"/>
              <a:gd name="T14" fmla="*/ 209 w 418"/>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 h="490">
                <a:moveTo>
                  <a:pt x="209" y="0"/>
                </a:moveTo>
                <a:cubicBezTo>
                  <a:pt x="94" y="0"/>
                  <a:pt x="0" y="94"/>
                  <a:pt x="0" y="209"/>
                </a:cubicBezTo>
                <a:cubicBezTo>
                  <a:pt x="0" y="287"/>
                  <a:pt x="43" y="355"/>
                  <a:pt x="107" y="391"/>
                </a:cubicBezTo>
                <a:cubicBezTo>
                  <a:pt x="116" y="490"/>
                  <a:pt x="116" y="490"/>
                  <a:pt x="116" y="490"/>
                </a:cubicBezTo>
                <a:cubicBezTo>
                  <a:pt x="200" y="418"/>
                  <a:pt x="200" y="418"/>
                  <a:pt x="200" y="418"/>
                </a:cubicBezTo>
                <a:cubicBezTo>
                  <a:pt x="203" y="418"/>
                  <a:pt x="206" y="418"/>
                  <a:pt x="209" y="418"/>
                </a:cubicBezTo>
                <a:cubicBezTo>
                  <a:pt x="325" y="418"/>
                  <a:pt x="418" y="325"/>
                  <a:pt x="418" y="209"/>
                </a:cubicBezTo>
                <a:cubicBezTo>
                  <a:pt x="418" y="94"/>
                  <a:pt x="325" y="0"/>
                  <a:pt x="209" y="0"/>
                </a:cubicBezTo>
                <a:close/>
              </a:path>
            </a:pathLst>
          </a:custGeom>
          <a:solidFill>
            <a:schemeClr val="accent1"/>
          </a:solidFill>
          <a:ln>
            <a:noFill/>
          </a:ln>
          <a:effectLst>
            <a:outerShdw blurRad="152400" sx="102000" sy="102000" algn="ctr" rotWithShape="0">
              <a:prstClr val="black">
                <a:alpha val="40000"/>
              </a:prstClr>
            </a:outerShdw>
          </a:effectLst>
        </p:spPr>
        <p:txBody>
          <a:bodyPr/>
          <a:lstStyle/>
          <a:p>
            <a:endParaRPr lang="en-US">
              <a:latin typeface="微软雅黑" panose="020B0503020204020204" pitchFamily="34" charset="-122"/>
              <a:ea typeface="微软雅黑" panose="020B0503020204020204" pitchFamily="34" charset="-122"/>
            </a:endParaRPr>
          </a:p>
        </p:txBody>
      </p:sp>
      <p:sp>
        <p:nvSpPr>
          <p:cNvPr id="177" name="PPTBOX_7574"/>
          <p:cNvSpPr/>
          <p:nvPr/>
        </p:nvSpPr>
        <p:spPr bwMode="auto">
          <a:xfrm>
            <a:off x="2000532" y="2125570"/>
            <a:ext cx="767650" cy="892949"/>
          </a:xfrm>
          <a:custGeom>
            <a:avLst/>
            <a:gdLst>
              <a:gd name="T0" fmla="*/ 412 w 412"/>
              <a:gd name="T1" fmla="*/ 206 h 482"/>
              <a:gd name="T2" fmla="*/ 206 w 412"/>
              <a:gd name="T3" fmla="*/ 0 h 482"/>
              <a:gd name="T4" fmla="*/ 0 w 412"/>
              <a:gd name="T5" fmla="*/ 206 h 482"/>
              <a:gd name="T6" fmla="*/ 206 w 412"/>
              <a:gd name="T7" fmla="*/ 412 h 482"/>
              <a:gd name="T8" fmla="*/ 216 w 412"/>
              <a:gd name="T9" fmla="*/ 412 h 482"/>
              <a:gd name="T10" fmla="*/ 299 w 412"/>
              <a:gd name="T11" fmla="*/ 482 h 482"/>
              <a:gd name="T12" fmla="*/ 308 w 412"/>
              <a:gd name="T13" fmla="*/ 385 h 482"/>
              <a:gd name="T14" fmla="*/ 412 w 412"/>
              <a:gd name="T15" fmla="*/ 206 h 4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482">
                <a:moveTo>
                  <a:pt x="412" y="206"/>
                </a:moveTo>
                <a:cubicBezTo>
                  <a:pt x="412" y="92"/>
                  <a:pt x="320" y="0"/>
                  <a:pt x="206" y="0"/>
                </a:cubicBezTo>
                <a:cubicBezTo>
                  <a:pt x="92" y="0"/>
                  <a:pt x="0" y="92"/>
                  <a:pt x="0" y="206"/>
                </a:cubicBezTo>
                <a:cubicBezTo>
                  <a:pt x="0" y="320"/>
                  <a:pt x="92" y="412"/>
                  <a:pt x="206" y="412"/>
                </a:cubicBezTo>
                <a:cubicBezTo>
                  <a:pt x="209" y="412"/>
                  <a:pt x="212" y="412"/>
                  <a:pt x="216" y="412"/>
                </a:cubicBezTo>
                <a:cubicBezTo>
                  <a:pt x="299" y="482"/>
                  <a:pt x="299" y="482"/>
                  <a:pt x="299" y="482"/>
                </a:cubicBezTo>
                <a:cubicBezTo>
                  <a:pt x="308" y="385"/>
                  <a:pt x="308" y="385"/>
                  <a:pt x="308" y="385"/>
                </a:cubicBezTo>
                <a:cubicBezTo>
                  <a:pt x="370" y="350"/>
                  <a:pt x="412" y="283"/>
                  <a:pt x="412" y="206"/>
                </a:cubicBezTo>
                <a:close/>
              </a:path>
            </a:pathLst>
          </a:custGeom>
          <a:solidFill>
            <a:schemeClr val="accent4"/>
          </a:solidFill>
          <a:ln>
            <a:noFill/>
          </a:ln>
          <a:effectLst>
            <a:outerShdw blurRad="152400" sx="102000" sy="102000" algn="ctr" rotWithShape="0">
              <a:prstClr val="black">
                <a:alpha val="40000"/>
              </a:prstClr>
            </a:outerShdw>
          </a:effectLst>
        </p:spPr>
        <p:txBody>
          <a:bodyPr/>
          <a:lstStyle/>
          <a:p>
            <a:pPr>
              <a:defRPr/>
            </a:pPr>
            <a:endParaRPr lang="en-US">
              <a:latin typeface="微软雅黑" panose="020B0503020204020204" pitchFamily="34" charset="-122"/>
              <a:ea typeface="微软雅黑" panose="020B0503020204020204" pitchFamily="34" charset="-122"/>
            </a:endParaRPr>
          </a:p>
        </p:txBody>
      </p:sp>
      <p:sp>
        <p:nvSpPr>
          <p:cNvPr id="179" name="PPTBOX_7574"/>
          <p:cNvSpPr/>
          <p:nvPr/>
        </p:nvSpPr>
        <p:spPr bwMode="auto">
          <a:xfrm>
            <a:off x="3694610" y="3089892"/>
            <a:ext cx="778808" cy="904424"/>
          </a:xfrm>
          <a:custGeom>
            <a:avLst/>
            <a:gdLst>
              <a:gd name="T0" fmla="*/ 449 w 449"/>
              <a:gd name="T1" fmla="*/ 224 h 524"/>
              <a:gd name="T2" fmla="*/ 224 w 449"/>
              <a:gd name="T3" fmla="*/ 0 h 524"/>
              <a:gd name="T4" fmla="*/ 0 w 449"/>
              <a:gd name="T5" fmla="*/ 224 h 524"/>
              <a:gd name="T6" fmla="*/ 224 w 449"/>
              <a:gd name="T7" fmla="*/ 448 h 524"/>
              <a:gd name="T8" fmla="*/ 235 w 449"/>
              <a:gd name="T9" fmla="*/ 448 h 524"/>
              <a:gd name="T10" fmla="*/ 325 w 449"/>
              <a:gd name="T11" fmla="*/ 524 h 524"/>
              <a:gd name="T12" fmla="*/ 335 w 449"/>
              <a:gd name="T13" fmla="*/ 419 h 524"/>
              <a:gd name="T14" fmla="*/ 449 w 449"/>
              <a:gd name="T15" fmla="*/ 224 h 5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524">
                <a:moveTo>
                  <a:pt x="449" y="224"/>
                </a:moveTo>
                <a:cubicBezTo>
                  <a:pt x="449" y="100"/>
                  <a:pt x="348" y="0"/>
                  <a:pt x="224" y="0"/>
                </a:cubicBezTo>
                <a:cubicBezTo>
                  <a:pt x="101" y="0"/>
                  <a:pt x="0" y="100"/>
                  <a:pt x="0" y="224"/>
                </a:cubicBezTo>
                <a:cubicBezTo>
                  <a:pt x="0" y="347"/>
                  <a:pt x="101" y="448"/>
                  <a:pt x="224" y="448"/>
                </a:cubicBezTo>
                <a:cubicBezTo>
                  <a:pt x="228" y="448"/>
                  <a:pt x="231" y="448"/>
                  <a:pt x="235" y="448"/>
                </a:cubicBezTo>
                <a:cubicBezTo>
                  <a:pt x="325" y="524"/>
                  <a:pt x="325" y="524"/>
                  <a:pt x="325" y="524"/>
                </a:cubicBezTo>
                <a:cubicBezTo>
                  <a:pt x="335" y="419"/>
                  <a:pt x="335" y="419"/>
                  <a:pt x="335" y="419"/>
                </a:cubicBezTo>
                <a:cubicBezTo>
                  <a:pt x="403" y="380"/>
                  <a:pt x="449" y="307"/>
                  <a:pt x="449" y="224"/>
                </a:cubicBezTo>
                <a:close/>
              </a:path>
            </a:pathLst>
          </a:custGeom>
          <a:solidFill>
            <a:schemeClr val="accent4"/>
          </a:solidFill>
          <a:ln>
            <a:noFill/>
          </a:ln>
          <a:effectLst>
            <a:outerShdw blurRad="152400" sx="102000" sy="102000" algn="ctr" rotWithShape="0">
              <a:prstClr val="black">
                <a:alpha val="40000"/>
              </a:prstClr>
            </a:outerShdw>
          </a:effectLst>
        </p:spPr>
        <p:txBody>
          <a:bodyPr/>
          <a:lstStyle/>
          <a:p>
            <a:pPr>
              <a:defRPr/>
            </a:pPr>
            <a:endParaRPr lang="en-US">
              <a:latin typeface="微软雅黑" panose="020B0503020204020204" pitchFamily="34" charset="-122"/>
              <a:ea typeface="微软雅黑" panose="020B0503020204020204" pitchFamily="34" charset="-122"/>
            </a:endParaRPr>
          </a:p>
        </p:txBody>
      </p:sp>
      <p:sp>
        <p:nvSpPr>
          <p:cNvPr id="181" name="PPTBOX_7574"/>
          <p:cNvSpPr/>
          <p:nvPr/>
        </p:nvSpPr>
        <p:spPr bwMode="auto">
          <a:xfrm rot="20818510">
            <a:off x="2340709" y="3304278"/>
            <a:ext cx="1187278" cy="1384856"/>
          </a:xfrm>
          <a:custGeom>
            <a:avLst/>
            <a:gdLst>
              <a:gd name="T0" fmla="*/ 558 w 558"/>
              <a:gd name="T1" fmla="*/ 279 h 653"/>
              <a:gd name="T2" fmla="*/ 279 w 558"/>
              <a:gd name="T3" fmla="*/ 0 h 653"/>
              <a:gd name="T4" fmla="*/ 0 w 558"/>
              <a:gd name="T5" fmla="*/ 279 h 653"/>
              <a:gd name="T6" fmla="*/ 279 w 558"/>
              <a:gd name="T7" fmla="*/ 558 h 653"/>
              <a:gd name="T8" fmla="*/ 292 w 558"/>
              <a:gd name="T9" fmla="*/ 558 h 653"/>
              <a:gd name="T10" fmla="*/ 404 w 558"/>
              <a:gd name="T11" fmla="*/ 653 h 653"/>
              <a:gd name="T12" fmla="*/ 416 w 558"/>
              <a:gd name="T13" fmla="*/ 522 h 653"/>
              <a:gd name="T14" fmla="*/ 558 w 558"/>
              <a:gd name="T15" fmla="*/ 279 h 6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8" h="653">
                <a:moveTo>
                  <a:pt x="558" y="279"/>
                </a:moveTo>
                <a:cubicBezTo>
                  <a:pt x="558" y="125"/>
                  <a:pt x="433" y="0"/>
                  <a:pt x="279" y="0"/>
                </a:cubicBezTo>
                <a:cubicBezTo>
                  <a:pt x="125" y="0"/>
                  <a:pt x="0" y="125"/>
                  <a:pt x="0" y="279"/>
                </a:cubicBezTo>
                <a:cubicBezTo>
                  <a:pt x="0" y="433"/>
                  <a:pt x="125" y="558"/>
                  <a:pt x="279" y="558"/>
                </a:cubicBezTo>
                <a:cubicBezTo>
                  <a:pt x="283" y="558"/>
                  <a:pt x="287" y="558"/>
                  <a:pt x="292" y="558"/>
                </a:cubicBezTo>
                <a:cubicBezTo>
                  <a:pt x="404" y="653"/>
                  <a:pt x="404" y="653"/>
                  <a:pt x="404" y="653"/>
                </a:cubicBezTo>
                <a:cubicBezTo>
                  <a:pt x="416" y="522"/>
                  <a:pt x="416" y="522"/>
                  <a:pt x="416" y="522"/>
                </a:cubicBezTo>
                <a:cubicBezTo>
                  <a:pt x="501" y="474"/>
                  <a:pt x="558" y="383"/>
                  <a:pt x="558" y="279"/>
                </a:cubicBezTo>
                <a:close/>
              </a:path>
            </a:pathLst>
          </a:custGeom>
          <a:solidFill>
            <a:schemeClr val="accent2"/>
          </a:solidFill>
          <a:ln>
            <a:noFill/>
          </a:ln>
          <a:effectLst>
            <a:outerShdw blurRad="152400" sx="102000" sy="102000" algn="ctr" rotWithShape="0">
              <a:prstClr val="black">
                <a:alpha val="40000"/>
              </a:prstClr>
            </a:outerShdw>
          </a:effectLst>
        </p:spPr>
        <p:txBody>
          <a:bodyPr/>
          <a:lstStyle/>
          <a:p>
            <a:pPr>
              <a:defRPr/>
            </a:pPr>
            <a:endParaRPr lang="en-US">
              <a:latin typeface="微软雅黑" panose="020B0503020204020204" pitchFamily="34" charset="-122"/>
              <a:ea typeface="微软雅黑" panose="020B0503020204020204" pitchFamily="34" charset="-122"/>
            </a:endParaRPr>
          </a:p>
        </p:txBody>
      </p:sp>
      <p:sp>
        <p:nvSpPr>
          <p:cNvPr id="183" name="PPTBOX_7574"/>
          <p:cNvSpPr/>
          <p:nvPr/>
        </p:nvSpPr>
        <p:spPr bwMode="auto">
          <a:xfrm>
            <a:off x="5044341" y="1439602"/>
            <a:ext cx="935772" cy="1091206"/>
          </a:xfrm>
          <a:custGeom>
            <a:avLst/>
            <a:gdLst>
              <a:gd name="T0" fmla="*/ 251 w 502"/>
              <a:gd name="T1" fmla="*/ 0 h 588"/>
              <a:gd name="T2" fmla="*/ 0 w 502"/>
              <a:gd name="T3" fmla="*/ 251 h 588"/>
              <a:gd name="T4" fmla="*/ 128 w 502"/>
              <a:gd name="T5" fmla="*/ 470 h 588"/>
              <a:gd name="T6" fmla="*/ 138 w 502"/>
              <a:gd name="T7" fmla="*/ 588 h 588"/>
              <a:gd name="T8" fmla="*/ 240 w 502"/>
              <a:gd name="T9" fmla="*/ 502 h 588"/>
              <a:gd name="T10" fmla="*/ 251 w 502"/>
              <a:gd name="T11" fmla="*/ 502 h 588"/>
              <a:gd name="T12" fmla="*/ 502 w 502"/>
              <a:gd name="T13" fmla="*/ 251 h 588"/>
              <a:gd name="T14" fmla="*/ 251 w 502"/>
              <a:gd name="T15" fmla="*/ 0 h 5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2" h="588">
                <a:moveTo>
                  <a:pt x="251" y="0"/>
                </a:moveTo>
                <a:cubicBezTo>
                  <a:pt x="113" y="0"/>
                  <a:pt x="0" y="113"/>
                  <a:pt x="0" y="251"/>
                </a:cubicBezTo>
                <a:cubicBezTo>
                  <a:pt x="0" y="345"/>
                  <a:pt x="52" y="427"/>
                  <a:pt x="128" y="470"/>
                </a:cubicBezTo>
                <a:cubicBezTo>
                  <a:pt x="138" y="588"/>
                  <a:pt x="138" y="588"/>
                  <a:pt x="138" y="588"/>
                </a:cubicBezTo>
                <a:cubicBezTo>
                  <a:pt x="240" y="502"/>
                  <a:pt x="240" y="502"/>
                  <a:pt x="240" y="502"/>
                </a:cubicBezTo>
                <a:cubicBezTo>
                  <a:pt x="244" y="502"/>
                  <a:pt x="247" y="502"/>
                  <a:pt x="251" y="502"/>
                </a:cubicBezTo>
                <a:cubicBezTo>
                  <a:pt x="390" y="502"/>
                  <a:pt x="502" y="390"/>
                  <a:pt x="502" y="251"/>
                </a:cubicBezTo>
                <a:cubicBezTo>
                  <a:pt x="502" y="113"/>
                  <a:pt x="390" y="0"/>
                  <a:pt x="251" y="0"/>
                </a:cubicBezTo>
                <a:close/>
              </a:path>
            </a:pathLst>
          </a:custGeom>
          <a:solidFill>
            <a:schemeClr val="accent1"/>
          </a:solidFill>
          <a:ln>
            <a:noFill/>
          </a:ln>
          <a:effectLst>
            <a:outerShdw blurRad="152400" sx="102000" sy="102000" algn="ctr" rotWithShape="0">
              <a:prstClr val="black">
                <a:alpha val="40000"/>
              </a:prstClr>
            </a:outerShdw>
          </a:effectLst>
        </p:spPr>
        <p:txBody>
          <a:bodyPr/>
          <a:lstStyle/>
          <a:p>
            <a:pPr>
              <a:defRPr/>
            </a:pPr>
            <a:endParaRPr lang="en-US">
              <a:latin typeface="微软雅黑" panose="020B0503020204020204" pitchFamily="34" charset="-122"/>
              <a:ea typeface="微软雅黑" panose="020B0503020204020204" pitchFamily="34" charset="-122"/>
            </a:endParaRPr>
          </a:p>
        </p:txBody>
      </p:sp>
      <p:sp>
        <p:nvSpPr>
          <p:cNvPr id="185" name="PPTBOX_0298"/>
          <p:cNvSpPr/>
          <p:nvPr/>
        </p:nvSpPr>
        <p:spPr bwMode="auto">
          <a:xfrm>
            <a:off x="3959779" y="1936776"/>
            <a:ext cx="1051553" cy="1227606"/>
          </a:xfrm>
          <a:custGeom>
            <a:avLst/>
            <a:gdLst>
              <a:gd name="T0" fmla="*/ 282 w 564"/>
              <a:gd name="T1" fmla="*/ 0 h 661"/>
              <a:gd name="T2" fmla="*/ 0 w 564"/>
              <a:gd name="T3" fmla="*/ 282 h 661"/>
              <a:gd name="T4" fmla="*/ 143 w 564"/>
              <a:gd name="T5" fmla="*/ 528 h 661"/>
              <a:gd name="T6" fmla="*/ 155 w 564"/>
              <a:gd name="T7" fmla="*/ 661 h 661"/>
              <a:gd name="T8" fmla="*/ 269 w 564"/>
              <a:gd name="T9" fmla="*/ 564 h 661"/>
              <a:gd name="T10" fmla="*/ 282 w 564"/>
              <a:gd name="T11" fmla="*/ 564 h 661"/>
              <a:gd name="T12" fmla="*/ 564 w 564"/>
              <a:gd name="T13" fmla="*/ 282 h 661"/>
              <a:gd name="T14" fmla="*/ 282 w 564"/>
              <a:gd name="T15" fmla="*/ 0 h 6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4" h="661">
                <a:moveTo>
                  <a:pt x="282" y="0"/>
                </a:moveTo>
                <a:cubicBezTo>
                  <a:pt x="126" y="0"/>
                  <a:pt x="0" y="126"/>
                  <a:pt x="0" y="282"/>
                </a:cubicBezTo>
                <a:cubicBezTo>
                  <a:pt x="0" y="388"/>
                  <a:pt x="58" y="479"/>
                  <a:pt x="143" y="528"/>
                </a:cubicBezTo>
                <a:cubicBezTo>
                  <a:pt x="155" y="661"/>
                  <a:pt x="155" y="661"/>
                  <a:pt x="155" y="661"/>
                </a:cubicBezTo>
                <a:cubicBezTo>
                  <a:pt x="269" y="564"/>
                  <a:pt x="269" y="564"/>
                  <a:pt x="269" y="564"/>
                </a:cubicBezTo>
                <a:cubicBezTo>
                  <a:pt x="273" y="564"/>
                  <a:pt x="278" y="564"/>
                  <a:pt x="282" y="564"/>
                </a:cubicBezTo>
                <a:cubicBezTo>
                  <a:pt x="438" y="564"/>
                  <a:pt x="564" y="438"/>
                  <a:pt x="564" y="282"/>
                </a:cubicBezTo>
                <a:cubicBezTo>
                  <a:pt x="564" y="126"/>
                  <a:pt x="438" y="0"/>
                  <a:pt x="282" y="0"/>
                </a:cubicBezTo>
                <a:close/>
              </a:path>
            </a:pathLst>
          </a:custGeom>
          <a:solidFill>
            <a:schemeClr val="accent3"/>
          </a:solidFill>
          <a:ln>
            <a:noFill/>
          </a:ln>
          <a:effectLst>
            <a:outerShdw blurRad="152400" sx="102000" sy="102000" algn="ctr" rotWithShape="0">
              <a:prstClr val="black">
                <a:alpha val="40000"/>
              </a:prstClr>
            </a:outerShdw>
          </a:effectLst>
        </p:spPr>
        <p:txBody>
          <a:bodyPr/>
          <a:lstStyle/>
          <a:p>
            <a:pPr>
              <a:defRPr/>
            </a:pPr>
            <a:endParaRPr lang="en-US">
              <a:latin typeface="微软雅黑" panose="020B0503020204020204" pitchFamily="34" charset="-122"/>
              <a:ea typeface="微软雅黑" panose="020B0503020204020204" pitchFamily="34" charset="-122"/>
            </a:endParaRPr>
          </a:p>
        </p:txBody>
      </p:sp>
      <p:sp>
        <p:nvSpPr>
          <p:cNvPr id="187" name="PPTBOX_0298"/>
          <p:cNvSpPr/>
          <p:nvPr/>
        </p:nvSpPr>
        <p:spPr bwMode="auto">
          <a:xfrm>
            <a:off x="2717599" y="2347618"/>
            <a:ext cx="1276773" cy="1490890"/>
          </a:xfrm>
          <a:custGeom>
            <a:avLst/>
            <a:gdLst>
              <a:gd name="T0" fmla="*/ 686 w 686"/>
              <a:gd name="T1" fmla="*/ 343 h 804"/>
              <a:gd name="T2" fmla="*/ 343 w 686"/>
              <a:gd name="T3" fmla="*/ 0 h 804"/>
              <a:gd name="T4" fmla="*/ 0 w 686"/>
              <a:gd name="T5" fmla="*/ 343 h 804"/>
              <a:gd name="T6" fmla="*/ 343 w 686"/>
              <a:gd name="T7" fmla="*/ 687 h 804"/>
              <a:gd name="T8" fmla="*/ 358 w 686"/>
              <a:gd name="T9" fmla="*/ 686 h 804"/>
              <a:gd name="T10" fmla="*/ 497 w 686"/>
              <a:gd name="T11" fmla="*/ 804 h 804"/>
              <a:gd name="T12" fmla="*/ 512 w 686"/>
              <a:gd name="T13" fmla="*/ 642 h 804"/>
              <a:gd name="T14" fmla="*/ 686 w 686"/>
              <a:gd name="T15" fmla="*/ 343 h 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6" h="804">
                <a:moveTo>
                  <a:pt x="686" y="343"/>
                </a:moveTo>
                <a:cubicBezTo>
                  <a:pt x="686" y="154"/>
                  <a:pt x="533" y="0"/>
                  <a:pt x="343" y="0"/>
                </a:cubicBezTo>
                <a:cubicBezTo>
                  <a:pt x="153" y="0"/>
                  <a:pt x="0" y="154"/>
                  <a:pt x="0" y="343"/>
                </a:cubicBezTo>
                <a:cubicBezTo>
                  <a:pt x="0" y="533"/>
                  <a:pt x="153" y="687"/>
                  <a:pt x="343" y="687"/>
                </a:cubicBezTo>
                <a:cubicBezTo>
                  <a:pt x="348" y="687"/>
                  <a:pt x="353" y="687"/>
                  <a:pt x="358" y="686"/>
                </a:cubicBezTo>
                <a:cubicBezTo>
                  <a:pt x="497" y="804"/>
                  <a:pt x="497" y="804"/>
                  <a:pt x="497" y="804"/>
                </a:cubicBezTo>
                <a:cubicBezTo>
                  <a:pt x="512" y="642"/>
                  <a:pt x="512" y="642"/>
                  <a:pt x="512" y="642"/>
                </a:cubicBezTo>
                <a:cubicBezTo>
                  <a:pt x="616" y="583"/>
                  <a:pt x="686" y="472"/>
                  <a:pt x="686" y="343"/>
                </a:cubicBezTo>
                <a:close/>
              </a:path>
            </a:pathLst>
          </a:custGeom>
          <a:solidFill>
            <a:schemeClr val="accent1"/>
          </a:solidFill>
          <a:ln>
            <a:noFill/>
          </a:ln>
          <a:effectLst>
            <a:outerShdw blurRad="152400" sx="102000" sy="102000" algn="ctr" rotWithShape="0">
              <a:prstClr val="black">
                <a:alpha val="40000"/>
              </a:prstClr>
            </a:outerShdw>
          </a:effectLst>
        </p:spPr>
        <p:txBody>
          <a:bodyPr/>
          <a:lstStyle/>
          <a:p>
            <a:pPr>
              <a:defRPr/>
            </a:pPr>
            <a:endParaRPr lang="en-US">
              <a:latin typeface="微软雅黑" panose="020B0503020204020204" pitchFamily="34" charset="-122"/>
              <a:ea typeface="微软雅黑" panose="020B0503020204020204" pitchFamily="34" charset="-122"/>
            </a:endParaRPr>
          </a:p>
        </p:txBody>
      </p:sp>
      <p:sp>
        <p:nvSpPr>
          <p:cNvPr id="189" name="PPTBOX_0298"/>
          <p:cNvSpPr/>
          <p:nvPr/>
        </p:nvSpPr>
        <p:spPr bwMode="auto">
          <a:xfrm>
            <a:off x="2835209" y="1339408"/>
            <a:ext cx="938944" cy="1094377"/>
          </a:xfrm>
          <a:custGeom>
            <a:avLst/>
            <a:gdLst>
              <a:gd name="T0" fmla="*/ 504 w 504"/>
              <a:gd name="T1" fmla="*/ 252 h 590"/>
              <a:gd name="T2" fmla="*/ 252 w 504"/>
              <a:gd name="T3" fmla="*/ 0 h 590"/>
              <a:gd name="T4" fmla="*/ 0 w 504"/>
              <a:gd name="T5" fmla="*/ 252 h 590"/>
              <a:gd name="T6" fmla="*/ 252 w 504"/>
              <a:gd name="T7" fmla="*/ 504 h 590"/>
              <a:gd name="T8" fmla="*/ 263 w 504"/>
              <a:gd name="T9" fmla="*/ 504 h 590"/>
              <a:gd name="T10" fmla="*/ 365 w 504"/>
              <a:gd name="T11" fmla="*/ 590 h 590"/>
              <a:gd name="T12" fmla="*/ 376 w 504"/>
              <a:gd name="T13" fmla="*/ 472 h 590"/>
              <a:gd name="T14" fmla="*/ 504 w 504"/>
              <a:gd name="T15" fmla="*/ 252 h 5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4" h="590">
                <a:moveTo>
                  <a:pt x="504" y="252"/>
                </a:moveTo>
                <a:cubicBezTo>
                  <a:pt x="504" y="113"/>
                  <a:pt x="391" y="0"/>
                  <a:pt x="252" y="0"/>
                </a:cubicBezTo>
                <a:cubicBezTo>
                  <a:pt x="113" y="0"/>
                  <a:pt x="0" y="113"/>
                  <a:pt x="0" y="252"/>
                </a:cubicBezTo>
                <a:cubicBezTo>
                  <a:pt x="0" y="392"/>
                  <a:pt x="113" y="504"/>
                  <a:pt x="252" y="504"/>
                </a:cubicBezTo>
                <a:cubicBezTo>
                  <a:pt x="256" y="504"/>
                  <a:pt x="259" y="504"/>
                  <a:pt x="263" y="504"/>
                </a:cubicBezTo>
                <a:cubicBezTo>
                  <a:pt x="365" y="590"/>
                  <a:pt x="365" y="590"/>
                  <a:pt x="365" y="590"/>
                </a:cubicBezTo>
                <a:cubicBezTo>
                  <a:pt x="376" y="472"/>
                  <a:pt x="376" y="472"/>
                  <a:pt x="376" y="472"/>
                </a:cubicBezTo>
                <a:cubicBezTo>
                  <a:pt x="452" y="428"/>
                  <a:pt x="504" y="346"/>
                  <a:pt x="504" y="252"/>
                </a:cubicBezTo>
                <a:close/>
              </a:path>
            </a:pathLst>
          </a:custGeom>
          <a:solidFill>
            <a:schemeClr val="accent1"/>
          </a:solidFill>
          <a:ln>
            <a:noFill/>
          </a:ln>
          <a:effectLst>
            <a:outerShdw blurRad="152400" sx="102000" sy="102000" algn="ctr" rotWithShape="0">
              <a:prstClr val="black">
                <a:alpha val="40000"/>
              </a:prstClr>
            </a:outerShdw>
          </a:effectLst>
        </p:spPr>
        <p:txBody>
          <a:bodyPr/>
          <a:lstStyle/>
          <a:p>
            <a:endParaRPr lang="en-US">
              <a:latin typeface="微软雅黑" panose="020B0503020204020204" pitchFamily="34" charset="-122"/>
              <a:ea typeface="微软雅黑" panose="020B0503020204020204" pitchFamily="34" charset="-122"/>
            </a:endParaRPr>
          </a:p>
        </p:txBody>
      </p:sp>
      <p:sp>
        <p:nvSpPr>
          <p:cNvPr id="191" name="PPTBOX_0298"/>
          <p:cNvSpPr/>
          <p:nvPr/>
        </p:nvSpPr>
        <p:spPr bwMode="auto">
          <a:xfrm>
            <a:off x="4157772" y="1192640"/>
            <a:ext cx="767650" cy="891363"/>
          </a:xfrm>
          <a:custGeom>
            <a:avLst/>
            <a:gdLst>
              <a:gd name="T0" fmla="*/ 206 w 412"/>
              <a:gd name="T1" fmla="*/ 0 h 481"/>
              <a:gd name="T2" fmla="*/ 0 w 412"/>
              <a:gd name="T3" fmla="*/ 205 h 481"/>
              <a:gd name="T4" fmla="*/ 105 w 412"/>
              <a:gd name="T5" fmla="*/ 385 h 481"/>
              <a:gd name="T6" fmla="*/ 114 w 412"/>
              <a:gd name="T7" fmla="*/ 481 h 481"/>
              <a:gd name="T8" fmla="*/ 197 w 412"/>
              <a:gd name="T9" fmla="*/ 411 h 481"/>
              <a:gd name="T10" fmla="*/ 206 w 412"/>
              <a:gd name="T11" fmla="*/ 411 h 481"/>
              <a:gd name="T12" fmla="*/ 412 w 412"/>
              <a:gd name="T13" fmla="*/ 205 h 481"/>
              <a:gd name="T14" fmla="*/ 206 w 412"/>
              <a:gd name="T15" fmla="*/ 0 h 4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481">
                <a:moveTo>
                  <a:pt x="206" y="0"/>
                </a:moveTo>
                <a:cubicBezTo>
                  <a:pt x="92" y="0"/>
                  <a:pt x="0" y="92"/>
                  <a:pt x="0" y="205"/>
                </a:cubicBezTo>
                <a:cubicBezTo>
                  <a:pt x="0" y="282"/>
                  <a:pt x="42" y="349"/>
                  <a:pt x="105" y="385"/>
                </a:cubicBezTo>
                <a:cubicBezTo>
                  <a:pt x="114" y="481"/>
                  <a:pt x="114" y="481"/>
                  <a:pt x="114" y="481"/>
                </a:cubicBezTo>
                <a:cubicBezTo>
                  <a:pt x="197" y="411"/>
                  <a:pt x="197" y="411"/>
                  <a:pt x="197" y="411"/>
                </a:cubicBezTo>
                <a:cubicBezTo>
                  <a:pt x="200" y="411"/>
                  <a:pt x="203" y="411"/>
                  <a:pt x="206" y="411"/>
                </a:cubicBezTo>
                <a:cubicBezTo>
                  <a:pt x="320" y="411"/>
                  <a:pt x="412" y="319"/>
                  <a:pt x="412" y="205"/>
                </a:cubicBezTo>
                <a:cubicBezTo>
                  <a:pt x="412" y="92"/>
                  <a:pt x="320" y="0"/>
                  <a:pt x="206" y="0"/>
                </a:cubicBezTo>
                <a:close/>
              </a:path>
            </a:pathLst>
          </a:custGeom>
          <a:solidFill>
            <a:schemeClr val="accent4"/>
          </a:solidFill>
          <a:ln>
            <a:noFill/>
          </a:ln>
          <a:effectLst>
            <a:outerShdw blurRad="152400" sx="102000" sy="102000" algn="ctr" rotWithShape="0">
              <a:prstClr val="black">
                <a:alpha val="40000"/>
              </a:prstClr>
            </a:outerShdw>
          </a:effectLst>
        </p:spPr>
        <p:txBody>
          <a:bodyPr/>
          <a:lstStyle/>
          <a:p>
            <a:pPr>
              <a:defRPr/>
            </a:pPr>
            <a:endParaRPr lang="en-US">
              <a:latin typeface="微软雅黑" panose="020B0503020204020204" pitchFamily="34" charset="-122"/>
              <a:ea typeface="微软雅黑" panose="020B0503020204020204" pitchFamily="34" charset="-122"/>
            </a:endParaRPr>
          </a:p>
        </p:txBody>
      </p:sp>
      <p:sp>
        <p:nvSpPr>
          <p:cNvPr id="193" name="PPTBOX_9640"/>
          <p:cNvSpPr/>
          <p:nvPr/>
        </p:nvSpPr>
        <p:spPr>
          <a:xfrm>
            <a:off x="2882669" y="2560772"/>
            <a:ext cx="971679" cy="922020"/>
          </a:xfrm>
          <a:prstGeom prst="rect">
            <a:avLst/>
          </a:prstGeom>
        </p:spPr>
        <p:txBody>
          <a:bodyPr wrap="square">
            <a:spAutoFit/>
          </a:bodyPr>
          <a:lstStyle/>
          <a:p>
            <a:pPr algn="ctr"/>
            <a:r>
              <a:rPr lang="zh-CN" altLang="en-US">
                <a:solidFill>
                  <a:schemeClr val="bg1"/>
                </a:solidFill>
                <a:latin typeface="微软雅黑" panose="020B0503020204020204" pitchFamily="34" charset="-122"/>
                <a:ea typeface="微软雅黑" panose="020B0503020204020204" pitchFamily="34" charset="-122"/>
                <a:cs typeface="+mn-ea"/>
                <a:sym typeface="+mn-lt"/>
              </a:rPr>
              <a:t>基础零部件制造</a:t>
            </a:r>
            <a:endParaRPr lang="zh-CN" altLang="en-US">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95" name="PPTBOX_9640"/>
          <p:cNvSpPr/>
          <p:nvPr/>
        </p:nvSpPr>
        <p:spPr>
          <a:xfrm>
            <a:off x="3968588" y="2021938"/>
            <a:ext cx="1095439" cy="922020"/>
          </a:xfrm>
          <a:prstGeom prst="rect">
            <a:avLst/>
          </a:prstGeom>
        </p:spPr>
        <p:txBody>
          <a:bodyPr wrap="square">
            <a:spAutoFit/>
          </a:bodyPr>
          <a:lstStyle/>
          <a:p>
            <a:pPr algn="ctr"/>
            <a:r>
              <a:rPr lang="zh-CN" altLang="en-US">
                <a:solidFill>
                  <a:schemeClr val="bg1"/>
                </a:solidFill>
                <a:latin typeface="微软雅黑" panose="020B0503020204020204" pitchFamily="34" charset="-122"/>
                <a:ea typeface="微软雅黑" panose="020B0503020204020204" pitchFamily="34" charset="-122"/>
                <a:cs typeface="+mn-ea"/>
                <a:sym typeface="+mn-lt"/>
              </a:rPr>
              <a:t>智能家居模块集成</a:t>
            </a:r>
            <a:endParaRPr lang="zh-CN" altLang="en-US">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99" name="PPTBOX_9640"/>
          <p:cNvSpPr/>
          <p:nvPr/>
        </p:nvSpPr>
        <p:spPr>
          <a:xfrm>
            <a:off x="4445225" y="2939670"/>
            <a:ext cx="975487" cy="829945"/>
          </a:xfrm>
          <a:prstGeom prst="rect">
            <a:avLst/>
          </a:prstGeom>
        </p:spPr>
        <p:txBody>
          <a:bodyPr wrap="square">
            <a:spAutoFit/>
          </a:bodyPr>
          <a:lstStyle/>
          <a:p>
            <a:pPr algn="ctr"/>
            <a:r>
              <a:rPr lang="zh-CN" altLang="en-US" sz="1600">
                <a:solidFill>
                  <a:schemeClr val="bg1"/>
                </a:solidFill>
                <a:latin typeface="微软雅黑" panose="020B0503020204020204" pitchFamily="34" charset="-122"/>
                <a:ea typeface="微软雅黑" panose="020B0503020204020204" pitchFamily="34" charset="-122"/>
                <a:cs typeface="+mn-ea"/>
                <a:sym typeface="+mn-lt"/>
              </a:rPr>
              <a:t>智能家居整机集成</a:t>
            </a:r>
            <a:endParaRPr lang="zh-CN" altLang="en-US" sz="16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01" name="PPTBOX_2364"/>
          <p:cNvSpPr/>
          <p:nvPr/>
        </p:nvSpPr>
        <p:spPr>
          <a:xfrm>
            <a:off x="3687429" y="4073824"/>
            <a:ext cx="1092901" cy="583565"/>
          </a:xfrm>
          <a:prstGeom prst="rect">
            <a:avLst/>
          </a:prstGeom>
        </p:spPr>
        <p:txBody>
          <a:bodyPr wrap="square">
            <a:spAutoFit/>
          </a:bodyPr>
          <a:lstStyle/>
          <a:p>
            <a:pPr algn="ctr"/>
            <a:r>
              <a:rPr lang="zh-CN" altLang="en-US" sz="1600">
                <a:solidFill>
                  <a:schemeClr val="bg1"/>
                </a:solidFill>
                <a:latin typeface="微软雅黑" panose="020B0503020204020204" pitchFamily="34" charset="-122"/>
                <a:ea typeface="微软雅黑" panose="020B0503020204020204" pitchFamily="34" charset="-122"/>
                <a:cs typeface="+mn-ea"/>
                <a:sym typeface="+mn-lt"/>
              </a:rPr>
              <a:t>相关系统</a:t>
            </a:r>
            <a:r>
              <a:rPr lang="en-US" altLang="zh-CN" sz="160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a:solidFill>
                  <a:schemeClr val="bg1"/>
                </a:solidFill>
                <a:latin typeface="微软雅黑" panose="020B0503020204020204" pitchFamily="34" charset="-122"/>
                <a:ea typeface="微软雅黑" panose="020B0503020204020204" pitchFamily="34" charset="-122"/>
                <a:cs typeface="+mn-ea"/>
                <a:sym typeface="+mn-lt"/>
              </a:rPr>
              <a:t>软件</a:t>
            </a:r>
            <a:r>
              <a:rPr lang="en-US" altLang="zh-CN" sz="160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a:solidFill>
                  <a:schemeClr val="bg1"/>
                </a:solidFill>
                <a:latin typeface="微软雅黑" panose="020B0503020204020204" pitchFamily="34" charset="-122"/>
                <a:ea typeface="微软雅黑" panose="020B0503020204020204" pitchFamily="34" charset="-122"/>
                <a:cs typeface="+mn-ea"/>
                <a:sym typeface="+mn-lt"/>
              </a:rPr>
              <a:t>服务</a:t>
            </a:r>
            <a:endParaRPr lang="zh-CN" altLang="en-US" sz="16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10" name="矩形 209"/>
          <p:cNvSpPr/>
          <p:nvPr/>
        </p:nvSpPr>
        <p:spPr>
          <a:xfrm>
            <a:off x="2899133" y="5315776"/>
            <a:ext cx="2316480" cy="521970"/>
          </a:xfrm>
          <a:prstGeom prst="rect">
            <a:avLst/>
          </a:prstGeom>
        </p:spPr>
        <p:txBody>
          <a:bodyPr wrap="none">
            <a:sp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智能家居制造</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211" name="矩形 210"/>
          <p:cNvSpPr/>
          <p:nvPr/>
        </p:nvSpPr>
        <p:spPr>
          <a:xfrm>
            <a:off x="7275537" y="1455531"/>
            <a:ext cx="3230880" cy="891540"/>
          </a:xfrm>
          <a:prstGeom prst="rect">
            <a:avLst/>
          </a:prstGeom>
        </p:spPr>
        <p:txBody>
          <a:bodyPr wrap="none">
            <a:spAutoFit/>
          </a:bodyPr>
          <a:lstStyle/>
          <a:p>
            <a:r>
              <a:rPr lang="zh-CN" altLang="en-US" sz="2000">
                <a:latin typeface="微软雅黑" panose="020B0503020204020204" pitchFamily="34" charset="-122"/>
                <a:ea typeface="微软雅黑" panose="020B0503020204020204" pitchFamily="34" charset="-122"/>
              </a:rPr>
              <a:t>园区智能家居制造产业包含</a:t>
            </a:r>
            <a:endParaRPr lang="en-US" altLang="zh-CN" sz="2000">
              <a:latin typeface="微软雅黑" panose="020B0503020204020204" pitchFamily="34" charset="-122"/>
              <a:ea typeface="微软雅黑" panose="020B0503020204020204" pitchFamily="34" charset="-122"/>
            </a:endParaRPr>
          </a:p>
          <a:p>
            <a:r>
              <a:rPr lang="zh-CN" altLang="en-US" sz="3200" b="1">
                <a:solidFill>
                  <a:srgbClr val="C00000"/>
                </a:solidFill>
                <a:latin typeface="微软雅黑" panose="020B0503020204020204" pitchFamily="34" charset="-122"/>
                <a:ea typeface="微软雅黑" panose="020B0503020204020204" pitchFamily="34" charset="-122"/>
              </a:rPr>
              <a:t>四大模块</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
        <p:nvSpPr>
          <p:cNvPr id="212" name="PPTBOX_9640"/>
          <p:cNvSpPr/>
          <p:nvPr/>
        </p:nvSpPr>
        <p:spPr>
          <a:xfrm>
            <a:off x="7393915" y="2314644"/>
            <a:ext cx="2731987" cy="2168525"/>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en-US">
                <a:latin typeface="微软雅黑" panose="020B0503020204020204" pitchFamily="34" charset="-122"/>
                <a:ea typeface="微软雅黑" panose="020B0503020204020204" pitchFamily="34" charset="-122"/>
                <a:cs typeface="+mn-ea"/>
                <a:sym typeface="+mn-lt"/>
              </a:rPr>
              <a:t>基础零部件制造</a:t>
            </a:r>
            <a:endParaRPr lang="en-US" altLang="zh-CN">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Wingdings" panose="05000000000000000000" pitchFamily="2" charset="2"/>
              <a:buChar char="l"/>
            </a:pPr>
            <a:r>
              <a:rPr lang="zh-CN" altLang="en-US">
                <a:latin typeface="微软雅黑" panose="020B0503020204020204" pitchFamily="34" charset="-122"/>
                <a:ea typeface="微软雅黑" panose="020B0503020204020204" pitchFamily="34" charset="-122"/>
                <a:cs typeface="+mn-ea"/>
                <a:sym typeface="+mn-lt"/>
              </a:rPr>
              <a:t>智能家居模块集成</a:t>
            </a:r>
            <a:endParaRPr lang="zh-CN" altLang="en-US">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Wingdings" panose="05000000000000000000" pitchFamily="2" charset="2"/>
              <a:buChar char="l"/>
            </a:pPr>
            <a:r>
              <a:rPr lang="zh-CN" altLang="en-US">
                <a:latin typeface="微软雅黑" panose="020B0503020204020204" pitchFamily="34" charset="-122"/>
                <a:ea typeface="微软雅黑" panose="020B0503020204020204" pitchFamily="34" charset="-122"/>
                <a:cs typeface="+mn-ea"/>
                <a:sym typeface="+mn-lt"/>
              </a:rPr>
              <a:t>智能家居整机集成</a:t>
            </a:r>
            <a:endParaRPr lang="en-US" altLang="zh-CN">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Wingdings" panose="05000000000000000000" pitchFamily="2" charset="2"/>
              <a:buChar char="l"/>
            </a:pPr>
            <a:r>
              <a:rPr lang="zh-CN" altLang="en-US">
                <a:latin typeface="微软雅黑" panose="020B0503020204020204" pitchFamily="34" charset="-122"/>
                <a:ea typeface="微软雅黑" panose="020B0503020204020204" pitchFamily="34" charset="-122"/>
                <a:cs typeface="+mn-ea"/>
                <a:sym typeface="+mn-lt"/>
              </a:rPr>
              <a:t>相关系统</a:t>
            </a:r>
            <a:r>
              <a:rPr lang="en-US" altLang="zh-CN">
                <a:latin typeface="微软雅黑" panose="020B0503020204020204" pitchFamily="34" charset="-122"/>
                <a:ea typeface="微软雅黑" panose="020B0503020204020204" pitchFamily="34" charset="-122"/>
                <a:cs typeface="+mn-ea"/>
                <a:sym typeface="+mn-lt"/>
              </a:rPr>
              <a:t>/</a:t>
            </a:r>
            <a:r>
              <a:rPr lang="zh-CN" altLang="en-US">
                <a:latin typeface="微软雅黑" panose="020B0503020204020204" pitchFamily="34" charset="-122"/>
                <a:ea typeface="微软雅黑" panose="020B0503020204020204" pitchFamily="34" charset="-122"/>
                <a:cs typeface="+mn-ea"/>
                <a:sym typeface="+mn-lt"/>
              </a:rPr>
              <a:t>软件</a:t>
            </a:r>
            <a:r>
              <a:rPr lang="en-US" altLang="zh-CN">
                <a:latin typeface="微软雅黑" panose="020B0503020204020204" pitchFamily="34" charset="-122"/>
                <a:ea typeface="微软雅黑" panose="020B0503020204020204" pitchFamily="34" charset="-122"/>
                <a:cs typeface="+mn-ea"/>
                <a:sym typeface="+mn-lt"/>
              </a:rPr>
              <a:t>/</a:t>
            </a:r>
            <a:r>
              <a:rPr lang="zh-CN" altLang="en-US">
                <a:latin typeface="微软雅黑" panose="020B0503020204020204" pitchFamily="34" charset="-122"/>
                <a:ea typeface="微软雅黑" panose="020B0503020204020204" pitchFamily="34" charset="-122"/>
                <a:cs typeface="+mn-ea"/>
                <a:sym typeface="+mn-lt"/>
              </a:rPr>
              <a:t>服务</a:t>
            </a:r>
            <a:endParaRPr lang="zh-CN" altLang="en-US">
              <a:latin typeface="微软雅黑" panose="020B0503020204020204" pitchFamily="34" charset="-122"/>
              <a:ea typeface="微软雅黑" panose="020B0503020204020204" pitchFamily="34" charset="-122"/>
              <a:cs typeface="+mn-ea"/>
              <a:sym typeface="+mn-lt"/>
            </a:endParaRPr>
          </a:p>
          <a:p>
            <a:pPr marL="0" indent="0">
              <a:lnSpc>
                <a:spcPct val="150000"/>
              </a:lnSpc>
              <a:buFont typeface="Wingdings" panose="05000000000000000000" pitchFamily="2" charset="2"/>
              <a:buNone/>
            </a:pPr>
            <a:endParaRPr lang="zh-CN" altLang="en-US">
              <a:latin typeface="微软雅黑" panose="020B0503020204020204" pitchFamily="34" charset="-122"/>
              <a:ea typeface="微软雅黑" panose="020B0503020204020204" pitchFamily="34" charset="-122"/>
              <a:cs typeface="+mn-ea"/>
              <a:sym typeface="+mn-lt"/>
            </a:endParaRPr>
          </a:p>
        </p:txBody>
      </p:sp>
      <p:sp>
        <p:nvSpPr>
          <p:cNvPr id="213" name="矩形: 圆角 212"/>
          <p:cNvSpPr/>
          <p:nvPr/>
        </p:nvSpPr>
        <p:spPr bwMode="auto">
          <a:xfrm>
            <a:off x="7153408" y="5660086"/>
            <a:ext cx="1007772" cy="482627"/>
          </a:xfrm>
          <a:prstGeom prst="roundRect">
            <a:avLst/>
          </a:prstGeom>
          <a:solidFill>
            <a:srgbClr val="C7141A"/>
          </a:solidFill>
          <a:ln w="12700" cap="flat" cmpd="sng" algn="ctr">
            <a:noFill/>
            <a:prstDash val="solid"/>
            <a:round/>
            <a:headEnd type="none" w="med" len="med"/>
            <a:tailEnd type="none" w="med" len="med"/>
          </a:ln>
          <a:effectLst/>
        </p:spPr>
        <p:txBody>
          <a:bodyPr vert="horz" wrap="square" lIns="0" tIns="0" rIns="0" bIns="0" numCol="1" rtlCol="0" anchor="ctr" anchorCtr="false" compatLnSpc="true"/>
          <a:lstStyle/>
          <a:p>
            <a:pPr algn="ctr"/>
            <a:r>
              <a:rPr lang="zh-CN" altLang="en-US" sz="2000">
                <a:solidFill>
                  <a:schemeClr val="bg1"/>
                </a:solidFill>
                <a:latin typeface="+mj-ea"/>
                <a:ea typeface="+mj-ea"/>
              </a:rPr>
              <a:t>融合</a:t>
            </a:r>
            <a:endParaRPr lang="zh-CN" altLang="en-US" sz="2000">
              <a:solidFill>
                <a:schemeClr val="bg1"/>
              </a:solidFill>
              <a:latin typeface="+mj-ea"/>
              <a:ea typeface="+mj-ea"/>
            </a:endParaRPr>
          </a:p>
        </p:txBody>
      </p:sp>
      <p:sp>
        <p:nvSpPr>
          <p:cNvPr id="248" name="矩形: 圆角 247"/>
          <p:cNvSpPr/>
          <p:nvPr/>
        </p:nvSpPr>
        <p:spPr bwMode="auto">
          <a:xfrm>
            <a:off x="8291435" y="5660086"/>
            <a:ext cx="1007772" cy="482627"/>
          </a:xfrm>
          <a:prstGeom prst="roundRect">
            <a:avLst/>
          </a:prstGeom>
          <a:solidFill>
            <a:srgbClr val="C7141A"/>
          </a:solidFill>
          <a:ln w="12700" cap="flat" cmpd="sng" algn="ctr">
            <a:noFill/>
            <a:prstDash val="solid"/>
            <a:round/>
            <a:headEnd type="none" w="med" len="med"/>
            <a:tailEnd type="none" w="med" len="med"/>
          </a:ln>
          <a:effectLst/>
        </p:spPr>
        <p:txBody>
          <a:bodyPr vert="horz" wrap="square" lIns="0" tIns="0" rIns="0" bIns="0" numCol="1" rtlCol="0" anchor="ctr" anchorCtr="false" compatLnSpc="true"/>
          <a:lstStyle/>
          <a:p>
            <a:pPr algn="ctr"/>
            <a:r>
              <a:rPr lang="zh-CN" altLang="en-US" sz="2000">
                <a:solidFill>
                  <a:schemeClr val="bg1"/>
                </a:solidFill>
                <a:latin typeface="+mj-ea"/>
                <a:ea typeface="+mj-ea"/>
              </a:rPr>
              <a:t>整合</a:t>
            </a:r>
            <a:endParaRPr lang="zh-CN" altLang="en-US" sz="2000">
              <a:solidFill>
                <a:schemeClr val="bg1"/>
              </a:solidFill>
              <a:latin typeface="+mj-ea"/>
              <a:ea typeface="+mj-ea"/>
            </a:endParaRPr>
          </a:p>
        </p:txBody>
      </p:sp>
      <p:sp>
        <p:nvSpPr>
          <p:cNvPr id="249" name="矩形: 圆角 248"/>
          <p:cNvSpPr/>
          <p:nvPr/>
        </p:nvSpPr>
        <p:spPr bwMode="auto">
          <a:xfrm>
            <a:off x="9452754" y="5660086"/>
            <a:ext cx="1007772" cy="482627"/>
          </a:xfrm>
          <a:prstGeom prst="roundRect">
            <a:avLst/>
          </a:prstGeom>
          <a:solidFill>
            <a:srgbClr val="C7141A"/>
          </a:solidFill>
          <a:ln w="12700" cap="flat" cmpd="sng" algn="ctr">
            <a:noFill/>
            <a:prstDash val="solid"/>
            <a:round/>
            <a:headEnd type="none" w="med" len="med"/>
            <a:tailEnd type="none" w="med" len="med"/>
          </a:ln>
          <a:effectLst/>
        </p:spPr>
        <p:txBody>
          <a:bodyPr vert="horz" wrap="square" lIns="0" tIns="0" rIns="0" bIns="0" numCol="1" rtlCol="0" anchor="ctr" anchorCtr="false" compatLnSpc="true"/>
          <a:lstStyle/>
          <a:p>
            <a:pPr algn="ctr"/>
            <a:r>
              <a:rPr lang="zh-CN" altLang="en-US" sz="2000">
                <a:solidFill>
                  <a:schemeClr val="bg1"/>
                </a:solidFill>
                <a:latin typeface="+mj-ea"/>
                <a:ea typeface="+mj-ea"/>
              </a:rPr>
              <a:t>集成</a:t>
            </a:r>
            <a:endParaRPr lang="zh-CN" altLang="en-US" sz="2000">
              <a:solidFill>
                <a:schemeClr val="bg1"/>
              </a:solidFill>
              <a:latin typeface="+mj-ea"/>
              <a:ea typeface="+mj-ea"/>
            </a:endParaRPr>
          </a:p>
        </p:txBody>
      </p:sp>
    </p:spTree>
    <p:custDataLst>
      <p:tags r:id="rId1"/>
    </p:custDataLst>
  </p:cSld>
  <p:clrMapOvr>
    <a:masterClrMapping/>
  </p:clrMapOvr>
  <p:transition spd="slow" advTm="11142">
    <p:push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C7141A"/>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1" name="文本框 60"/>
          <p:cNvSpPr txBox="true"/>
          <p:nvPr/>
        </p:nvSpPr>
        <p:spPr>
          <a:xfrm>
            <a:off x="1128306" y="3148157"/>
            <a:ext cx="1730518" cy="8299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物联网</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产品设计</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1812925"/>
          </a:xfrm>
          <a:prstGeom prst="rect">
            <a:avLst/>
          </a:prstGeom>
          <a:noFill/>
        </p:spPr>
        <p:txBody>
          <a:bodyPr wrap="square" rtlCol="0">
            <a:spAutoFit/>
          </a:bodyPr>
          <a:lstStyle/>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国际物联网博览会</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中国国际智能产业博览会</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C7141A"/>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5" name="文本框 64"/>
          <p:cNvSpPr txBox="true"/>
          <p:nvPr/>
        </p:nvSpPr>
        <p:spPr>
          <a:xfrm>
            <a:off x="5192306" y="3148157"/>
            <a:ext cx="1730518" cy="3291840"/>
          </a:xfrm>
          <a:prstGeom prst="rect">
            <a:avLst/>
          </a:prstGeom>
          <a:noFill/>
        </p:spPr>
        <p:txBody>
          <a:bodyPr wrap="square" rtlCol="0">
            <a:spAutoFit/>
          </a:bodyPr>
          <a:lstStyle/>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淮南律动电机鑫中泰信息科技</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朗坤物联网有限公司</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芜湖市易电行网络 科技有限公司</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智行新能科技（安徽）有限公司</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易电行网络科技有限公司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3192145"/>
          </a:xfrm>
          <a:prstGeom prst="rect">
            <a:avLst/>
          </a:prstGeom>
          <a:noFill/>
        </p:spPr>
        <p:txBody>
          <a:bodyPr wrap="square" rtlCol="0">
            <a:spAutoFit/>
          </a:bodyPr>
          <a:lstStyle/>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华为</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小米</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阿里巴巴</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oppo</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研华科技</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京方研矩行</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为肯工业设计</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CLF加利弗设计</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洛可可工业设计</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深圳市浪尖设计</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C7141A"/>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9" name="文本框 68"/>
          <p:cNvSpPr txBox="true"/>
          <p:nvPr/>
        </p:nvSpPr>
        <p:spPr>
          <a:xfrm>
            <a:off x="9256306" y="3133643"/>
            <a:ext cx="1730518" cy="2797175"/>
          </a:xfrm>
          <a:prstGeom prst="rect">
            <a:avLst/>
          </a:prstGeom>
          <a:noFill/>
        </p:spPr>
        <p:txBody>
          <a:bodyPr wrap="square" rtlCol="0">
            <a:spAutoFit/>
          </a:bodyPr>
          <a:lstStyle/>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亚马逊(Amazon)</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谷歌（Google）</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微软（Microsoft)</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思爱普（SAP）</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物联网云（Salesforce IoT）</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907161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22.6</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招商对象（重点招商：智能家居设计制造相关企业）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378720" y="2398025"/>
            <a:ext cx="2756583" cy="2754344"/>
            <a:chOff x="4746737" y="2051828"/>
            <a:chExt cx="2756583" cy="2754344"/>
          </a:xfrm>
        </p:grpSpPr>
        <p:grpSp>
          <p:nvGrpSpPr>
            <p:cNvPr id="16" name="组合 15"/>
            <p:cNvGrpSpPr/>
            <p:nvPr/>
          </p:nvGrpSpPr>
          <p:grpSpPr>
            <a:xfrm>
              <a:off x="4746737" y="2051828"/>
              <a:ext cx="2756583" cy="2754344"/>
              <a:chOff x="4454731"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47285"/>
                <a:ext cx="2206171" cy="2206171"/>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solidFill>
                <a:srgbClr val="203864"/>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46" name="文本框 45"/>
          <p:cNvSpPr txBox="true"/>
          <p:nvPr/>
        </p:nvSpPr>
        <p:spPr>
          <a:xfrm>
            <a:off x="7917180" y="1156970"/>
            <a:ext cx="2218055" cy="398780"/>
          </a:xfrm>
          <a:prstGeom prst="rect">
            <a:avLst/>
          </a:prstGeom>
          <a:noFill/>
        </p:spPr>
        <p:txBody>
          <a:bodyPr wrap="squar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分期建设规划</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7917180" y="1539240"/>
            <a:ext cx="3777615" cy="214312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计划分期建设包括光显智能制造基地、办公及研发区域、展示区区域、高端人才生活区域在内的全产业链智能制造科技园区。区内将涵盖光显智能制造、智能物流、智能显示、智慧家庭四大业务板块。未来，区内将分批建设机器人制造中心、研究中心和应用示范中心等项目。</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5528945" y="1555750"/>
            <a:ext cx="2192020" cy="692150"/>
            <a:chOff x="7380514" y="1990584"/>
            <a:chExt cx="1482592" cy="487730"/>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061" y="1990584"/>
              <a:ext cx="88045" cy="99783"/>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57" name="文本框 56"/>
          <p:cNvSpPr txBox="true"/>
          <p:nvPr/>
        </p:nvSpPr>
        <p:spPr>
          <a:xfrm>
            <a:off x="422275" y="4458335"/>
            <a:ext cx="3764915"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规划总面积</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500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亩。分为重点拓展区和建设发展区，其中建设发展区</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300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亩，重点拓展区</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亩。主要发展以新一代光显信息技术为核心的高端光显电子信息产业，以机器人、数字装备为代表的智能制造产业，以复合、特种、电子光显制造为重点的产业。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0" name="组合 39"/>
          <p:cNvGrpSpPr/>
          <p:nvPr/>
        </p:nvGrpSpPr>
        <p:grpSpPr>
          <a:xfrm flipH="true">
            <a:off x="1831340" y="4041775"/>
            <a:ext cx="2584450" cy="554990"/>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525698" y="3902270"/>
            <a:ext cx="1198880" cy="398780"/>
          </a:xfrm>
          <a:prstGeom prst="rect">
            <a:avLst/>
          </a:prstGeom>
          <a:noFill/>
        </p:spPr>
        <p:txBody>
          <a:bodyPr wrap="none" rtlCol="0">
            <a:spAutoFit/>
          </a:bodyPr>
          <a:lstStyle/>
          <a:p>
            <a:pPr algn="l"/>
            <a:r>
              <a:rPr lang="zh-CN" altLang="en-US" sz="2000" b="1">
                <a:latin typeface="微软雅黑" panose="020B0503020204020204" pitchFamily="34" charset="-122"/>
                <a:ea typeface="微软雅黑" panose="020B0503020204020204" pitchFamily="34" charset="-122"/>
                <a:sym typeface="+mn-ea"/>
              </a:rPr>
              <a:t>功能分区</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1107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文本框 1"/>
          <p:cNvSpPr txBox="true"/>
          <p:nvPr/>
        </p:nvSpPr>
        <p:spPr>
          <a:xfrm>
            <a:off x="8042275" y="4589145"/>
            <a:ext cx="3764915" cy="163004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建设</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掌上园区</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系统，以云计算、移动互联网、物联网、智能终端为主体，推进园区“城市大脑”建设。利用新技术对传统基础设施进行智能化改造。布局建设基于 IPv6 的下一代互联网，加快推进新型基础设施建设。</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 name="组合 3"/>
          <p:cNvGrpSpPr/>
          <p:nvPr/>
        </p:nvGrpSpPr>
        <p:grpSpPr>
          <a:xfrm>
            <a:off x="7079133" y="4318989"/>
            <a:ext cx="866512" cy="328656"/>
            <a:chOff x="7539588" y="1990584"/>
            <a:chExt cx="866512" cy="328656"/>
          </a:xfrm>
          <a:solidFill>
            <a:schemeClr val="bg1">
              <a:lumMod val="85000"/>
            </a:schemeClr>
          </a:solidFill>
        </p:grpSpPr>
        <p:grpSp>
          <p:nvGrpSpPr>
            <p:cNvPr id="5" name="组合 4"/>
            <p:cNvGrpSpPr/>
            <p:nvPr/>
          </p:nvGrpSpPr>
          <p:grpSpPr>
            <a:xfrm>
              <a:off x="7539588" y="2038350"/>
              <a:ext cx="759308" cy="280890"/>
              <a:chOff x="7539588" y="2038350"/>
              <a:chExt cx="759308" cy="280890"/>
            </a:xfrm>
            <a:grpFill/>
          </p:grpSpPr>
          <p:cxnSp>
            <p:nvCxnSpPr>
              <p:cNvPr id="6" name="直接连接符 5"/>
              <p:cNvCxnSpPr/>
              <p:nvPr/>
            </p:nvCxnSpPr>
            <p:spPr>
              <a:xfrm>
                <a:off x="7820478" y="2044207"/>
                <a:ext cx="47841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true">
                <a:off x="7539588" y="2038350"/>
                <a:ext cx="280890" cy="28089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8" name="椭圆 7"/>
            <p:cNvSpPr/>
            <p:nvPr/>
          </p:nvSpPr>
          <p:spPr>
            <a:xfrm>
              <a:off x="829151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9" name="文本框 8"/>
          <p:cNvSpPr txBox="true"/>
          <p:nvPr/>
        </p:nvSpPr>
        <p:spPr>
          <a:xfrm>
            <a:off x="8107680" y="4173220"/>
            <a:ext cx="2757170" cy="398780"/>
          </a:xfrm>
          <a:prstGeom prst="rect">
            <a:avLst/>
          </a:prstGeom>
          <a:noFill/>
        </p:spPr>
        <p:txBody>
          <a:bodyPr wrap="square" rtlCol="0">
            <a:spAutoFit/>
          </a:bodyPr>
          <a:lstStyle/>
          <a:p>
            <a:r>
              <a:rPr lang="zh-CN" altLang="en-US" sz="2000" b="1">
                <a:latin typeface="微软雅黑" panose="020B0503020204020204" pitchFamily="34" charset="-122"/>
                <a:ea typeface="微软雅黑" panose="020B0503020204020204" pitchFamily="34" charset="-122"/>
              </a:rPr>
              <a:t>配套建设</a:t>
            </a:r>
            <a:r>
              <a:rPr lang="en-US" altLang="zh-CN" sz="2000" b="1">
                <a:latin typeface="微软雅黑" panose="020B0503020204020204" pitchFamily="34" charset="-122"/>
                <a:ea typeface="微软雅黑" panose="020B0503020204020204" pitchFamily="34" charset="-122"/>
              </a:rPr>
              <a:t>“</a:t>
            </a:r>
            <a:r>
              <a:rPr lang="zh-CN" altLang="en-US" sz="2000" b="1">
                <a:latin typeface="微软雅黑" panose="020B0503020204020204" pitchFamily="34" charset="-122"/>
                <a:ea typeface="微软雅黑" panose="020B0503020204020204" pitchFamily="34" charset="-122"/>
              </a:rPr>
              <a:t>掌上园区</a:t>
            </a:r>
            <a:r>
              <a:rPr lang="en-US" altLang="zh-CN" sz="2000" b="1">
                <a:latin typeface="微软雅黑" panose="020B0503020204020204" pitchFamily="34" charset="-122"/>
                <a:ea typeface="微软雅黑" panose="020B0503020204020204" pitchFamily="34" charset="-122"/>
              </a:rPr>
              <a:t>”</a:t>
            </a:r>
            <a:endParaRPr lang="en-US" altLang="zh-CN" sz="2000" b="1">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true"/>
          <p:nvPr/>
        </p:nvSpPr>
        <p:spPr>
          <a:xfrm>
            <a:off x="525822" y="433930"/>
            <a:ext cx="21107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产业定位</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圆角矩形 3"/>
          <p:cNvSpPr/>
          <p:nvPr/>
        </p:nvSpPr>
        <p:spPr>
          <a:xfrm>
            <a:off x="798830" y="1452245"/>
            <a:ext cx="10786110" cy="4856480"/>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形状 19"/>
          <p:cNvSpPr/>
          <p:nvPr>
            <p:custDataLst>
              <p:tags r:id="rId1"/>
            </p:custDataLst>
          </p:nvPr>
        </p:nvSpPr>
        <p:spPr>
          <a:xfrm rot="16200000">
            <a:off x="8869045" y="880745"/>
            <a:ext cx="1144270" cy="3161665"/>
          </a:xfrm>
          <a:custGeom>
            <a:avLst/>
            <a:gdLst>
              <a:gd name="connsiteX0" fmla="*/ 2268 w 2268"/>
              <a:gd name="connsiteY0" fmla="*/ 0 h 4979"/>
              <a:gd name="connsiteX1" fmla="*/ 2268 w 2268"/>
              <a:gd name="connsiteY1" fmla="*/ 4979 h 4979"/>
              <a:gd name="connsiteX2" fmla="*/ 1300 w 2268"/>
              <a:gd name="connsiteY2" fmla="*/ 4979 h 4979"/>
              <a:gd name="connsiteX3" fmla="*/ 968 w 2268"/>
              <a:gd name="connsiteY3" fmla="*/ 4979 h 4979"/>
              <a:gd name="connsiteX4" fmla="*/ 0 w 2268"/>
              <a:gd name="connsiteY4" fmla="*/ 4979 h 4979"/>
              <a:gd name="connsiteX5" fmla="*/ 0 w 2268"/>
              <a:gd name="connsiteY5" fmla="*/ 0 h 4979"/>
              <a:gd name="connsiteX6" fmla="*/ 2268 w 2268"/>
              <a:gd name="connsiteY6" fmla="*/ 0 h 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8" h="4979">
                <a:moveTo>
                  <a:pt x="2268" y="0"/>
                </a:moveTo>
                <a:lnTo>
                  <a:pt x="2268" y="4979"/>
                </a:lnTo>
                <a:lnTo>
                  <a:pt x="1300" y="4979"/>
                </a:lnTo>
                <a:lnTo>
                  <a:pt x="968" y="4979"/>
                </a:lnTo>
                <a:lnTo>
                  <a:pt x="0" y="4979"/>
                </a:lnTo>
                <a:lnTo>
                  <a:pt x="0" y="0"/>
                </a:lnTo>
                <a:lnTo>
                  <a:pt x="2268" y="0"/>
                </a:lnTo>
                <a:close/>
              </a:path>
            </a:pathLst>
          </a:custGeom>
          <a:solidFill>
            <a:schemeClr val="tx2">
              <a:lumMod val="40000"/>
              <a:lumOff val="60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lstStyle/>
          <a:p>
            <a:pPr algn="ctr" defTabSz="457200"/>
            <a:endParaRPr lang="zh-CN" altLang="en-US" sz="360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true"/>
          <p:nvPr>
            <p:custDataLst>
              <p:tags r:id="rId2"/>
            </p:custDataLst>
          </p:nvPr>
        </p:nvSpPr>
        <p:spPr>
          <a:xfrm>
            <a:off x="8060055" y="2230755"/>
            <a:ext cx="2766060" cy="461645"/>
          </a:xfrm>
          <a:prstGeom prst="rect">
            <a:avLst/>
          </a:prstGeom>
          <a:noFill/>
        </p:spPr>
        <p:txBody>
          <a:bodyPr wrap="square" bIns="0" rtlCol="0" anchor="ctr">
            <a:normAutofit/>
          </a:bodyPr>
          <a:lstStyle/>
          <a:p>
            <a:pPr algn="ctr" defTabSz="457200"/>
            <a:r>
              <a:rPr lang="zh-CN" altLang="en-US" sz="2000" dirty="0">
                <a:solidFill>
                  <a:schemeClr val="bg1"/>
                </a:solidFill>
                <a:latin typeface="微软雅黑" panose="020B0503020204020204" pitchFamily="34" charset="-122"/>
                <a:ea typeface="微软雅黑" panose="020B0503020204020204" pitchFamily="34" charset="-122"/>
                <a:sym typeface="+mn-ea"/>
              </a:rPr>
              <a:t>运营渠道</a:t>
            </a:r>
            <a:endParaRPr lang="zh-CN" altLang="en-US" sz="2000" b="1" spc="300" dirty="0">
              <a:solidFill>
                <a:schemeClr val="bg1"/>
              </a:solidFill>
              <a:latin typeface="微软雅黑" panose="020B0503020204020204" pitchFamily="34" charset="-122"/>
              <a:ea typeface="微软雅黑" panose="020B0503020204020204" pitchFamily="34" charset="-122"/>
              <a:sym typeface="+mn-ea"/>
            </a:endParaRPr>
          </a:p>
        </p:txBody>
      </p:sp>
      <p:sp>
        <p:nvSpPr>
          <p:cNvPr id="19" name="任意形状 18"/>
          <p:cNvSpPr/>
          <p:nvPr>
            <p:custDataLst>
              <p:tags r:id="rId3"/>
            </p:custDataLst>
          </p:nvPr>
        </p:nvSpPr>
        <p:spPr>
          <a:xfrm rot="16200000">
            <a:off x="5702300" y="751840"/>
            <a:ext cx="1144270" cy="3418840"/>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chemeClr val="tx2">
              <a:lumMod val="40000"/>
              <a:lumOff val="60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lstStyle/>
          <a:p>
            <a:pPr algn="ctr" defTabSz="457200"/>
            <a:endParaRPr lang="zh-CN" altLang="en-US" sz="3600">
              <a:solidFill>
                <a:schemeClr val="bg1"/>
              </a:solidFill>
              <a:latin typeface="微软雅黑" panose="020B0503020204020204" pitchFamily="34" charset="-122"/>
              <a:ea typeface="微软雅黑" panose="020B0503020204020204" pitchFamily="34" charset="-122"/>
            </a:endParaRPr>
          </a:p>
        </p:txBody>
      </p:sp>
      <p:sp>
        <p:nvSpPr>
          <p:cNvPr id="3" name="文本框 2"/>
          <p:cNvSpPr txBox="true"/>
          <p:nvPr>
            <p:custDataLst>
              <p:tags r:id="rId4"/>
            </p:custDataLst>
          </p:nvPr>
        </p:nvSpPr>
        <p:spPr>
          <a:xfrm>
            <a:off x="4768850" y="2236470"/>
            <a:ext cx="2766060" cy="461645"/>
          </a:xfrm>
          <a:prstGeom prst="rect">
            <a:avLst/>
          </a:prstGeom>
          <a:noFill/>
        </p:spPr>
        <p:txBody>
          <a:bodyPr wrap="square" bIns="0" rtlCol="0" anchor="ctr">
            <a:normAutofit/>
          </a:bodyPr>
          <a:lstStyle/>
          <a:p>
            <a:pPr algn="ctr" defTabSz="457200"/>
            <a:r>
              <a:rPr lang="zh-CN" altLang="en-US" sz="2000" dirty="0">
                <a:solidFill>
                  <a:schemeClr val="bg1"/>
                </a:solidFill>
                <a:latin typeface="微软雅黑" panose="020B0503020204020204" pitchFamily="34" charset="-122"/>
                <a:ea typeface="微软雅黑" panose="020B0503020204020204" pitchFamily="34" charset="-122"/>
                <a:sym typeface="+mn-ea"/>
              </a:rPr>
              <a:t>智能制造装备</a:t>
            </a:r>
            <a:endParaRPr lang="zh-CN" altLang="en-US" sz="2000" b="1" spc="300" dirty="0">
              <a:solidFill>
                <a:schemeClr val="bg1"/>
              </a:solidFill>
              <a:latin typeface="微软雅黑" panose="020B0503020204020204" pitchFamily="34" charset="-122"/>
              <a:ea typeface="微软雅黑" panose="020B0503020204020204" pitchFamily="34" charset="-122"/>
              <a:sym typeface="+mn-ea"/>
            </a:endParaRPr>
          </a:p>
        </p:txBody>
      </p:sp>
      <p:sp>
        <p:nvSpPr>
          <p:cNvPr id="18" name="任意形状 17"/>
          <p:cNvSpPr/>
          <p:nvPr>
            <p:custDataLst>
              <p:tags r:id="rId5"/>
            </p:custDataLst>
          </p:nvPr>
        </p:nvSpPr>
        <p:spPr>
          <a:xfrm rot="16200000">
            <a:off x="2404745" y="755015"/>
            <a:ext cx="1148715" cy="3418205"/>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chemeClr val="tx2">
              <a:lumMod val="40000"/>
              <a:lumOff val="60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lstStyle/>
          <a:p>
            <a:pPr algn="ctr" defTabSz="457200"/>
            <a:endParaRPr lang="zh-CN" altLang="en-US" sz="3600">
              <a:solidFill>
                <a:schemeClr val="bg1"/>
              </a:solidFill>
              <a:latin typeface="微软雅黑" panose="020B0503020204020204" pitchFamily="34" charset="-122"/>
              <a:ea typeface="微软雅黑" panose="020B0503020204020204" pitchFamily="34" charset="-122"/>
            </a:endParaRPr>
          </a:p>
        </p:txBody>
      </p:sp>
      <p:sp>
        <p:nvSpPr>
          <p:cNvPr id="5" name="文本框 4"/>
          <p:cNvSpPr txBox="true"/>
          <p:nvPr>
            <p:custDataLst>
              <p:tags r:id="rId6"/>
            </p:custDataLst>
          </p:nvPr>
        </p:nvSpPr>
        <p:spPr>
          <a:xfrm>
            <a:off x="1527175" y="2235835"/>
            <a:ext cx="2716530" cy="461645"/>
          </a:xfrm>
          <a:prstGeom prst="rect">
            <a:avLst/>
          </a:prstGeom>
          <a:noFill/>
        </p:spPr>
        <p:txBody>
          <a:bodyPr wrap="square" bIns="0" rtlCol="0" anchor="ctr">
            <a:normAutofit/>
          </a:bodyPr>
          <a:lstStyle/>
          <a:p>
            <a:pPr algn="ctr" defTabSz="457200"/>
            <a:r>
              <a:rPr lang="zh-CN" altLang="en-US" sz="2000" dirty="0">
                <a:solidFill>
                  <a:schemeClr val="bg1"/>
                </a:solidFill>
                <a:latin typeface="微软雅黑" panose="020B0503020204020204" pitchFamily="34" charset="-122"/>
                <a:ea typeface="微软雅黑" panose="020B0503020204020204" pitchFamily="34" charset="-122"/>
                <a:sym typeface="+mn-ea"/>
              </a:rPr>
              <a:t>核心零部件</a:t>
            </a:r>
            <a:endParaRPr lang="zh-CN" altLang="en-US" sz="2000" b="1" spc="300" dirty="0">
              <a:solidFill>
                <a:schemeClr val="bg1"/>
              </a:solidFill>
              <a:latin typeface="微软雅黑" panose="020B0503020204020204" pitchFamily="34" charset="-122"/>
              <a:ea typeface="微软雅黑" panose="020B0503020204020204" pitchFamily="34" charset="-122"/>
              <a:sym typeface="+mn-ea"/>
            </a:endParaRPr>
          </a:p>
        </p:txBody>
      </p:sp>
      <p:sp>
        <p:nvSpPr>
          <p:cNvPr id="6" name="矩形 5"/>
          <p:cNvSpPr/>
          <p:nvPr/>
        </p:nvSpPr>
        <p:spPr>
          <a:xfrm>
            <a:off x="1270000" y="3302000"/>
            <a:ext cx="3162300" cy="266446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7" name="矩形 6"/>
          <p:cNvSpPr/>
          <p:nvPr/>
        </p:nvSpPr>
        <p:spPr>
          <a:xfrm>
            <a:off x="4565015" y="3302000"/>
            <a:ext cx="3127375" cy="2663825"/>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8" name="矩形 7"/>
          <p:cNvSpPr/>
          <p:nvPr/>
        </p:nvSpPr>
        <p:spPr>
          <a:xfrm>
            <a:off x="7861935" y="3302000"/>
            <a:ext cx="3162300" cy="2665095"/>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43" name="矩形 42"/>
          <p:cNvSpPr/>
          <p:nvPr/>
        </p:nvSpPr>
        <p:spPr>
          <a:xfrm>
            <a:off x="1336040" y="3418840"/>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Tx/>
              <a:buSzTx/>
              <a:buFontTx/>
            </a:pPr>
            <a:r>
              <a:rPr lang="zh-CN" altLang="en-US" sz="1600" b="0" i="0" dirty="0">
                <a:solidFill>
                  <a:schemeClr val="tx1"/>
                </a:solidFill>
                <a:latin typeface="微软雅黑" panose="020B0503020204020204" pitchFamily="34" charset="-122"/>
                <a:ea typeface="微软雅黑" panose="020B0503020204020204" pitchFamily="34" charset="-122"/>
              </a:rPr>
              <a:t>传感器</a:t>
            </a:r>
            <a:endParaRPr lang="zh-CN" altLang="en-US" sz="1600" b="0" i="0" dirty="0">
              <a:solidFill>
                <a:schemeClr val="tx1"/>
              </a:solidFill>
              <a:latin typeface="微软雅黑" panose="020B0503020204020204" pitchFamily="34" charset="-122"/>
              <a:ea typeface="微软雅黑" panose="020B0503020204020204" pitchFamily="34" charset="-122"/>
            </a:endParaRPr>
          </a:p>
        </p:txBody>
      </p:sp>
      <p:sp>
        <p:nvSpPr>
          <p:cNvPr id="11" name="矩形 10"/>
          <p:cNvSpPr/>
          <p:nvPr/>
        </p:nvSpPr>
        <p:spPr>
          <a:xfrm>
            <a:off x="1336040" y="3850640"/>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硬件材料</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12" name="矩形 11"/>
          <p:cNvSpPr/>
          <p:nvPr/>
        </p:nvSpPr>
        <p:spPr>
          <a:xfrm>
            <a:off x="1336675" y="4282440"/>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芯片</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22" name="矩形 21"/>
          <p:cNvSpPr/>
          <p:nvPr/>
        </p:nvSpPr>
        <p:spPr>
          <a:xfrm>
            <a:off x="4599305" y="3418840"/>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虚拟现实设备</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23" name="矩形 22"/>
          <p:cNvSpPr/>
          <p:nvPr/>
        </p:nvSpPr>
        <p:spPr>
          <a:xfrm>
            <a:off x="4599305" y="3850640"/>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Tx/>
              <a:buSzTx/>
              <a:buFontTx/>
            </a:pPr>
            <a:r>
              <a:rPr lang="zh-CN" altLang="en-US" sz="1600" dirty="0">
                <a:solidFill>
                  <a:schemeClr val="tx1"/>
                </a:solidFill>
                <a:latin typeface="微软雅黑" panose="020B0503020204020204" pitchFamily="34" charset="-122"/>
                <a:ea typeface="微软雅黑" panose="020B0503020204020204" pitchFamily="34" charset="-122"/>
                <a:sym typeface="+mn-ea"/>
              </a:rPr>
              <a:t>数字技术制播设备</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29" name="矩形 28"/>
          <p:cNvSpPr/>
          <p:nvPr/>
        </p:nvSpPr>
        <p:spPr>
          <a:xfrm>
            <a:off x="4599940" y="4282440"/>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Tx/>
              <a:buSzTx/>
              <a:buFontTx/>
            </a:pPr>
            <a:r>
              <a:rPr lang="zh-CN" altLang="en-US" sz="1600" dirty="0">
                <a:solidFill>
                  <a:schemeClr val="tx1"/>
                </a:solidFill>
                <a:latin typeface="微软雅黑" panose="020B0503020204020204" pitchFamily="34" charset="-122"/>
                <a:ea typeface="微软雅黑" panose="020B0503020204020204" pitchFamily="34" charset="-122"/>
                <a:sym typeface="+mn-ea"/>
              </a:rPr>
              <a:t>人机交互设备</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0" name="矩形 29"/>
          <p:cNvSpPr/>
          <p:nvPr/>
        </p:nvSpPr>
        <p:spPr>
          <a:xfrm>
            <a:off x="4617085" y="4699000"/>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增强现实设备</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2" name="矩形 31"/>
          <p:cNvSpPr/>
          <p:nvPr/>
        </p:nvSpPr>
        <p:spPr>
          <a:xfrm>
            <a:off x="4617085" y="5130800"/>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文化场馆数字装备</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3" name="矩形 32"/>
          <p:cNvSpPr/>
          <p:nvPr/>
        </p:nvSpPr>
        <p:spPr>
          <a:xfrm>
            <a:off x="4617720" y="5562600"/>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游戏装备</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6" name="矩形 35"/>
          <p:cNvSpPr/>
          <p:nvPr/>
        </p:nvSpPr>
        <p:spPr>
          <a:xfrm>
            <a:off x="1336040" y="4714240"/>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Tx/>
              <a:buSzTx/>
              <a:buFontTx/>
            </a:pPr>
            <a:r>
              <a:rPr lang="zh-CN" altLang="en-US" sz="1600" dirty="0">
                <a:solidFill>
                  <a:schemeClr val="tx1"/>
                </a:solidFill>
                <a:latin typeface="微软雅黑" panose="020B0503020204020204" pitchFamily="34" charset="-122"/>
                <a:ea typeface="微软雅黑" panose="020B0503020204020204" pitchFamily="34" charset="-122"/>
                <a:sym typeface="+mn-ea"/>
              </a:rPr>
              <a:t>控制器</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7" name="矩形 36"/>
          <p:cNvSpPr/>
          <p:nvPr/>
        </p:nvSpPr>
        <p:spPr>
          <a:xfrm>
            <a:off x="7913370" y="3418840"/>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设备运营商</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8" name="矩形 37"/>
          <p:cNvSpPr/>
          <p:nvPr/>
        </p:nvSpPr>
        <p:spPr>
          <a:xfrm>
            <a:off x="7913370" y="3850640"/>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设备终端销售渠道</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03864"/>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1" name="文本框 60"/>
          <p:cNvSpPr txBox="true"/>
          <p:nvPr/>
        </p:nvSpPr>
        <p:spPr>
          <a:xfrm>
            <a:off x="1128306" y="3148157"/>
            <a:ext cx="1730518" cy="1322070"/>
          </a:xfrm>
          <a:prstGeom prst="rect">
            <a:avLst/>
          </a:prstGeom>
          <a:noFill/>
        </p:spPr>
        <p:txBody>
          <a:bodyPr wrap="square" rtlCol="0">
            <a:spAutoFit/>
          </a:bodyPr>
          <a:lstStyle/>
          <a:p>
            <a:pPr marL="285750" lvl="0" indent="-285750" algn="l">
              <a:buClrTx/>
              <a:buSzTx/>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液晶面板</a:t>
            </a:r>
            <a:endParaRPr lang="zh-CN" altLang="en-US" sz="1600" dirty="0">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广播电视节目制作设备</a:t>
            </a:r>
            <a:endParaRPr lang="zh-CN" altLang="en-US" sz="1600" dirty="0">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endParaRPr lang="zh-CN" altLang="en-US" sz="1600" dirty="0">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3046095"/>
          </a:xfrm>
          <a:prstGeom prst="rect">
            <a:avLst/>
          </a:prstGeom>
          <a:noFill/>
        </p:spPr>
        <p:txBody>
          <a:bodyPr wrap="square" rtlCol="0">
            <a:spAutoFit/>
          </a:bodyPr>
          <a:lstStyle/>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中国国际广播电视信息网络展览会</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北京国际广播电影电视展览会</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世界超高清视频产业发展大会</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深圳大屏智能交互技术展览会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03864"/>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5" name="文本框 64"/>
          <p:cNvSpPr txBox="true"/>
          <p:nvPr/>
        </p:nvSpPr>
        <p:spPr>
          <a:xfrm>
            <a:off x="5192395" y="3148330"/>
            <a:ext cx="1882140" cy="2526665"/>
          </a:xfrm>
          <a:prstGeom prst="rect">
            <a:avLst/>
          </a:prstGeom>
          <a:noFill/>
        </p:spPr>
        <p:txBody>
          <a:bodyPr wrap="square" rtlCol="0">
            <a:spAutoFit/>
          </a:bodyPr>
          <a:lstStyle/>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合肥京东方视讯科技有限公司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安徽金龙浩光电科技有限公司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蚌埠国显科技有限公司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中传数广（合肥）公司</a:t>
            </a:r>
            <a:endParaRPr lang="zh-CN" altLang="en-US" sz="1600" dirty="0">
              <a:effectLst/>
              <a:latin typeface="微软雅黑" panose="020B0503020204020204" pitchFamily="34" charset="-122"/>
              <a:ea typeface="微软雅黑" panose="020B0503020204020204" pitchFamily="34" charset="-122"/>
              <a:sym typeface="+mn-ea"/>
            </a:endParaRPr>
          </a:p>
          <a:p>
            <a:pPr lvl="0" indent="0" algn="l">
              <a:lnSpc>
                <a:spcPct val="110000"/>
              </a:lnSpc>
              <a:buClrTx/>
              <a:buSzTx/>
              <a:buFont typeface="Arial" panose="02080604020202020204" pitchFamily="34" charset="0"/>
              <a:buNone/>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138035" y="3148330"/>
            <a:ext cx="1913255" cy="3409315"/>
          </a:xfrm>
          <a:prstGeom prst="rect">
            <a:avLst/>
          </a:prstGeom>
          <a:noFill/>
        </p:spPr>
        <p:txBody>
          <a:bodyPr wrap="square" rtlCol="0">
            <a:spAutoFit/>
          </a:bodyPr>
          <a:lstStyle/>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友达光电股份有限公司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京东方（</a:t>
            </a:r>
            <a:r>
              <a:rPr lang="en-US" altLang="zh-CN" sz="1600" dirty="0">
                <a:effectLst/>
                <a:latin typeface="微软雅黑" panose="020B0503020204020204" pitchFamily="34" charset="-122"/>
                <a:ea typeface="微软雅黑" panose="020B0503020204020204" pitchFamily="34" charset="-122"/>
                <a:sym typeface="+mn-ea"/>
              </a:rPr>
              <a:t>BOE)</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中电集团</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歌尔声学股份有限公司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成都索贝数码科技股份有限公司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深圳市德普特光电显示技术有限公司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深圳市艾比森光电股份有限公司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marL="171450" lvl="0" indent="-171450" algn="l">
              <a:lnSpc>
                <a:spcPct val="90000"/>
              </a:lnSpc>
              <a:buClrTx/>
              <a:buSzTx/>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班度科技（深圳）有限公司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03864"/>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9" name="文本框 68"/>
          <p:cNvSpPr txBox="true"/>
          <p:nvPr/>
        </p:nvSpPr>
        <p:spPr>
          <a:xfrm>
            <a:off x="9256395" y="3133725"/>
            <a:ext cx="2561590" cy="2061210"/>
          </a:xfrm>
          <a:prstGeom prst="rect">
            <a:avLst/>
          </a:prstGeom>
          <a:noFill/>
        </p:spPr>
        <p:txBody>
          <a:bodyPr wrap="square" rtlCol="0">
            <a:spAutoFit/>
          </a:bodyPr>
          <a:lstStyle/>
          <a:p>
            <a:pPr marL="171450" lvl="0" indent="-1714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三星（Samsung）</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京东方（BOE）</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LG数码（LGD）</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索尼(Sony)</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法国汤姆逊(Thomson)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美国UT斯达康</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美国博通（Broadcom）</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比利时巴可（Barco）</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74447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1.5</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招商对象（重点招商：液晶面板制造企业）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00025" y="2403475"/>
            <a:ext cx="4010025" cy="2168525"/>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依托金寨县现代产业园，吸纳各类数字创意技术设备制造企业，打造智能化数字产品研发、制造、销售和服务的大型产业示范园区，全力打造金寨地标式数字创意产业园区</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47835" y="293868"/>
            <a:ext cx="8057981" cy="1837456"/>
            <a:chOff x="-185195" y="-220178"/>
            <a:chExt cx="8057981" cy="1837456"/>
          </a:xfrm>
        </p:grpSpPr>
        <p:grpSp>
          <p:nvGrpSpPr>
            <p:cNvPr id="34" name="组合 33"/>
            <p:cNvGrpSpPr/>
            <p:nvPr/>
          </p:nvGrpSpPr>
          <p:grpSpPr>
            <a:xfrm>
              <a:off x="183996" y="-220178"/>
              <a:ext cx="7688790" cy="1208264"/>
              <a:chOff x="930232" y="2262565"/>
              <a:chExt cx="7688790" cy="1208264"/>
            </a:xfrm>
          </p:grpSpPr>
          <p:sp>
            <p:nvSpPr>
              <p:cNvPr id="36" name="文本框 35"/>
              <p:cNvSpPr txBox="true"/>
              <p:nvPr/>
            </p:nvSpPr>
            <p:spPr>
              <a:xfrm>
                <a:off x="3434247" y="2262565"/>
                <a:ext cx="5184775" cy="706755"/>
              </a:xfrm>
              <a:prstGeom prst="rect">
                <a:avLst/>
              </a:prstGeom>
              <a:noFill/>
            </p:spPr>
            <p:txBody>
              <a:bodyPr wrap="none" rtlCol="0">
                <a:spAutoFit/>
              </a:bodyPr>
              <a:lstStyle/>
              <a:p>
                <a:pPr algn="l"/>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金寨数字装备示范区</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528958"/>
              <a:ext cx="581555" cy="88320"/>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604385" y="1624965"/>
            <a:ext cx="7517130" cy="5026025"/>
            <a:chOff x="5627446" y="1767027"/>
            <a:chExt cx="6564630" cy="4305384"/>
          </a:xfrm>
        </p:grpSpPr>
        <p:sp>
          <p:nvSpPr>
            <p:cNvPr id="3" name="矩形 2"/>
            <p:cNvSpPr/>
            <p:nvPr/>
          </p:nvSpPr>
          <p:spPr>
            <a:xfrm>
              <a:off x="10104808" y="1767662"/>
              <a:ext cx="2081647" cy="2081647"/>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66553" y="3990764"/>
              <a:ext cx="2081647" cy="2081647"/>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金寨数字2"/>
            <p:cNvPicPr>
              <a:picLocks noChangeAspect="true"/>
            </p:cNvPicPr>
            <p:nvPr/>
          </p:nvPicPr>
          <p:blipFill>
            <a:blip r:embed="rId1"/>
            <a:srcRect/>
            <a:stretch>
              <a:fillRect/>
            </a:stretch>
          </p:blipFill>
          <p:spPr>
            <a:xfrm>
              <a:off x="5636971" y="3990797"/>
              <a:ext cx="2092960" cy="2081530"/>
            </a:xfrm>
            <a:prstGeom prst="rect">
              <a:avLst/>
            </a:prstGeom>
          </p:spPr>
        </p:pic>
        <p:sp>
          <p:nvSpPr>
            <p:cNvPr id="10" name="文本框 9"/>
            <p:cNvSpPr txBox="true"/>
            <p:nvPr/>
          </p:nvSpPr>
          <p:spPr>
            <a:xfrm>
              <a:off x="5815325" y="3058367"/>
              <a:ext cx="1706880" cy="341602"/>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数字创意设备</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273637" y="3035656"/>
              <a:ext cx="1706880" cy="341602"/>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智能设备研发</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7926162" y="5171161"/>
              <a:ext cx="1960880" cy="341602"/>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数字装备示范区</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金寨数字1"/>
            <p:cNvPicPr>
              <a:picLocks noChangeAspect="true"/>
            </p:cNvPicPr>
            <p:nvPr/>
          </p:nvPicPr>
          <p:blipFill>
            <a:blip r:embed="rId2"/>
            <a:srcRect/>
            <a:stretch>
              <a:fillRect/>
            </a:stretch>
          </p:blipFill>
          <p:spPr>
            <a:xfrm>
              <a:off x="7860741" y="1767027"/>
              <a:ext cx="2092960" cy="2081530"/>
            </a:xfrm>
            <a:prstGeom prst="rect">
              <a:avLst/>
            </a:prstGeom>
          </p:spPr>
        </p:pic>
        <p:pic>
          <p:nvPicPr>
            <p:cNvPr id="41" name="图片 40" descr="C:\Users\12579\Desktop\金寨数字3"/>
            <p:cNvPicPr>
              <a:picLocks noChangeAspect="true"/>
            </p:cNvPicPr>
            <p:nvPr/>
          </p:nvPicPr>
          <p:blipFill>
            <a:blip r:embed="rId3"/>
            <a:srcRect/>
            <a:stretch>
              <a:fillRect/>
            </a:stretch>
          </p:blipFill>
          <p:spPr>
            <a:xfrm>
              <a:off x="10099116" y="3991432"/>
              <a:ext cx="2092960" cy="2080895"/>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200025" y="5411470"/>
            <a:ext cx="4229735" cy="368300"/>
          </a:xfrm>
          <a:prstGeom prst="rect">
            <a:avLst/>
          </a:prstGeom>
          <a:noFill/>
        </p:spPr>
        <p:txBody>
          <a:bodyPr wrap="square" rtlCol="0">
            <a:spAutoFit/>
          </a:bodyPr>
          <a:lstStyle/>
          <a:p>
            <a:r>
              <a:rPr lang="zh-CN" altLang="en-US" b="1"/>
              <a:t>地址</a:t>
            </a:r>
            <a:r>
              <a:rPr lang="en-US" altLang="zh-CN" b="1"/>
              <a:t>:</a:t>
            </a:r>
            <a:r>
              <a:rPr lang="zh-CN" altLang="en-US" b="1"/>
              <a:t>安徽省六安市金寨现代产业园区</a:t>
            </a:r>
            <a:endParaRPr lang="zh-CN" altLang="en-US" b="1"/>
          </a:p>
        </p:txBody>
      </p:sp>
    </p:spTree>
    <p:custDataLst>
      <p:tags r:id="rId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chemeClr val="tx1">
              <a:lumMod val="65000"/>
              <a:lumOff val="35000"/>
            </a:schemeClr>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rgbClr val="C7141A"/>
          </a:solidFill>
        </p:grpSpPr>
        <p:sp>
          <p:nvSpPr>
            <p:cNvPr id="7" name="矩形 6"/>
            <p:cNvSpPr/>
            <p:nvPr/>
          </p:nvSpPr>
          <p:spPr>
            <a:xfrm>
              <a:off x="1104900" y="2076450"/>
              <a:ext cx="2419350" cy="876300"/>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数字装备</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产业基础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数字装备制造</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影像设备</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产业链综合体</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市场广阔，产业辐射范围大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50713"/>
            <a:ext cx="1844275" cy="706755"/>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区域产业基础优异</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产业链完善</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劳动密集型产业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舒城劳动力资源匹配，处于优势区间</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r>
              <a:rPr lang="zh-CN" altLang="en-US">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209533" cy="52322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729298" y="1370965"/>
            <a:ext cx="10855325" cy="1116965"/>
          </a:xfrm>
          <a:prstGeom prst="rect">
            <a:avLst/>
          </a:prstGeom>
          <a:noFill/>
        </p:spPr>
        <p:txBody>
          <a:bodyPr wrap="square" rtlCol="0">
            <a:spAutoFit/>
          </a:bodyPr>
          <a:lstStyle/>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数字产业化，即信息产业，具体业态包括电子信息制造业、电信业、软件和信息技术服务业、互联网行业等。</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近年来，我国数字产业化总体实现稳步增长。数据显示，2020年，数字产业化增加值规模达7.5万亿元，</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占GDP比重7.3%，名义增长5.3%。中商产业研究院预测，2022年我国数字产业化规模将达9.3万亿元。</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数据来源《中国数字经济发展白皮书（2021）》中国信通院</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087235" y="3350895"/>
            <a:ext cx="4488180" cy="239966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金寨现代产业园</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区力图打造产城一体、环境优美、宜居宜业、功能齐全、全国独特的现代化新城示范区。目前已入驻企业300余家，其中：安徽省名泰电声科技有限公司、安徽星辰智创信息科技有限公司、金寨春精工有限公司等多家软件开发、音响设备制造、广告播电视制作及发射设备制造企业，完整的上、中、下游数字产业链及综合体。</a:t>
            </a:r>
            <a:endPar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在目前园区基础上，进一步延申产业链体系，打造与数字经济相关设备挂钩的现代产业园区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4663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4246880" cy="1168166"/>
            <a:chOff x="141661" y="1656247"/>
            <a:chExt cx="4246880" cy="1168166"/>
          </a:xfrm>
        </p:grpSpPr>
        <p:grpSp>
          <p:nvGrpSpPr>
            <p:cNvPr id="28" name="组合 27"/>
            <p:cNvGrpSpPr/>
            <p:nvPr/>
          </p:nvGrpSpPr>
          <p:grpSpPr>
            <a:xfrm>
              <a:off x="141661" y="1656247"/>
              <a:ext cx="4246880" cy="975219"/>
              <a:chOff x="887897" y="4138990"/>
              <a:chExt cx="4246880" cy="975219"/>
            </a:xfrm>
          </p:grpSpPr>
          <p:sp>
            <p:nvSpPr>
              <p:cNvPr id="30" name="文本框 29"/>
              <p:cNvSpPr txBox="true"/>
              <p:nvPr/>
            </p:nvSpPr>
            <p:spPr>
              <a:xfrm>
                <a:off x="887897" y="4138990"/>
                <a:ext cx="4246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金寨现代产业园区</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36093"/>
              <a:ext cx="581555" cy="88320"/>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35" y="0"/>
            <a:ext cx="12192635" cy="6857365"/>
          </a:xfrm>
          <a:prstGeom prst="rect">
            <a:avLst/>
          </a:prstGeom>
          <a:solidFill>
            <a:srgbClr val="C71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4" name="组合 53"/>
          <p:cNvGrpSpPr/>
          <p:nvPr userDrawn="true"/>
        </p:nvGrpSpPr>
        <p:grpSpPr>
          <a:xfrm>
            <a:off x="6696407" y="-635"/>
            <a:ext cx="5494958" cy="6858000"/>
            <a:chOff x="6697042" y="0"/>
            <a:chExt cx="5494958" cy="6858000"/>
          </a:xfrm>
        </p:grpSpPr>
        <p:sp>
          <p:nvSpPr>
            <p:cNvPr id="8" name="任意多边形: 形状 4"/>
            <p:cNvSpPr/>
            <p:nvPr userDrawn="true"/>
          </p:nvSpPr>
          <p:spPr>
            <a:xfrm>
              <a:off x="6708194" y="0"/>
              <a:ext cx="5483806" cy="6858000"/>
            </a:xfrm>
            <a:custGeom>
              <a:avLst/>
              <a:gdLst>
                <a:gd name="connsiteX0" fmla="*/ 1714499 w 5483806"/>
                <a:gd name="connsiteY0" fmla="*/ 0 h 6858000"/>
                <a:gd name="connsiteX1" fmla="*/ 5483806 w 5483806"/>
                <a:gd name="connsiteY1" fmla="*/ 0 h 6858000"/>
                <a:gd name="connsiteX2" fmla="*/ 5483806 w 5483806"/>
                <a:gd name="connsiteY2" fmla="*/ 6858000 h 6858000"/>
                <a:gd name="connsiteX3" fmla="*/ 0 w 548380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83806" h="6858000">
                  <a:moveTo>
                    <a:pt x="1714499" y="0"/>
                  </a:moveTo>
                  <a:lnTo>
                    <a:pt x="5483806" y="0"/>
                  </a:lnTo>
                  <a:lnTo>
                    <a:pt x="5483806" y="6858000"/>
                  </a:lnTo>
                  <a:lnTo>
                    <a:pt x="0" y="6858000"/>
                  </a:lnTo>
                  <a:close/>
                </a:path>
              </a:pathLst>
            </a:custGeom>
            <a:solidFill>
              <a:srgbClr val="C7141A"/>
            </a:solidFill>
            <a:ln>
              <a:noFill/>
            </a:ln>
            <a:effectLst>
              <a:innerShdw blurRad="63500" dist="50800" dir="1098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43" name="图片 42"/>
            <p:cNvPicPr>
              <a:picLocks noChangeAspect="true"/>
            </p:cNvPicPr>
            <p:nvPr userDrawn="true"/>
          </p:nvPicPr>
          <p:blipFill>
            <a:blip r:embed="rId1"/>
            <a:stretch>
              <a:fillRect/>
            </a:stretch>
          </p:blipFill>
          <p:spPr>
            <a:xfrm>
              <a:off x="6697042" y="0"/>
              <a:ext cx="5494957" cy="6858000"/>
            </a:xfrm>
            <a:prstGeom prst="rect">
              <a:avLst/>
            </a:prstGeom>
          </p:spPr>
        </p:pic>
        <p:sp>
          <p:nvSpPr>
            <p:cNvPr id="44" name="平行四边形 43"/>
            <p:cNvSpPr/>
            <p:nvPr userDrawn="true"/>
          </p:nvSpPr>
          <p:spPr>
            <a:xfrm>
              <a:off x="7241937" y="3347260"/>
              <a:ext cx="1376378" cy="3006317"/>
            </a:xfrm>
            <a:prstGeom prst="parallelogram">
              <a:avLst>
                <a:gd name="adj" fmla="val 54785"/>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pic>
        <p:nvPicPr>
          <p:cNvPr id="7" name="图片 6" descr="2021六安市地图-政区版-恢复的"/>
          <p:cNvPicPr>
            <a:picLocks noChangeAspect="true"/>
          </p:cNvPicPr>
          <p:nvPr/>
        </p:nvPicPr>
        <p:blipFill>
          <a:blip r:embed="rId2"/>
          <a:stretch>
            <a:fillRect/>
          </a:stretch>
        </p:blipFill>
        <p:spPr>
          <a:xfrm>
            <a:off x="357505" y="320040"/>
            <a:ext cx="9269730" cy="6217285"/>
          </a:xfrm>
          <a:prstGeom prst="rect">
            <a:avLst/>
          </a:prstGeom>
        </p:spPr>
      </p:pic>
      <p:sp>
        <p:nvSpPr>
          <p:cNvPr id="9" name="文本框 8"/>
          <p:cNvSpPr txBox="true"/>
          <p:nvPr/>
        </p:nvSpPr>
        <p:spPr>
          <a:xfrm>
            <a:off x="10876127" y="1536554"/>
            <a:ext cx="944880" cy="3784600"/>
          </a:xfrm>
          <a:prstGeom prst="rect">
            <a:avLst/>
          </a:prstGeom>
          <a:noFill/>
        </p:spPr>
        <p:txBody>
          <a:bodyPr wrap="none" rtlCol="0">
            <a:spAutoFit/>
          </a:bodyPr>
          <a:lstStyle/>
          <a:p>
            <a:r>
              <a:rPr lang="zh-CN" altLang="en-US" sz="6000" b="1" dirty="0">
                <a:solidFill>
                  <a:schemeClr val="bg1"/>
                </a:solidFill>
                <a:latin typeface="Segoe UI" panose="020B0502040204020203" pitchFamily="34" charset="0"/>
                <a:ea typeface="微软雅黑" panose="020B0503020204020204" pitchFamily="34" charset="-122"/>
                <a:sym typeface="Segoe UI" panose="020B0502040204020203" pitchFamily="34" charset="0"/>
              </a:rPr>
              <a:t>项</a:t>
            </a:r>
            <a:endParaRPr lang="zh-CN" altLang="en-US" sz="6000" b="1" dirty="0">
              <a:solidFill>
                <a:schemeClr val="bg1"/>
              </a:solidFill>
              <a:latin typeface="Segoe UI" panose="020B0502040204020203" pitchFamily="34" charset="0"/>
              <a:ea typeface="微软雅黑" panose="020B0503020204020204" pitchFamily="34" charset="-122"/>
              <a:sym typeface="Segoe UI" panose="020B0502040204020203" pitchFamily="34" charset="0"/>
            </a:endParaRPr>
          </a:p>
          <a:p>
            <a:r>
              <a:rPr lang="zh-CN" altLang="en-US" sz="6000" b="1" dirty="0">
                <a:solidFill>
                  <a:schemeClr val="bg1"/>
                </a:solidFill>
                <a:latin typeface="Segoe UI" panose="020B0502040204020203" pitchFamily="34" charset="0"/>
                <a:ea typeface="微软雅黑" panose="020B0503020204020204" pitchFamily="34" charset="-122"/>
                <a:sym typeface="Segoe UI" panose="020B0502040204020203" pitchFamily="34" charset="0"/>
              </a:rPr>
              <a:t>目</a:t>
            </a:r>
            <a:endParaRPr lang="zh-CN" altLang="en-US" sz="6000" b="1" dirty="0">
              <a:solidFill>
                <a:schemeClr val="bg1"/>
              </a:solidFill>
              <a:latin typeface="Segoe UI" panose="020B0502040204020203" pitchFamily="34" charset="0"/>
              <a:ea typeface="微软雅黑" panose="020B0503020204020204" pitchFamily="34" charset="-122"/>
              <a:sym typeface="Segoe UI" panose="020B0502040204020203" pitchFamily="34" charset="0"/>
            </a:endParaRPr>
          </a:p>
          <a:p>
            <a:r>
              <a:rPr lang="zh-CN" altLang="en-US" sz="6000" b="1" dirty="0">
                <a:solidFill>
                  <a:schemeClr val="bg1"/>
                </a:solidFill>
                <a:latin typeface="Segoe UI" panose="020B0502040204020203" pitchFamily="34" charset="0"/>
                <a:ea typeface="微软雅黑" panose="020B0503020204020204" pitchFamily="34" charset="-122"/>
                <a:sym typeface="Segoe UI" panose="020B0502040204020203" pitchFamily="34" charset="0"/>
              </a:rPr>
              <a:t>位</a:t>
            </a:r>
            <a:endParaRPr lang="zh-CN" altLang="en-US" sz="6000" b="1" dirty="0">
              <a:solidFill>
                <a:schemeClr val="bg1"/>
              </a:solidFill>
              <a:latin typeface="Segoe UI" panose="020B0502040204020203" pitchFamily="34" charset="0"/>
              <a:ea typeface="微软雅黑" panose="020B0503020204020204" pitchFamily="34" charset="-122"/>
              <a:sym typeface="Segoe UI" panose="020B0502040204020203" pitchFamily="34" charset="0"/>
            </a:endParaRPr>
          </a:p>
          <a:p>
            <a:r>
              <a:rPr lang="zh-CN" altLang="en-US" sz="6000" b="1" dirty="0">
                <a:solidFill>
                  <a:schemeClr val="bg1"/>
                </a:solidFill>
                <a:latin typeface="Segoe UI" panose="020B0502040204020203" pitchFamily="34" charset="0"/>
                <a:ea typeface="微软雅黑" panose="020B0503020204020204" pitchFamily="34" charset="-122"/>
                <a:sym typeface="Segoe UI" panose="020B0502040204020203" pitchFamily="34" charset="0"/>
              </a:rPr>
              <a:t>置</a:t>
            </a:r>
            <a:endParaRPr lang="zh-CN" altLang="en-US" sz="6000" b="1" dirty="0">
              <a:solidFill>
                <a:schemeClr val="bg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0" name="文本框 9"/>
          <p:cNvSpPr txBox="true"/>
          <p:nvPr/>
        </p:nvSpPr>
        <p:spPr>
          <a:xfrm>
            <a:off x="9931247" y="1998199"/>
            <a:ext cx="944880" cy="2861310"/>
          </a:xfrm>
          <a:prstGeom prst="rect">
            <a:avLst/>
          </a:prstGeom>
          <a:noFill/>
        </p:spPr>
        <p:txBody>
          <a:bodyPr wrap="none" rtlCol="0">
            <a:spAutoFit/>
          </a:bodyPr>
          <a:lstStyle/>
          <a:p>
            <a:r>
              <a:rPr lang="zh-CN" altLang="en-US" sz="6000" b="1" dirty="0">
                <a:solidFill>
                  <a:schemeClr val="bg1"/>
                </a:solidFill>
                <a:latin typeface="Segoe UI" panose="020B0502040204020203" pitchFamily="34" charset="0"/>
                <a:ea typeface="微软雅黑" panose="020B0503020204020204" pitchFamily="34" charset="-122"/>
                <a:sym typeface="Segoe UI" panose="020B0502040204020203" pitchFamily="34" charset="0"/>
              </a:rPr>
              <a:t>示</a:t>
            </a:r>
            <a:endParaRPr lang="zh-CN" altLang="en-US" sz="6000" b="1" dirty="0">
              <a:solidFill>
                <a:schemeClr val="bg1"/>
              </a:solidFill>
              <a:latin typeface="Segoe UI" panose="020B0502040204020203" pitchFamily="34" charset="0"/>
              <a:ea typeface="微软雅黑" panose="020B0503020204020204" pitchFamily="34" charset="-122"/>
              <a:sym typeface="Segoe UI" panose="020B0502040204020203" pitchFamily="34" charset="0"/>
            </a:endParaRPr>
          </a:p>
          <a:p>
            <a:r>
              <a:rPr lang="zh-CN" altLang="en-US" sz="6000" b="1" dirty="0">
                <a:solidFill>
                  <a:schemeClr val="bg1"/>
                </a:solidFill>
                <a:latin typeface="Segoe UI" panose="020B0502040204020203" pitchFamily="34" charset="0"/>
                <a:ea typeface="微软雅黑" panose="020B0503020204020204" pitchFamily="34" charset="-122"/>
                <a:sym typeface="Segoe UI" panose="020B0502040204020203" pitchFamily="34" charset="0"/>
              </a:rPr>
              <a:t>意</a:t>
            </a:r>
            <a:endParaRPr lang="zh-CN" altLang="en-US" sz="6000" b="1" dirty="0">
              <a:solidFill>
                <a:schemeClr val="bg1"/>
              </a:solidFill>
              <a:latin typeface="Segoe UI" panose="020B0502040204020203" pitchFamily="34" charset="0"/>
              <a:ea typeface="微软雅黑" panose="020B0503020204020204" pitchFamily="34" charset="-122"/>
              <a:sym typeface="Segoe UI" panose="020B0502040204020203" pitchFamily="34" charset="0"/>
            </a:endParaRPr>
          </a:p>
          <a:p>
            <a:r>
              <a:rPr lang="zh-CN" altLang="en-US" sz="6000" b="1" dirty="0">
                <a:solidFill>
                  <a:schemeClr val="bg1"/>
                </a:solidFill>
                <a:latin typeface="Segoe UI" panose="020B0502040204020203" pitchFamily="34" charset="0"/>
                <a:ea typeface="微软雅黑" panose="020B0503020204020204" pitchFamily="34" charset="-122"/>
                <a:sym typeface="Segoe UI" panose="020B0502040204020203" pitchFamily="34" charset="0"/>
              </a:rPr>
              <a:t>图</a:t>
            </a:r>
            <a:endParaRPr lang="zh-CN" altLang="en-US" sz="6000" b="1" dirty="0">
              <a:solidFill>
                <a:schemeClr val="bg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1" name="椭圆 10">
            <a:hlinkClick r:id="rId3" tooltip="六安智能家电产业园" action="ppaction://hlinksldjump"/>
          </p:cNvPr>
          <p:cNvSpPr/>
          <p:nvPr/>
        </p:nvSpPr>
        <p:spPr>
          <a:xfrm>
            <a:off x="5662295" y="3270885"/>
            <a:ext cx="238125" cy="2482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2" name="椭圆 11">
            <a:hlinkClick r:id="rId4" tooltip="抹茶小镇茶绎项目" action="ppaction://hlinksldjump"/>
          </p:cNvPr>
          <p:cNvSpPr/>
          <p:nvPr/>
        </p:nvSpPr>
        <p:spPr>
          <a:xfrm>
            <a:off x="4769485" y="4033520"/>
            <a:ext cx="238125" cy="248285"/>
          </a:xfrm>
          <a:prstGeom prst="ellipse">
            <a:avLst/>
          </a:prstGeom>
          <a:solidFill>
            <a:srgbClr val="F9680D"/>
          </a:solidFill>
          <a:ln>
            <a:solidFill>
              <a:srgbClr val="226E4B"/>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en-US" altLang="zh-CN">
              <a:sym typeface="+mn-ea"/>
            </a:endParaRPr>
          </a:p>
        </p:txBody>
      </p:sp>
      <p:sp>
        <p:nvSpPr>
          <p:cNvPr id="13" name="椭圆 12">
            <a:hlinkClick r:id="rId5" tooltip="中国婚尚文旅创意产业集聚区" action="ppaction://hlinksldjump"/>
          </p:cNvPr>
          <p:cNvSpPr/>
          <p:nvPr/>
        </p:nvSpPr>
        <p:spPr>
          <a:xfrm>
            <a:off x="4954270" y="3039745"/>
            <a:ext cx="238125" cy="2482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4" name="椭圆 13">
            <a:hlinkClick r:id="rId6" tooltip="皖西地学数字创意公园" action="ppaction://hlinksldjump"/>
          </p:cNvPr>
          <p:cNvSpPr/>
          <p:nvPr/>
        </p:nvSpPr>
        <p:spPr>
          <a:xfrm>
            <a:off x="5712460" y="4287520"/>
            <a:ext cx="248285" cy="248285"/>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5" name="椭圆 14">
            <a:hlinkClick r:id="rId7" tooltip="创意1966梦工厂" action="ppaction://hlinksldjump"/>
          </p:cNvPr>
          <p:cNvSpPr/>
          <p:nvPr/>
        </p:nvSpPr>
        <p:spPr>
          <a:xfrm>
            <a:off x="5631815" y="3543935"/>
            <a:ext cx="238125" cy="248285"/>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6" name="椭圆 15">
            <a:hlinkClick r:id="rId8" tooltip="钢铁是怎样炼成的：霍邱县工业旅游集聚区" action="ppaction://hlinksldjump"/>
          </p:cNvPr>
          <p:cNvSpPr/>
          <p:nvPr/>
        </p:nvSpPr>
        <p:spPr>
          <a:xfrm>
            <a:off x="4010025" y="1584325"/>
            <a:ext cx="238125" cy="248285"/>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7" name="椭圆 16">
            <a:hlinkClick r:id="rId9" tooltip="状元镇数字文旅项目" action="ppaction://hlinksldjump"/>
          </p:cNvPr>
          <p:cNvSpPr/>
          <p:nvPr/>
        </p:nvSpPr>
        <p:spPr>
          <a:xfrm>
            <a:off x="5644515" y="4900930"/>
            <a:ext cx="238125" cy="248285"/>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8" name="椭圆 17">
            <a:hlinkClick r:id="rId10" tooltip="六安数字印刷产业集聚区" action="ppaction://hlinksldjump"/>
          </p:cNvPr>
          <p:cNvSpPr/>
          <p:nvPr/>
        </p:nvSpPr>
        <p:spPr>
          <a:xfrm>
            <a:off x="6682740" y="4505960"/>
            <a:ext cx="238125" cy="248285"/>
          </a:xfrm>
          <a:prstGeom prst="ellipse">
            <a:avLst/>
          </a:prstGeom>
          <a:solidFill>
            <a:srgbClr val="F9680D"/>
          </a:solidFill>
          <a:ln>
            <a:solidFill>
              <a:srgbClr val="226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9" name="椭圆 18">
            <a:hlinkClick r:id="rId11" tooltip="三线记忆：霍山县三线工业遗产数字化保护与开发" action="ppaction://hlinksldjump"/>
          </p:cNvPr>
          <p:cNvSpPr/>
          <p:nvPr/>
        </p:nvSpPr>
        <p:spPr>
          <a:xfrm>
            <a:off x="5257800" y="5321300"/>
            <a:ext cx="238125" cy="248285"/>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1" name="椭圆 20">
            <a:hlinkClick r:id="rId12" tooltip="风雪大别山（数字电影）" action="ppaction://hlinksldjump"/>
          </p:cNvPr>
          <p:cNvSpPr/>
          <p:nvPr/>
        </p:nvSpPr>
        <p:spPr>
          <a:xfrm>
            <a:off x="4545965" y="5397500"/>
            <a:ext cx="238125" cy="248285"/>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4" name="椭圆 23">
            <a:hlinkClick r:id="rId13" tooltip="六安市元宇宙体验中心" action="ppaction://hlinksldjump"/>
          </p:cNvPr>
          <p:cNvSpPr/>
          <p:nvPr/>
        </p:nvSpPr>
        <p:spPr>
          <a:xfrm>
            <a:off x="5424170" y="4085590"/>
            <a:ext cx="238125" cy="248285"/>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5" name="椭圆 24">
            <a:hlinkClick r:id="rId14" tooltip="六安数字健康产业示范区" action="ppaction://hlinksldjump"/>
          </p:cNvPr>
          <p:cNvSpPr/>
          <p:nvPr/>
        </p:nvSpPr>
        <p:spPr>
          <a:xfrm>
            <a:off x="3841115" y="5105400"/>
            <a:ext cx="238125" cy="248285"/>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6" name="椭圆 25">
            <a:hlinkClick r:id="rId15" tooltip="金寨数字装备示范区" action="ppaction://hlinksldjump"/>
          </p:cNvPr>
          <p:cNvSpPr/>
          <p:nvPr/>
        </p:nvSpPr>
        <p:spPr>
          <a:xfrm>
            <a:off x="3764915" y="3740150"/>
            <a:ext cx="238125" cy="248285"/>
          </a:xfrm>
          <a:prstGeom prst="ellipse">
            <a:avLst/>
          </a:prstGeom>
          <a:solidFill>
            <a:srgbClr val="164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7" name="椭圆 26">
            <a:hlinkClick r:id="rId16" tooltip="六安新媒体创意产业基地" action="ppaction://hlinksldjump"/>
          </p:cNvPr>
          <p:cNvSpPr/>
          <p:nvPr/>
        </p:nvSpPr>
        <p:spPr>
          <a:xfrm>
            <a:off x="5334000" y="3432175"/>
            <a:ext cx="238125" cy="248285"/>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8" name="椭圆 27">
            <a:hlinkClick r:id="rId17" tooltip="六安视谷" action="ppaction://hlinksldjump"/>
          </p:cNvPr>
          <p:cNvSpPr/>
          <p:nvPr/>
        </p:nvSpPr>
        <p:spPr>
          <a:xfrm>
            <a:off x="7009130" y="4429760"/>
            <a:ext cx="238125" cy="248285"/>
          </a:xfrm>
          <a:prstGeom prst="ellipse">
            <a:avLst/>
          </a:prstGeom>
          <a:solidFill>
            <a:srgbClr val="164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9" name="椭圆 28">
            <a:hlinkClick r:id="rId18" tooltip="大别山数字文旅服务中心" action="ppaction://hlinksldjump"/>
          </p:cNvPr>
          <p:cNvSpPr/>
          <p:nvPr/>
        </p:nvSpPr>
        <p:spPr>
          <a:xfrm>
            <a:off x="5977255" y="3508375"/>
            <a:ext cx="238125" cy="248285"/>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30" name="椭圆 29">
            <a:hlinkClick r:id="rId19" tooltip="皋城往事：六安非遗文化产业园" action="ppaction://hlinksldjump"/>
          </p:cNvPr>
          <p:cNvSpPr/>
          <p:nvPr/>
        </p:nvSpPr>
        <p:spPr>
          <a:xfrm>
            <a:off x="5410200" y="3684270"/>
            <a:ext cx="238125" cy="248285"/>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32" name="椭圆 31">
            <a:hlinkClick r:id="rId20" tooltip="红色沉浸式演出（千里跃进大别山）" action="ppaction://hlinksldjump"/>
          </p:cNvPr>
          <p:cNvSpPr/>
          <p:nvPr/>
        </p:nvSpPr>
        <p:spPr>
          <a:xfrm>
            <a:off x="3764915" y="5397500"/>
            <a:ext cx="238125" cy="248285"/>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33" name="椭圆 32">
            <a:hlinkClick r:id="rId21" tooltip="六安特色电商产业园" action="ppaction://hlinksldjump"/>
          </p:cNvPr>
          <p:cNvSpPr/>
          <p:nvPr/>
        </p:nvSpPr>
        <p:spPr>
          <a:xfrm>
            <a:off x="6022975" y="3796030"/>
            <a:ext cx="238125" cy="248285"/>
          </a:xfrm>
          <a:prstGeom prst="ellipse">
            <a:avLst/>
          </a:prstGeom>
          <a:solidFill>
            <a:srgbClr val="F9680D"/>
          </a:solidFill>
          <a:ln>
            <a:solidFill>
              <a:srgbClr val="226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 name="五边形 1"/>
          <p:cNvSpPr/>
          <p:nvPr/>
        </p:nvSpPr>
        <p:spPr>
          <a:xfrm>
            <a:off x="357505" y="1536700"/>
            <a:ext cx="1612900" cy="571500"/>
          </a:xfrm>
          <a:prstGeom prst="homePlate">
            <a:avLst/>
          </a:prstGeom>
          <a:solidFill>
            <a:srgbClr val="203864"/>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数字创意技术</a:t>
            </a:r>
            <a:endParaRPr lang="zh-CN" altLang="en-US" sz="14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a:p>
            <a:pPr algn="ctr"/>
            <a:r>
              <a:rPr lang="zh-CN" altLang="en-US" sz="14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设备制造</a:t>
            </a:r>
            <a:endParaRPr lang="zh-CN" altLang="en-US" sz="14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 name="五边形 2"/>
          <p:cNvSpPr/>
          <p:nvPr/>
        </p:nvSpPr>
        <p:spPr>
          <a:xfrm>
            <a:off x="357505" y="2600325"/>
            <a:ext cx="1612900" cy="571500"/>
          </a:xfrm>
          <a:prstGeom prst="homePlate">
            <a:avLst/>
          </a:prstGeom>
          <a:solidFill>
            <a:srgbClr val="F9680D"/>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数字文化</a:t>
            </a:r>
            <a:endParaRPr lang="zh-CN" altLang="en-US" sz="14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a:p>
            <a:pPr algn="ctr"/>
            <a:r>
              <a:rPr lang="zh-CN" altLang="en-US" sz="14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创意活动</a:t>
            </a:r>
            <a:endParaRPr lang="zh-CN" altLang="en-US" sz="14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五边形 3"/>
          <p:cNvSpPr/>
          <p:nvPr/>
        </p:nvSpPr>
        <p:spPr>
          <a:xfrm>
            <a:off x="357505" y="3663950"/>
            <a:ext cx="1612900" cy="571500"/>
          </a:xfrm>
          <a:prstGeom prst="homePlate">
            <a:avLst/>
          </a:prstGeom>
          <a:solidFill>
            <a:srgbClr val="FF0000"/>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设计服务</a:t>
            </a:r>
            <a:endParaRPr lang="zh-CN" altLang="en-US" sz="14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五边形 5"/>
          <p:cNvSpPr/>
          <p:nvPr/>
        </p:nvSpPr>
        <p:spPr>
          <a:xfrm>
            <a:off x="357505" y="4727575"/>
            <a:ext cx="1612900" cy="571500"/>
          </a:xfrm>
          <a:prstGeom prst="homePlate">
            <a:avLst/>
          </a:prstGeom>
          <a:solidFill>
            <a:srgbClr val="226E4B"/>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数字文化创意</a:t>
            </a:r>
            <a:endParaRPr lang="zh-CN" altLang="en-US" sz="14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a:p>
            <a:pPr algn="ctr"/>
            <a:r>
              <a:rPr lang="zh-CN" altLang="en-US" sz="14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与融合服务</a:t>
            </a:r>
            <a:endParaRPr lang="zh-CN" altLang="en-US" sz="14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椭圆 21">
            <a:hlinkClick r:id="rId22" tooltip="大别山文学公园" action="ppaction://hlinksldjump"/>
          </p:cNvPr>
          <p:cNvSpPr/>
          <p:nvPr/>
        </p:nvSpPr>
        <p:spPr>
          <a:xfrm>
            <a:off x="3933825" y="3171825"/>
            <a:ext cx="238125" cy="248285"/>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0" name="椭圆 19">
            <a:hlinkClick r:id="rId23" tooltip="六安文保科技产业园" action="ppaction://hlinksldjump"/>
          </p:cNvPr>
          <p:cNvSpPr/>
          <p:nvPr/>
        </p:nvSpPr>
        <p:spPr>
          <a:xfrm>
            <a:off x="3141980" y="4287520"/>
            <a:ext cx="238125" cy="2482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34" name="椭圆 33">
            <a:hlinkClick r:id="rId24" tooltip="中国中部智能家居产业园" action="ppaction://hlinksldjump"/>
          </p:cNvPr>
          <p:cNvSpPr/>
          <p:nvPr/>
        </p:nvSpPr>
        <p:spPr>
          <a:xfrm>
            <a:off x="4325620" y="3355975"/>
            <a:ext cx="238125" cy="2482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Tree>
    <p:custDataLst>
      <p:tags r:id="rId25"/>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91749" y="256820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34" name="组合 33"/>
          <p:cNvGrpSpPr/>
          <p:nvPr/>
        </p:nvGrpSpPr>
        <p:grpSpPr>
          <a:xfrm flipV="true">
            <a:off x="7366168" y="3577192"/>
            <a:ext cx="1125545" cy="487730"/>
            <a:chOff x="7692572" y="1990584"/>
            <a:chExt cx="1125545" cy="487730"/>
          </a:xfrm>
          <a:solidFill>
            <a:schemeClr val="bg1">
              <a:lumMod val="85000"/>
            </a:schemeClr>
          </a:solidFill>
        </p:grpSpPr>
        <p:grpSp>
          <p:nvGrpSpPr>
            <p:cNvPr id="35" name="组合 34"/>
            <p:cNvGrpSpPr/>
            <p:nvPr/>
          </p:nvGrpSpPr>
          <p:grpSpPr>
            <a:xfrm>
              <a:off x="7692572" y="2038350"/>
              <a:ext cx="1068254" cy="439964"/>
              <a:chOff x="7692572" y="2038350"/>
              <a:chExt cx="1068254" cy="439964"/>
            </a:xfrm>
            <a:grpFill/>
          </p:grpSpPr>
          <p:cxnSp>
            <p:nvCxnSpPr>
              <p:cNvPr id="37" name="直接连接符 36"/>
              <p:cNvCxnSpPr/>
              <p:nvPr/>
            </p:nvCxnSpPr>
            <p:spPr>
              <a:xfrm flipV="true">
                <a:off x="8132536" y="2044207"/>
                <a:ext cx="628290"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true">
                <a:off x="7692572"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36" name="椭圆 35"/>
            <p:cNvSpPr/>
            <p:nvPr/>
          </p:nvSpPr>
          <p:spPr>
            <a:xfrm>
              <a:off x="8703535"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46" name="文本框 45"/>
          <p:cNvSpPr txBox="true"/>
          <p:nvPr/>
        </p:nvSpPr>
        <p:spPr>
          <a:xfrm>
            <a:off x="6973058" y="1262870"/>
            <a:ext cx="398907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配套建设</a:t>
            </a:r>
            <a:r>
              <a:rPr lang="en-US" altLang="zh-CN"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数字装备云端联动系统</a:t>
            </a:r>
            <a:r>
              <a:rPr lang="en-US" altLang="zh-CN"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a:t>
            </a:r>
            <a:endParaRPr lang="en-US" altLang="zh-CN"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8279253" y="1960360"/>
            <a:ext cx="3055317" cy="1116965"/>
          </a:xfrm>
          <a:prstGeom prst="rect">
            <a:avLst/>
          </a:prstGeom>
          <a:noFill/>
        </p:spPr>
        <p:txBody>
          <a:bodyPr wrap="square" rtlCol="0">
            <a:spAutoFit/>
          </a:bodyPr>
          <a:lstStyle/>
          <a:p>
            <a:pPr>
              <a:lnSpc>
                <a:spcPts val="2000"/>
              </a:lnSpc>
            </a:pP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规划面积</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300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亩。</a:t>
            </a: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与中国科学技术大学、合肥工业大学签署共建协议，联合本地的皖西学院，共同筹建数字装备云端联动系统。</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6668045" y="1781886"/>
            <a:ext cx="1509220" cy="487730"/>
            <a:chOff x="7380514" y="1990584"/>
            <a:chExt cx="1509220" cy="487730"/>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58" name="组合 57"/>
          <p:cNvGrpSpPr/>
          <p:nvPr/>
        </p:nvGrpSpPr>
        <p:grpSpPr>
          <a:xfrm flipH="true" flipV="true">
            <a:off x="3526308" y="4228184"/>
            <a:ext cx="866512" cy="328656"/>
            <a:chOff x="7539588" y="1990584"/>
            <a:chExt cx="866512" cy="328656"/>
          </a:xfrm>
          <a:solidFill>
            <a:schemeClr val="bg1">
              <a:lumMod val="85000"/>
            </a:schemeClr>
          </a:solidFill>
        </p:grpSpPr>
        <p:grpSp>
          <p:nvGrpSpPr>
            <p:cNvPr id="59" name="组合 58"/>
            <p:cNvGrpSpPr/>
            <p:nvPr/>
          </p:nvGrpSpPr>
          <p:grpSpPr>
            <a:xfrm>
              <a:off x="7539588" y="2038350"/>
              <a:ext cx="759308" cy="280890"/>
              <a:chOff x="7539588" y="2038350"/>
              <a:chExt cx="759308" cy="280890"/>
            </a:xfrm>
            <a:grpFill/>
          </p:grpSpPr>
          <p:cxnSp>
            <p:nvCxnSpPr>
              <p:cNvPr id="61" name="直接连接符 60"/>
              <p:cNvCxnSpPr/>
              <p:nvPr/>
            </p:nvCxnSpPr>
            <p:spPr>
              <a:xfrm>
                <a:off x="7820478" y="2044207"/>
                <a:ext cx="47841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true">
                <a:off x="7539588" y="2038350"/>
                <a:ext cx="280890" cy="28089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60" name="椭圆 59"/>
            <p:cNvSpPr/>
            <p:nvPr/>
          </p:nvSpPr>
          <p:spPr>
            <a:xfrm>
              <a:off x="829151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0" name="组合 39"/>
          <p:cNvGrpSpPr/>
          <p:nvPr/>
        </p:nvGrpSpPr>
        <p:grpSpPr>
          <a:xfrm flipH="true">
            <a:off x="3298200" y="1960115"/>
            <a:ext cx="2553895" cy="413139"/>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8581308" y="3746695"/>
            <a:ext cx="2468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数字装备产业研究院</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8581390" y="4228465"/>
            <a:ext cx="2915920" cy="2143125"/>
          </a:xfrm>
          <a:prstGeom prst="rect">
            <a:avLst/>
          </a:prstGeom>
          <a:noFill/>
        </p:spPr>
        <p:txBody>
          <a:bodyPr wrap="square" rtlCol="0">
            <a:spAutoFit/>
          </a:bodyPr>
          <a:lstStyle/>
          <a:p>
            <a:pPr>
              <a:lnSpc>
                <a:spcPts val="2000"/>
              </a:lnSpc>
            </a:pP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规划面积</a:t>
            </a:r>
            <a:r>
              <a:rPr 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亩。</a:t>
            </a: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与中国科学技术大学、合肥工业大学签署共建协议，联合本地的皖西学院，共同筹建数字装备产业研究院，利用中国科技大学和合肥工业大学的师资力量和技术力量，打造技术</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人才</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科研</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市场一体化产业链条。</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1107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文本框 1"/>
          <p:cNvSpPr txBox="true"/>
          <p:nvPr/>
        </p:nvSpPr>
        <p:spPr>
          <a:xfrm>
            <a:off x="3298108" y="4649665"/>
            <a:ext cx="1198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六安声谷</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文本框 3"/>
          <p:cNvSpPr txBox="true"/>
          <p:nvPr/>
        </p:nvSpPr>
        <p:spPr>
          <a:xfrm>
            <a:off x="172720" y="4373880"/>
            <a:ext cx="2986405" cy="239966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规划面积</a:t>
            </a:r>
            <a:r>
              <a:rPr 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100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亩。与科大讯飞签署共建协议，承接科大讯飞部分业务，对接中西部省份，打造中国六安声谷，主要发展无线传输、广播等多种声音设备的研发和制造业务。其中重点对两家企业进行产业升级，从传统装备制造升级到数字设备制造。</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文本框 4"/>
          <p:cNvSpPr txBox="true"/>
          <p:nvPr/>
        </p:nvSpPr>
        <p:spPr>
          <a:xfrm>
            <a:off x="525780" y="2269490"/>
            <a:ext cx="3764915" cy="1630045"/>
          </a:xfrm>
          <a:prstGeom prst="rect">
            <a:avLst/>
          </a:prstGeom>
          <a:noFill/>
        </p:spPr>
        <p:txBody>
          <a:bodyPr wrap="square" rtlCol="0">
            <a:spAutoFit/>
          </a:bodyPr>
          <a:lstStyle/>
          <a:p>
            <a:pPr algn="l">
              <a:lnSpc>
                <a:spcPts val="2000"/>
              </a:lnSpc>
              <a:buClrTx/>
              <a:buSzTx/>
              <a:buFontTx/>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规划总面积</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800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亩。分为重点拓展区和建设发展区，其中建设发展区</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400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亩，重点拓展区</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400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亩。主要发展以新一代光数字装备技术为核心的高端数字装备产业，以机器人、数字装备为代表的智能制造产业。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文本框 5"/>
          <p:cNvSpPr txBox="true"/>
          <p:nvPr/>
        </p:nvSpPr>
        <p:spPr>
          <a:xfrm>
            <a:off x="3298108" y="1437200"/>
            <a:ext cx="1198880" cy="398780"/>
          </a:xfrm>
          <a:prstGeom prst="rect">
            <a:avLst/>
          </a:prstGeom>
          <a:noFill/>
        </p:spPr>
        <p:txBody>
          <a:bodyPr wrap="none" rtlCol="0">
            <a:spAutoFit/>
          </a:bodyPr>
          <a:lstStyle/>
          <a:p>
            <a:pPr algn="l"/>
            <a:r>
              <a:rPr lang="zh-CN" altLang="en-US" sz="2000" b="1">
                <a:latin typeface="微软雅黑" panose="020B0503020204020204" pitchFamily="34" charset="-122"/>
                <a:ea typeface="微软雅黑" panose="020B0503020204020204" pitchFamily="34" charset="-122"/>
                <a:sym typeface="+mn-ea"/>
              </a:rPr>
              <a:t>功能分区</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true"/>
          <p:nvPr/>
        </p:nvSpPr>
        <p:spPr>
          <a:xfrm>
            <a:off x="525822" y="433930"/>
            <a:ext cx="21107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产业定位</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0" name="圆角矩形 9"/>
          <p:cNvSpPr/>
          <p:nvPr/>
        </p:nvSpPr>
        <p:spPr>
          <a:xfrm>
            <a:off x="859790" y="1527810"/>
            <a:ext cx="10786110" cy="4856480"/>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形状 19"/>
          <p:cNvSpPr/>
          <p:nvPr>
            <p:custDataLst>
              <p:tags r:id="rId1"/>
            </p:custDataLst>
          </p:nvPr>
        </p:nvSpPr>
        <p:spPr>
          <a:xfrm rot="16200000">
            <a:off x="8864600" y="1039495"/>
            <a:ext cx="1109980" cy="3161665"/>
          </a:xfrm>
          <a:custGeom>
            <a:avLst/>
            <a:gdLst>
              <a:gd name="connsiteX0" fmla="*/ 2268 w 2268"/>
              <a:gd name="connsiteY0" fmla="*/ 0 h 4979"/>
              <a:gd name="connsiteX1" fmla="*/ 2268 w 2268"/>
              <a:gd name="connsiteY1" fmla="*/ 4979 h 4979"/>
              <a:gd name="connsiteX2" fmla="*/ 1300 w 2268"/>
              <a:gd name="connsiteY2" fmla="*/ 4979 h 4979"/>
              <a:gd name="connsiteX3" fmla="*/ 968 w 2268"/>
              <a:gd name="connsiteY3" fmla="*/ 4979 h 4979"/>
              <a:gd name="connsiteX4" fmla="*/ 0 w 2268"/>
              <a:gd name="connsiteY4" fmla="*/ 4979 h 4979"/>
              <a:gd name="connsiteX5" fmla="*/ 0 w 2268"/>
              <a:gd name="connsiteY5" fmla="*/ 0 h 4979"/>
              <a:gd name="connsiteX6" fmla="*/ 2268 w 2268"/>
              <a:gd name="connsiteY6" fmla="*/ 0 h 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8" h="4979">
                <a:moveTo>
                  <a:pt x="2268" y="0"/>
                </a:moveTo>
                <a:lnTo>
                  <a:pt x="2268" y="4979"/>
                </a:lnTo>
                <a:lnTo>
                  <a:pt x="1300" y="4979"/>
                </a:lnTo>
                <a:lnTo>
                  <a:pt x="968" y="4979"/>
                </a:lnTo>
                <a:lnTo>
                  <a:pt x="0" y="4979"/>
                </a:lnTo>
                <a:lnTo>
                  <a:pt x="0" y="0"/>
                </a:lnTo>
                <a:lnTo>
                  <a:pt x="2268" y="0"/>
                </a:lnTo>
                <a:close/>
              </a:path>
            </a:pathLst>
          </a:custGeom>
          <a:solidFill>
            <a:schemeClr val="tx2">
              <a:lumMod val="40000"/>
              <a:lumOff val="60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lstStyle/>
          <a:p>
            <a:pPr algn="ctr" defTabSz="457200"/>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4" name="文本框 13"/>
          <p:cNvSpPr txBox="true"/>
          <p:nvPr>
            <p:custDataLst>
              <p:tags r:id="rId2"/>
            </p:custDataLst>
          </p:nvPr>
        </p:nvSpPr>
        <p:spPr>
          <a:xfrm>
            <a:off x="8038465" y="2397125"/>
            <a:ext cx="2766060" cy="461645"/>
          </a:xfrm>
          <a:prstGeom prst="rect">
            <a:avLst/>
          </a:prstGeom>
          <a:noFill/>
        </p:spPr>
        <p:txBody>
          <a:bodyPr wrap="square" bIns="0" rtlCol="0" anchor="ctr">
            <a:normAutofit/>
          </a:bodyPr>
          <a:lstStyle/>
          <a:p>
            <a:pPr algn="ctr" defTabSz="457200"/>
            <a:r>
              <a:rPr lang="zh-CN" altLang="en-US" sz="2000" dirty="0">
                <a:solidFill>
                  <a:schemeClr val="bg1"/>
                </a:solidFill>
                <a:latin typeface="微软雅黑" panose="020B0503020204020204" pitchFamily="34" charset="-122"/>
                <a:ea typeface="微软雅黑" panose="020B0503020204020204" pitchFamily="34" charset="-122"/>
                <a:sym typeface="+mn-ea"/>
              </a:rPr>
              <a:t>运营渠道</a:t>
            </a:r>
            <a:endParaRPr lang="zh-CN" altLang="en-US" sz="2000" b="1" spc="300" dirty="0">
              <a:solidFill>
                <a:schemeClr val="bg1"/>
              </a:solidFill>
              <a:latin typeface="微软雅黑" panose="020B0503020204020204" pitchFamily="34" charset="-122"/>
              <a:ea typeface="微软雅黑" panose="020B0503020204020204" pitchFamily="34" charset="-122"/>
              <a:sym typeface="+mn-ea"/>
            </a:endParaRPr>
          </a:p>
        </p:txBody>
      </p:sp>
      <p:sp>
        <p:nvSpPr>
          <p:cNvPr id="15" name="任意形状 18"/>
          <p:cNvSpPr/>
          <p:nvPr>
            <p:custDataLst>
              <p:tags r:id="rId3"/>
            </p:custDataLst>
          </p:nvPr>
        </p:nvSpPr>
        <p:spPr>
          <a:xfrm rot="16200000">
            <a:off x="5698490" y="911225"/>
            <a:ext cx="1108710" cy="3418840"/>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chemeClr val="tx2">
              <a:lumMod val="40000"/>
              <a:lumOff val="60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lstStyle/>
          <a:p>
            <a:pPr algn="ctr" defTabSz="457200"/>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8" name="文本框 27"/>
          <p:cNvSpPr txBox="true"/>
          <p:nvPr>
            <p:custDataLst>
              <p:tags r:id="rId4"/>
            </p:custDataLst>
          </p:nvPr>
        </p:nvSpPr>
        <p:spPr>
          <a:xfrm>
            <a:off x="4747260" y="2402840"/>
            <a:ext cx="2766060" cy="461645"/>
          </a:xfrm>
          <a:prstGeom prst="rect">
            <a:avLst/>
          </a:prstGeom>
          <a:noFill/>
        </p:spPr>
        <p:txBody>
          <a:bodyPr wrap="square" bIns="0" rtlCol="0" anchor="ctr">
            <a:normAutofit/>
          </a:bodyPr>
          <a:lstStyle/>
          <a:p>
            <a:pPr algn="ctr" defTabSz="457200"/>
            <a:r>
              <a:rPr lang="zh-CN" altLang="en-US" sz="2000" dirty="0">
                <a:solidFill>
                  <a:schemeClr val="bg1"/>
                </a:solidFill>
                <a:latin typeface="微软雅黑" panose="020B0503020204020204" pitchFamily="34" charset="-122"/>
                <a:ea typeface="微软雅黑" panose="020B0503020204020204" pitchFamily="34" charset="-122"/>
                <a:sym typeface="+mn-ea"/>
              </a:rPr>
              <a:t>智能制造装备</a:t>
            </a:r>
            <a:endParaRPr lang="zh-CN" altLang="en-US" sz="2000" b="1" spc="300" dirty="0">
              <a:solidFill>
                <a:schemeClr val="bg1"/>
              </a:solidFill>
              <a:latin typeface="微软雅黑" panose="020B0503020204020204" pitchFamily="34" charset="-122"/>
              <a:ea typeface="微软雅黑" panose="020B0503020204020204" pitchFamily="34" charset="-122"/>
              <a:sym typeface="+mn-ea"/>
            </a:endParaRPr>
          </a:p>
        </p:txBody>
      </p:sp>
      <p:sp>
        <p:nvSpPr>
          <p:cNvPr id="16" name="任意形状 17"/>
          <p:cNvSpPr/>
          <p:nvPr>
            <p:custDataLst>
              <p:tags r:id="rId5"/>
            </p:custDataLst>
          </p:nvPr>
        </p:nvSpPr>
        <p:spPr>
          <a:xfrm rot="16200000">
            <a:off x="2400300" y="913765"/>
            <a:ext cx="1115060" cy="3418205"/>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chemeClr val="tx2">
              <a:lumMod val="40000"/>
              <a:lumOff val="60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lstStyle/>
          <a:p>
            <a:pPr algn="ctr" defTabSz="457200"/>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true"/>
          <p:nvPr>
            <p:custDataLst>
              <p:tags r:id="rId6"/>
            </p:custDataLst>
          </p:nvPr>
        </p:nvSpPr>
        <p:spPr>
          <a:xfrm>
            <a:off x="1505585" y="2397125"/>
            <a:ext cx="2716530" cy="461645"/>
          </a:xfrm>
          <a:prstGeom prst="rect">
            <a:avLst/>
          </a:prstGeom>
          <a:noFill/>
        </p:spPr>
        <p:txBody>
          <a:bodyPr wrap="square" bIns="0" rtlCol="0" anchor="ctr">
            <a:normAutofit/>
          </a:bodyPr>
          <a:lstStyle/>
          <a:p>
            <a:pPr algn="ctr" defTabSz="457200"/>
            <a:r>
              <a:rPr lang="zh-CN" altLang="en-US" sz="2000" dirty="0">
                <a:solidFill>
                  <a:schemeClr val="bg1"/>
                </a:solidFill>
                <a:latin typeface="微软雅黑" panose="020B0503020204020204" pitchFamily="34" charset="-122"/>
                <a:ea typeface="微软雅黑" panose="020B0503020204020204" pitchFamily="34" charset="-122"/>
                <a:sym typeface="+mn-ea"/>
              </a:rPr>
              <a:t>核心零部件</a:t>
            </a:r>
            <a:endParaRPr lang="zh-CN" altLang="en-US" sz="2000" b="1" spc="300" dirty="0">
              <a:solidFill>
                <a:schemeClr val="bg1"/>
              </a:solidFill>
              <a:latin typeface="微软雅黑" panose="020B0503020204020204" pitchFamily="34" charset="-122"/>
              <a:ea typeface="微软雅黑" panose="020B0503020204020204" pitchFamily="34" charset="-122"/>
              <a:sym typeface="+mn-ea"/>
            </a:endParaRPr>
          </a:p>
        </p:txBody>
      </p:sp>
      <p:sp>
        <p:nvSpPr>
          <p:cNvPr id="21" name="矩形 20"/>
          <p:cNvSpPr/>
          <p:nvPr/>
        </p:nvSpPr>
        <p:spPr>
          <a:xfrm>
            <a:off x="1248410" y="3443605"/>
            <a:ext cx="3162300" cy="266446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矩形 24"/>
          <p:cNvSpPr/>
          <p:nvPr/>
        </p:nvSpPr>
        <p:spPr>
          <a:xfrm>
            <a:off x="4543425" y="3443605"/>
            <a:ext cx="3127375" cy="2663825"/>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矩形 25"/>
          <p:cNvSpPr/>
          <p:nvPr/>
        </p:nvSpPr>
        <p:spPr>
          <a:xfrm>
            <a:off x="7840980" y="3443605"/>
            <a:ext cx="3162300" cy="2665095"/>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矩形 26"/>
          <p:cNvSpPr/>
          <p:nvPr/>
        </p:nvSpPr>
        <p:spPr>
          <a:xfrm>
            <a:off x="1314450" y="356044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Tx/>
              <a:buSzTx/>
              <a:buFontTx/>
            </a:pPr>
            <a:r>
              <a:rPr lang="zh-CN" altLang="en-US" sz="1600" b="0" i="0" dirty="0">
                <a:solidFill>
                  <a:schemeClr val="tx1"/>
                </a:solidFill>
                <a:latin typeface="微软雅黑" panose="020B0503020204020204" pitchFamily="34" charset="-122"/>
                <a:ea typeface="微软雅黑" panose="020B0503020204020204" pitchFamily="34" charset="-122"/>
              </a:rPr>
              <a:t>传感器</a:t>
            </a:r>
            <a:endParaRPr lang="zh-CN" altLang="en-US" sz="1600" b="0" i="0" dirty="0">
              <a:solidFill>
                <a:schemeClr val="tx1"/>
              </a:solidFill>
              <a:latin typeface="微软雅黑" panose="020B0503020204020204" pitchFamily="34" charset="-122"/>
              <a:ea typeface="微软雅黑" panose="020B0503020204020204" pitchFamily="34" charset="-122"/>
            </a:endParaRPr>
          </a:p>
        </p:txBody>
      </p:sp>
      <p:sp>
        <p:nvSpPr>
          <p:cNvPr id="31" name="矩形 30"/>
          <p:cNvSpPr/>
          <p:nvPr/>
        </p:nvSpPr>
        <p:spPr>
          <a:xfrm>
            <a:off x="1314450" y="399224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Tx/>
              <a:buSzTx/>
              <a:buFontTx/>
            </a:pPr>
            <a:r>
              <a:rPr lang="zh-CN" altLang="en-US" sz="1600" dirty="0">
                <a:solidFill>
                  <a:schemeClr val="tx1"/>
                </a:solidFill>
                <a:latin typeface="微软雅黑" panose="020B0503020204020204" pitchFamily="34" charset="-122"/>
                <a:ea typeface="微软雅黑" panose="020B0503020204020204" pitchFamily="34" charset="-122"/>
                <a:sym typeface="+mn-ea"/>
              </a:rPr>
              <a:t>液晶面板</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5" name="矩形 34"/>
          <p:cNvSpPr/>
          <p:nvPr/>
        </p:nvSpPr>
        <p:spPr>
          <a:xfrm>
            <a:off x="1315085" y="442404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芯片</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9" name="矩形 38"/>
          <p:cNvSpPr/>
          <p:nvPr/>
        </p:nvSpPr>
        <p:spPr>
          <a:xfrm>
            <a:off x="4577715" y="3560445"/>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广播电视信号收发设备制造</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0" name="矩形 39"/>
          <p:cNvSpPr/>
          <p:nvPr/>
        </p:nvSpPr>
        <p:spPr>
          <a:xfrm>
            <a:off x="4577715" y="3992245"/>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音响设备制造</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1" name="矩形 40"/>
          <p:cNvSpPr/>
          <p:nvPr/>
        </p:nvSpPr>
        <p:spPr>
          <a:xfrm>
            <a:off x="4578350" y="4424045"/>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广播电视制作设备制造</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2" name="矩形 41"/>
          <p:cNvSpPr/>
          <p:nvPr/>
        </p:nvSpPr>
        <p:spPr>
          <a:xfrm>
            <a:off x="4595495" y="4840605"/>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电视机制造</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4" name="矩形 43"/>
          <p:cNvSpPr/>
          <p:nvPr/>
        </p:nvSpPr>
        <p:spPr>
          <a:xfrm>
            <a:off x="4595495" y="5272405"/>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数字电影设备制造</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5" name="矩形 44"/>
          <p:cNvSpPr/>
          <p:nvPr/>
        </p:nvSpPr>
        <p:spPr>
          <a:xfrm>
            <a:off x="1314450" y="485584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Tx/>
              <a:buSzTx/>
              <a:buFontTx/>
            </a:pPr>
            <a:r>
              <a:rPr lang="zh-CN" altLang="en-US" sz="1600" dirty="0">
                <a:solidFill>
                  <a:schemeClr val="tx1"/>
                </a:solidFill>
                <a:latin typeface="微软雅黑" panose="020B0503020204020204" pitchFamily="34" charset="-122"/>
                <a:ea typeface="微软雅黑" panose="020B0503020204020204" pitchFamily="34" charset="-122"/>
                <a:sym typeface="+mn-ea"/>
              </a:rPr>
              <a:t>控制器</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6" name="矩形 45"/>
          <p:cNvSpPr/>
          <p:nvPr/>
        </p:nvSpPr>
        <p:spPr>
          <a:xfrm>
            <a:off x="7891780" y="356044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广播电视运营商</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7" name="矩形 46"/>
          <p:cNvSpPr/>
          <p:nvPr/>
        </p:nvSpPr>
        <p:spPr>
          <a:xfrm>
            <a:off x="7891780" y="399224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设备终端销售渠道</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Tree>
    <p:custDataLst>
      <p:tags r:id="rId7"/>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bwMode="auto">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bwMode="auto">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1" name="文本框 60"/>
          <p:cNvSpPr txBox="true"/>
          <p:nvPr/>
        </p:nvSpPr>
        <p:spPr>
          <a:xfrm>
            <a:off x="1107986" y="3148157"/>
            <a:ext cx="1730518" cy="132207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数字装备制造</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影像设备制造</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创意产品</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数字设计</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3291840"/>
          </a:xfrm>
          <a:prstGeom prst="rect">
            <a:avLst/>
          </a:prstGeom>
          <a:noFill/>
        </p:spPr>
        <p:txBody>
          <a:bodyPr wrap="square" rtlCol="0">
            <a:spAutoFit/>
          </a:bodyPr>
          <a:lstStyle/>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中国国际广播电视信息网络展览会</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世界超高清视频产业发展大会</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深圳大屏智能交互技术展览会</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上海国际显示器制造设备及技术展览会</a:t>
            </a:r>
            <a:endParaRPr lang="zh-CN" altLang="en-US" sz="1600" dirty="0">
              <a:effectLst/>
              <a:latin typeface="微软雅黑" panose="020B0503020204020204" pitchFamily="34" charset="-122"/>
              <a:ea typeface="微软雅黑" panose="020B0503020204020204" pitchFamily="34" charset="-122"/>
              <a:sym typeface="+mn-ea"/>
            </a:endParaRPr>
          </a:p>
          <a:p>
            <a:pPr lvl="0" indent="0" algn="l">
              <a:lnSpc>
                <a:spcPct val="100000"/>
              </a:lnSpc>
              <a:buClrTx/>
              <a:buSzTx/>
              <a:buFont typeface="Arial" panose="02080604020202020204" pitchFamily="34" charset="0"/>
              <a:buNone/>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5" name="文本框 64"/>
          <p:cNvSpPr txBox="true"/>
          <p:nvPr/>
        </p:nvSpPr>
        <p:spPr>
          <a:xfrm>
            <a:off x="5171986" y="3133552"/>
            <a:ext cx="1730518" cy="1985010"/>
          </a:xfrm>
          <a:prstGeom prst="rect">
            <a:avLst/>
          </a:prstGeom>
          <a:noFill/>
        </p:spPr>
        <p:txBody>
          <a:bodyPr wrap="square" rtlCol="0">
            <a:spAutoFit/>
          </a:bodyPr>
          <a:lstStyle/>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中传数广（合肥）公司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安徽国广传媒</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安徽重瞳影业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铜陵文汇津川文化传媒</a:t>
            </a:r>
            <a:endParaRPr lang="zh-CN" altLang="en-US" sz="1600" b="0" u="none" dirty="0">
              <a:latin typeface="微软雅黑" panose="020B0503020204020204" pitchFamily="34" charset="-122"/>
              <a:ea typeface="微软雅黑" panose="020B0503020204020204" pitchFamily="34" charset="-122"/>
            </a:endParaRPr>
          </a:p>
          <a:p>
            <a:pPr indent="0" algn="l">
              <a:lnSpc>
                <a:spcPct val="110000"/>
              </a:lnSpc>
              <a:buFont typeface="Arial" panose="02080604020202020204" pitchFamily="34" charset="0"/>
              <a:buNone/>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1885950"/>
          </a:xfrm>
          <a:prstGeom prst="rect">
            <a:avLst/>
          </a:prstGeom>
          <a:noFill/>
        </p:spPr>
        <p:txBody>
          <a:bodyPr wrap="square" rtlCol="0">
            <a:spAutoFit/>
          </a:bodyPr>
          <a:lstStyle/>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歌尔声学</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索贝数码</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深圳市德普光电显示</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四川汇源科技</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深圳市同洲电子</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9" name="文本框 68"/>
          <p:cNvSpPr txBox="true"/>
          <p:nvPr/>
        </p:nvSpPr>
        <p:spPr>
          <a:xfrm>
            <a:off x="9235986" y="3133643"/>
            <a:ext cx="1730518" cy="2061210"/>
          </a:xfrm>
          <a:prstGeom prst="rect">
            <a:avLst/>
          </a:prstGeom>
          <a:noFill/>
        </p:spPr>
        <p:txBody>
          <a:bodyPr wrap="square" rtlCol="0">
            <a:spAutoFit/>
          </a:bodyPr>
          <a:lstStyle/>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索尼(Sony)</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法国汤姆逊(Thomson)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美国UT斯达康</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美国博通（Broadcom）</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比利时巴可（Barco）</a:t>
            </a:r>
            <a:endPar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88671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2.5</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招商对象（重点招商：广播电视节目装备制造企业）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 action="ppaction://noaction"/>
          </p:cNvPr>
          <p:cNvSpPr/>
          <p:nvPr/>
        </p:nvSpPr>
        <p:spPr>
          <a:xfrm>
            <a:off x="11028680" y="437515"/>
            <a:ext cx="516890" cy="51689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198755" y="2270125"/>
            <a:ext cx="3816985" cy="3830955"/>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六安特色</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电商产业园</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通过</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整合资源，利用信息化手段实现园区运营、物流交通、电商企业</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，重点推动六安特色农副产品电商产业发展，通过农副产品集中化电商运营打造六安特色农副产品</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IP</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通过政策推动、项目拉动、旅游带动，推动六安</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特色</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电商产业园区转型升级为安徽省级</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特色</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电商综合试验区。</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47980" y="304800"/>
            <a:ext cx="8236213" cy="1843405"/>
            <a:chOff x="-185195" y="-209383"/>
            <a:chExt cx="8236033" cy="2019701"/>
          </a:xfrm>
        </p:grpSpPr>
        <p:grpSp>
          <p:nvGrpSpPr>
            <p:cNvPr id="34" name="组合 33"/>
            <p:cNvGrpSpPr/>
            <p:nvPr/>
          </p:nvGrpSpPr>
          <p:grpSpPr>
            <a:xfrm>
              <a:off x="183996" y="-209383"/>
              <a:ext cx="7866842" cy="1228347"/>
              <a:chOff x="930232" y="2273360"/>
              <a:chExt cx="7866842" cy="1228347"/>
            </a:xfrm>
          </p:grpSpPr>
          <p:sp>
            <p:nvSpPr>
              <p:cNvPr id="36" name="文本框 35"/>
              <p:cNvSpPr txBox="true"/>
              <p:nvPr/>
            </p:nvSpPr>
            <p:spPr>
              <a:xfrm>
                <a:off x="3519070" y="2273360"/>
                <a:ext cx="5278004" cy="556884"/>
              </a:xfrm>
              <a:prstGeom prst="rect">
                <a:avLst/>
              </a:prstGeom>
              <a:noFill/>
            </p:spPr>
            <p:txBody>
              <a:bodyPr wrap="square" rtlCol="0">
                <a:spAutoFit/>
              </a:bodyPr>
              <a:lstStyle/>
              <a:p>
                <a:pPr algn="l"/>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六安特色电商产业园</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369432"/>
              </a:xfrm>
              <a:prstGeom prst="rect">
                <a:avLst/>
              </a:prstGeom>
              <a:noFill/>
            </p:spPr>
            <p:txBody>
              <a:bodyPr wrap="squar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199890" y="1691005"/>
            <a:ext cx="7893050" cy="5003165"/>
            <a:chOff x="5621900" y="1767662"/>
            <a:chExt cx="6554395" cy="4293954"/>
          </a:xfrm>
        </p:grpSpPr>
        <p:sp>
          <p:nvSpPr>
            <p:cNvPr id="3" name="矩形 2"/>
            <p:cNvSpPr/>
            <p:nvPr/>
          </p:nvSpPr>
          <p:spPr>
            <a:xfrm>
              <a:off x="10094648" y="1767662"/>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66553" y="3979969"/>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特色电商2"/>
            <p:cNvPicPr>
              <a:picLocks noChangeAspect="true"/>
            </p:cNvPicPr>
            <p:nvPr/>
          </p:nvPicPr>
          <p:blipFill>
            <a:blip r:embed="rId1"/>
            <a:srcRect/>
            <a:stretch>
              <a:fillRect/>
            </a:stretch>
          </p:blipFill>
          <p:spPr>
            <a:xfrm>
              <a:off x="5621900" y="3980002"/>
              <a:ext cx="2092960" cy="2080895"/>
            </a:xfrm>
            <a:prstGeom prst="rect">
              <a:avLst/>
            </a:prstGeom>
          </p:spPr>
        </p:pic>
        <p:sp>
          <p:nvSpPr>
            <p:cNvPr id="10" name="文本框 9"/>
            <p:cNvSpPr txBox="true"/>
            <p:nvPr/>
          </p:nvSpPr>
          <p:spPr>
            <a:xfrm>
              <a:off x="6161497" y="3015822"/>
              <a:ext cx="1198880" cy="342252"/>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特色电商</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213141" y="3015683"/>
              <a:ext cx="1882477" cy="342252"/>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农副产品线上博览</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8010350" y="5171161"/>
              <a:ext cx="1960880" cy="342252"/>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电商综合试验区</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特色电商1"/>
            <p:cNvPicPr>
              <a:picLocks noChangeAspect="true"/>
            </p:cNvPicPr>
            <p:nvPr/>
          </p:nvPicPr>
          <p:blipFill>
            <a:blip r:embed="rId2"/>
            <a:srcRect/>
            <a:stretch>
              <a:fillRect/>
            </a:stretch>
          </p:blipFill>
          <p:spPr>
            <a:xfrm>
              <a:off x="7867895" y="1768297"/>
              <a:ext cx="2092960" cy="2080895"/>
            </a:xfrm>
            <a:prstGeom prst="rect">
              <a:avLst/>
            </a:prstGeom>
          </p:spPr>
        </p:pic>
        <p:pic>
          <p:nvPicPr>
            <p:cNvPr id="41" name="图片 40" descr="C:\Users\12579\Desktop\特色电商3"/>
            <p:cNvPicPr>
              <a:picLocks noChangeAspect="true"/>
            </p:cNvPicPr>
            <p:nvPr/>
          </p:nvPicPr>
          <p:blipFill>
            <a:blip r:embed="rId3"/>
            <a:srcRect/>
            <a:stretch>
              <a:fillRect/>
            </a:stretch>
          </p:blipFill>
          <p:spPr>
            <a:xfrm>
              <a:off x="10078965" y="3979367"/>
              <a:ext cx="2092960" cy="2080895"/>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200025" y="6141720"/>
            <a:ext cx="4229735" cy="368300"/>
          </a:xfrm>
          <a:prstGeom prst="rect">
            <a:avLst/>
          </a:prstGeom>
          <a:noFill/>
        </p:spPr>
        <p:txBody>
          <a:bodyPr wrap="square" rtlCol="0">
            <a:spAutoFit/>
          </a:bodyPr>
          <a:lstStyle/>
          <a:p>
            <a:r>
              <a:rPr lang="zh-CN" altLang="en-US" b="1"/>
              <a:t>地址</a:t>
            </a:r>
            <a:r>
              <a:rPr lang="en-US" altLang="zh-CN" b="1"/>
              <a:t>:</a:t>
            </a:r>
            <a:r>
              <a:rPr lang="zh-CN" altLang="en-US" b="1"/>
              <a:t>安徽省六安市经开区</a:t>
            </a:r>
            <a:endParaRPr lang="zh-CN" altLang="en-US" b="1"/>
          </a:p>
        </p:txBody>
      </p:sp>
    </p:spTree>
    <p:custDataLst>
      <p:tags r:id="rId5"/>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chemeClr val="tx1">
              <a:lumMod val="65000"/>
              <a:lumOff val="35000"/>
            </a:schemeClr>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rgbClr val="F9680D"/>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特色电商</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产业基础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乡村振兴</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农副产品品牌化</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增加附加值</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市场广阔，产业辐射范围大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六安瓜片</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皖西大白鹅</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特色农副产品</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劳动密集型产业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舒城劳动力资源匹配，处于优势区间</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209533" cy="52322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3.1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668338" y="1411605"/>
            <a:ext cx="10855325" cy="860425"/>
          </a:xfrm>
          <a:prstGeom prst="rect">
            <a:avLst/>
          </a:prstGeom>
          <a:noFill/>
        </p:spPr>
        <p:txBody>
          <a:bodyPr wrap="square" rtlCol="0">
            <a:spAutoFit/>
          </a:bodyPr>
          <a:lstStyle/>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2011-2020年间，我国电子商务交易额持续增长，2020年，全国电子商务交易额达37.21万亿元人民币，同比增长4.5%。其中，商品类电商交易额27.95万亿元，服务业电商交易额8.08万亿元，合约类电商交易额1.18万亿元。</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数据来源《2022年中国互联网电商行业发展现状及市场规模分析 》</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03110" y="3028315"/>
            <a:ext cx="4488180" cy="3154390"/>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六安瓜片简称瓜片、片茶，是中华传统历史名茶，也是中国十大名茶之一，其产自安徽省六安市大别山一带，在唐代被称为“庐州六安茶”；在明代被称为“六安瓜片”，为上品、极品茶；清为朝廷贡茶。</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皖西白鹅原产于安徽省六安市大别山区，该品种是经过长期人工选育和自然驯化而形成的优良地方品种 ，适应性强、觅食力强、耐寒耐热、耐粗饲、合群性强。早期生长速长快，肉质细嫩鲜美，特别是羽绒产量高、且绒品质优。</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六安特色农副产品资源众多，质量优良，市场潜力大。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4663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3.2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14492" y="1880260"/>
            <a:ext cx="4246880" cy="1127526"/>
            <a:chOff x="141661" y="1656247"/>
            <a:chExt cx="4246880" cy="1127526"/>
          </a:xfrm>
        </p:grpSpPr>
        <p:grpSp>
          <p:nvGrpSpPr>
            <p:cNvPr id="28" name="组合 27"/>
            <p:cNvGrpSpPr/>
            <p:nvPr/>
          </p:nvGrpSpPr>
          <p:grpSpPr>
            <a:xfrm>
              <a:off x="141661" y="1656247"/>
              <a:ext cx="4246880" cy="975219"/>
              <a:chOff x="887897" y="4138990"/>
              <a:chExt cx="4246880" cy="975219"/>
            </a:xfrm>
          </p:grpSpPr>
          <p:sp>
            <p:nvSpPr>
              <p:cNvPr id="30" name="文本框 29"/>
              <p:cNvSpPr txBox="true"/>
              <p:nvPr/>
            </p:nvSpPr>
            <p:spPr>
              <a:xfrm>
                <a:off x="887897" y="4138990"/>
                <a:ext cx="4246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六安特色农副产品</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695453"/>
              <a:ext cx="581555" cy="88320"/>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59719" y="239802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endParaRPr>
              </a:p>
            </p:txBody>
          </p:sp>
          <p:sp>
            <p:nvSpPr>
              <p:cNvPr id="15" name="椭圆 14"/>
              <p:cNvSpPr/>
              <p:nvPr/>
            </p:nvSpPr>
            <p:spPr>
              <a:xfrm>
                <a:off x="4870591" y="2077779"/>
                <a:ext cx="1924863" cy="1924863"/>
              </a:xfrm>
              <a:prstGeom prst="ellipse">
                <a:avLst/>
              </a:prstGeom>
              <a:solidFill>
                <a:srgbClr val="F9680D"/>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47" name="文本框 46"/>
          <p:cNvSpPr txBox="true"/>
          <p:nvPr/>
        </p:nvSpPr>
        <p:spPr>
          <a:xfrm>
            <a:off x="8362316" y="1018665"/>
            <a:ext cx="3404870" cy="1615507"/>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defRPr/>
            </a:pPr>
            <a:r>
              <a:rPr lang="zh-CN" altLang="en-US" sz="1600" dirty="0">
                <a:solidFill>
                  <a:prstClr val="black">
                    <a:lumMod val="75000"/>
                    <a:lumOff val="25000"/>
                  </a:prstClr>
                </a:solidFill>
                <a:latin typeface="Segoe UI" panose="020B0502040204020203" pitchFamily="34" charset="0"/>
                <a:ea typeface="微软雅黑" panose="020B0503020204020204" pitchFamily="34" charset="-122"/>
                <a:cs typeface="+mn-ea"/>
                <a:sym typeface="Segoe UI" panose="020B0502040204020203" pitchFamily="34" charset="0"/>
              </a:rPr>
              <a:t>六安茶市近</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微软雅黑" panose="020B0503020204020204" pitchFamily="34" charset="-122"/>
                <a:cs typeface="+mn-ea"/>
                <a:sym typeface="Segoe UI" panose="020B0502040204020203" pitchFamily="34" charset="0"/>
              </a:rPr>
              <a:t>年发展相对滞缓，尤其是相较于电商和直播带货的蓬勃之势，茶市就显得发展动能不足。电商、直播等销售渠道的丰富，削弱了茶商作为中间商的渠道和信息优势，缺乏与新渠道、新模式接轨。</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6566535" y="1231780"/>
            <a:ext cx="1681481" cy="885310"/>
            <a:chOff x="7380514" y="2008709"/>
            <a:chExt cx="1527098" cy="469605"/>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88812" y="2008709"/>
              <a:ext cx="118800" cy="70397"/>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endParaRPr>
            </a:p>
          </p:txBody>
        </p:sp>
      </p:grpSp>
      <p:grpSp>
        <p:nvGrpSpPr>
          <p:cNvPr id="40" name="组合 39"/>
          <p:cNvGrpSpPr/>
          <p:nvPr/>
        </p:nvGrpSpPr>
        <p:grpSpPr>
          <a:xfrm>
            <a:off x="7491095" y="4105275"/>
            <a:ext cx="1754505" cy="413385"/>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endParaRPr>
            </a:p>
          </p:txBody>
        </p:sp>
      </p:grpSp>
      <p:sp>
        <p:nvSpPr>
          <p:cNvPr id="71" name="文本框 70"/>
          <p:cNvSpPr txBox="true"/>
          <p:nvPr/>
        </p:nvSpPr>
        <p:spPr>
          <a:xfrm>
            <a:off x="229870" y="2632075"/>
            <a:ext cx="2660650" cy="1102546"/>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微软雅黑" panose="020B0503020204020204" pitchFamily="34" charset="-122"/>
                <a:cs typeface="+mn-ea"/>
                <a:sym typeface="Segoe UI" panose="020B0502040204020203" pitchFamily="34" charset="0"/>
              </a:rPr>
              <a:t>现代通讯、物流发达，外地客商无需再像以前一样千里迢迢地赶来市场，凭借网络、电话、物流等就能完成交易</a:t>
            </a: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132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微软雅黑" panose="020B0503020204020204" pitchFamily="34" charset="-122"/>
                <a:cs typeface="+mn-ea"/>
                <a:sym typeface="Segoe UI" panose="020B0502040204020203" pitchFamily="34" charset="0"/>
              </a:rPr>
              <a:t>3.3</a:t>
            </a:r>
            <a:r>
              <a:rPr lang="zh-CN" altLang="en-US" sz="2800" b="1" dirty="0">
                <a:solidFill>
                  <a:prstClr val="black">
                    <a:lumMod val="85000"/>
                    <a:lumOff val="15000"/>
                  </a:prstClr>
                </a:solidFill>
                <a:latin typeface="Segoe UI" panose="020B0502040204020203" pitchFamily="34" charset="0"/>
                <a:ea typeface="微软雅黑" panose="020B0503020204020204" pitchFamily="34" charset="-122"/>
                <a:cs typeface="+mn-ea"/>
                <a:sym typeface="Segoe UI" panose="020B0502040204020203" pitchFamily="34" charset="0"/>
              </a:rPr>
              <a:t>案例分析</a:t>
            </a:r>
            <a:endParaRPr kumimoji="0" lang="zh-CN" altLang="en-US" sz="2800" b="1"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8062910" y="4326382"/>
            <a:ext cx="3972769" cy="1363643"/>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222222"/>
                </a:solidFill>
                <a:effectLst/>
                <a:uLnTx/>
                <a:uFillTx/>
                <a:latin typeface="-apple-system"/>
                <a:ea typeface="等线" panose="02010600030101010101" charset="-122"/>
                <a:cs typeface="+mn-cs"/>
              </a:rPr>
              <a:t>时代发展带来的信息和渠道的变化，过去茶叶产区对销售渠道依赖程度高，而现在超市和茶叶专卖店不断涌现，电商和直播带货更是蓬勃发展，交易方式也逐渐从线下转到线上，</a:t>
            </a: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11" name="组合 10"/>
          <p:cNvGrpSpPr/>
          <p:nvPr/>
        </p:nvGrpSpPr>
        <p:grpSpPr>
          <a:xfrm flipH="true">
            <a:off x="3025050" y="3077286"/>
            <a:ext cx="1509220" cy="487730"/>
            <a:chOff x="7380514" y="1990584"/>
            <a:chExt cx="1509220" cy="487730"/>
          </a:xfrm>
          <a:solidFill>
            <a:schemeClr val="bg1">
              <a:lumMod val="85000"/>
            </a:schemeClr>
          </a:solidFill>
        </p:grpSpPr>
        <p:grpSp>
          <p:nvGrpSpPr>
            <p:cNvPr id="12" name="组合 11"/>
            <p:cNvGrpSpPr/>
            <p:nvPr/>
          </p:nvGrpSpPr>
          <p:grpSpPr>
            <a:xfrm>
              <a:off x="7380514" y="2038350"/>
              <a:ext cx="1389822" cy="439964"/>
              <a:chOff x="7380514" y="2038350"/>
              <a:chExt cx="1389822" cy="439964"/>
            </a:xfrm>
            <a:grpFill/>
          </p:grpSpPr>
          <p:cxnSp>
            <p:nvCxnSpPr>
              <p:cNvPr id="19" name="直接连接符 18"/>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21" name="椭圆 2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endParaRPr>
            </a:p>
          </p:txBody>
        </p:sp>
      </p:gr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59719" y="239802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solidFill>
                <a:srgbClr val="F9680D"/>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46" name="文本框 45"/>
          <p:cNvSpPr txBox="true"/>
          <p:nvPr/>
        </p:nvSpPr>
        <p:spPr>
          <a:xfrm>
            <a:off x="8330053" y="1105390"/>
            <a:ext cx="2214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农副产品线上博览</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8329930" y="1532255"/>
            <a:ext cx="3404870" cy="239966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农副产品线上展览是一种新的商业形态和应用模式，计划参展地域性农副产品</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100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余类，在抖音、快手、</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b</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站等平台通过24h不间断展览，设有1个月+延伸1年的展示时间，携手腾讯、新浪、搜狐等多媒体平台进行展商报道；以及通过百度、搜狗、360搜索、头条等多个搜索引擎营销参展产品。</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6566535" y="1231780"/>
            <a:ext cx="1681481" cy="885310"/>
            <a:chOff x="7380514" y="2008709"/>
            <a:chExt cx="1527098" cy="469605"/>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88812" y="2008709"/>
              <a:ext cx="118800" cy="70397"/>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0" name="组合 39"/>
          <p:cNvGrpSpPr/>
          <p:nvPr/>
        </p:nvGrpSpPr>
        <p:grpSpPr>
          <a:xfrm>
            <a:off x="7491095" y="4105275"/>
            <a:ext cx="1754505" cy="413385"/>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3025058" y="2598615"/>
            <a:ext cx="1198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建筑规划</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229870" y="2632075"/>
            <a:ext cx="2660650"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园区一期规划用地约100亩，规划10幢建筑，包括6幢电子商务产业楼，3幢服务型公寓，1幢数据中心。计划引入电商产业链各环节主体，构建电子商务发展的初级生态链。</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132315" cy="52322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3.4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 name="组合 1"/>
          <p:cNvGrpSpPr/>
          <p:nvPr/>
        </p:nvGrpSpPr>
        <p:grpSpPr>
          <a:xfrm>
            <a:off x="7859659" y="3931920"/>
            <a:ext cx="3972769" cy="2729865"/>
            <a:chOff x="13859" y="4833"/>
            <a:chExt cx="7532" cy="4299"/>
          </a:xfrm>
        </p:grpSpPr>
        <p:sp>
          <p:nvSpPr>
            <p:cNvPr id="57" name="文本框 56"/>
            <p:cNvSpPr txBox="true"/>
            <p:nvPr/>
          </p:nvSpPr>
          <p:spPr>
            <a:xfrm>
              <a:off x="13859" y="5757"/>
              <a:ext cx="7532" cy="337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打造特色农副产品品牌</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，利用六安瓜片、皖西大白鹅等形象创作六安地域性产品</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形象，主要合作对象包括合肥光之羽文化传播公司、合肥乐堂动漫信息技术有限公司等，在</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B</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站、微博、抖音、快手等平台进行传播，提升六安特色农副产品知名度，扩大城市影响力，塑造城市形象，增加品牌附加值。</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 name="文本框 2"/>
            <p:cNvSpPr txBox="true"/>
            <p:nvPr/>
          </p:nvSpPr>
          <p:spPr>
            <a:xfrm>
              <a:off x="16752" y="4833"/>
              <a:ext cx="4099" cy="628"/>
            </a:xfrm>
            <a:prstGeom prst="rect">
              <a:avLst/>
            </a:prstGeom>
            <a:noFill/>
          </p:spPr>
          <p:txBody>
            <a:bodyPr wrap="square" rtlCol="0">
              <a:spAutoFit/>
            </a:bodyPr>
            <a:lstStyle/>
            <a:p>
              <a:r>
                <a:rPr lang="zh-CN" altLang="en-US" sz="2000" b="1">
                  <a:latin typeface="微软雅黑" panose="020B0503020204020204" pitchFamily="34" charset="-122"/>
                  <a:ea typeface="微软雅黑" panose="020B0503020204020204" pitchFamily="34" charset="-122"/>
                </a:rPr>
                <a:t>地域性产品</a:t>
              </a:r>
              <a:r>
                <a:rPr lang="en-US" altLang="zh-CN" sz="2000" b="1">
                  <a:latin typeface="微软雅黑" panose="020B0503020204020204" pitchFamily="34" charset="-122"/>
                  <a:ea typeface="微软雅黑" panose="020B0503020204020204" pitchFamily="34" charset="-122"/>
                </a:rPr>
                <a:t>IP</a:t>
              </a:r>
              <a:endParaRPr lang="en-US" altLang="zh-CN" sz="2000" b="1">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flipH="true">
            <a:off x="3025050" y="3077286"/>
            <a:ext cx="1509220" cy="487730"/>
            <a:chOff x="7380514" y="1990584"/>
            <a:chExt cx="1509220" cy="487730"/>
          </a:xfrm>
          <a:solidFill>
            <a:schemeClr val="bg1">
              <a:lumMod val="85000"/>
            </a:schemeClr>
          </a:solidFill>
        </p:grpSpPr>
        <p:grpSp>
          <p:nvGrpSpPr>
            <p:cNvPr id="12" name="组合 11"/>
            <p:cNvGrpSpPr/>
            <p:nvPr/>
          </p:nvGrpSpPr>
          <p:grpSpPr>
            <a:xfrm>
              <a:off x="7380514" y="2038350"/>
              <a:ext cx="1389822" cy="439964"/>
              <a:chOff x="7380514" y="2038350"/>
              <a:chExt cx="1389822" cy="439964"/>
            </a:xfrm>
            <a:grpFill/>
          </p:grpSpPr>
          <p:cxnSp>
            <p:nvCxnSpPr>
              <p:cNvPr id="19" name="直接连接符 18"/>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21" name="椭圆 2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PT设计宝典_4176"/>
          <p:cNvSpPr/>
          <p:nvPr/>
        </p:nvSpPr>
        <p:spPr bwMode="auto">
          <a:xfrm>
            <a:off x="1929090" y="1362511"/>
            <a:ext cx="1497235" cy="1733557"/>
          </a:xfrm>
          <a:custGeom>
            <a:avLst/>
            <a:gdLst>
              <a:gd name="T0" fmla="*/ 1042 w 2085"/>
              <a:gd name="T1" fmla="*/ 0 h 2407"/>
              <a:gd name="T2" fmla="*/ 1563 w 2085"/>
              <a:gd name="T3" fmla="*/ 301 h 2407"/>
              <a:gd name="T4" fmla="*/ 2085 w 2085"/>
              <a:gd name="T5" fmla="*/ 602 h 2407"/>
              <a:gd name="T6" fmla="*/ 2085 w 2085"/>
              <a:gd name="T7" fmla="*/ 1203 h 2407"/>
              <a:gd name="T8" fmla="*/ 2085 w 2085"/>
              <a:gd name="T9" fmla="*/ 1805 h 2407"/>
              <a:gd name="T10" fmla="*/ 1563 w 2085"/>
              <a:gd name="T11" fmla="*/ 2106 h 2407"/>
              <a:gd name="T12" fmla="*/ 1042 w 2085"/>
              <a:gd name="T13" fmla="*/ 2407 h 2407"/>
              <a:gd name="T14" fmla="*/ 521 w 2085"/>
              <a:gd name="T15" fmla="*/ 2106 h 2407"/>
              <a:gd name="T16" fmla="*/ 0 w 2085"/>
              <a:gd name="T17" fmla="*/ 1805 h 2407"/>
              <a:gd name="T18" fmla="*/ 0 w 2085"/>
              <a:gd name="T19" fmla="*/ 1203 h 2407"/>
              <a:gd name="T20" fmla="*/ 0 w 2085"/>
              <a:gd name="T21" fmla="*/ 602 h 2407"/>
              <a:gd name="T22" fmla="*/ 521 w 2085"/>
              <a:gd name="T23" fmla="*/ 301 h 2407"/>
              <a:gd name="T24" fmla="*/ 1042 w 2085"/>
              <a:gd name="T25" fmla="*/ 0 h 2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5" h="2407">
                <a:moveTo>
                  <a:pt x="1042" y="0"/>
                </a:moveTo>
                <a:lnTo>
                  <a:pt x="1563" y="301"/>
                </a:lnTo>
                <a:lnTo>
                  <a:pt x="2085" y="602"/>
                </a:lnTo>
                <a:lnTo>
                  <a:pt x="2085" y="1203"/>
                </a:lnTo>
                <a:lnTo>
                  <a:pt x="2085" y="1805"/>
                </a:lnTo>
                <a:lnTo>
                  <a:pt x="1563" y="2106"/>
                </a:lnTo>
                <a:lnTo>
                  <a:pt x="1042" y="2407"/>
                </a:lnTo>
                <a:lnTo>
                  <a:pt x="521" y="2106"/>
                </a:lnTo>
                <a:lnTo>
                  <a:pt x="0" y="1805"/>
                </a:lnTo>
                <a:lnTo>
                  <a:pt x="0" y="1203"/>
                </a:lnTo>
                <a:lnTo>
                  <a:pt x="0" y="602"/>
                </a:lnTo>
                <a:lnTo>
                  <a:pt x="521" y="301"/>
                </a:lnTo>
                <a:lnTo>
                  <a:pt x="1042" y="0"/>
                </a:lnTo>
                <a:close/>
              </a:path>
            </a:pathLst>
          </a:cu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true"/>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false" compatLnSpc="true"/>
          <a:lstStyle/>
          <a:p>
            <a:pPr algn="ctr"/>
            <a:endParaRPr lang="zh-CN" altLang="en-US" sz="2000">
              <a:solidFill>
                <a:schemeClr val="bg1"/>
              </a:solidFill>
              <a:latin typeface="+mj-ea"/>
              <a:ea typeface="+mj-ea"/>
            </a:endParaRPr>
          </a:p>
        </p:txBody>
      </p:sp>
      <p:sp>
        <p:nvSpPr>
          <p:cNvPr id="48" name="PPT设计宝典_4176"/>
          <p:cNvSpPr/>
          <p:nvPr/>
        </p:nvSpPr>
        <p:spPr bwMode="auto">
          <a:xfrm>
            <a:off x="3548451" y="1362511"/>
            <a:ext cx="1497235" cy="1733557"/>
          </a:xfrm>
          <a:custGeom>
            <a:avLst/>
            <a:gdLst>
              <a:gd name="T0" fmla="*/ 1042 w 2085"/>
              <a:gd name="T1" fmla="*/ 0 h 2407"/>
              <a:gd name="T2" fmla="*/ 1563 w 2085"/>
              <a:gd name="T3" fmla="*/ 301 h 2407"/>
              <a:gd name="T4" fmla="*/ 2085 w 2085"/>
              <a:gd name="T5" fmla="*/ 602 h 2407"/>
              <a:gd name="T6" fmla="*/ 2085 w 2085"/>
              <a:gd name="T7" fmla="*/ 1203 h 2407"/>
              <a:gd name="T8" fmla="*/ 2085 w 2085"/>
              <a:gd name="T9" fmla="*/ 1805 h 2407"/>
              <a:gd name="T10" fmla="*/ 1563 w 2085"/>
              <a:gd name="T11" fmla="*/ 2106 h 2407"/>
              <a:gd name="T12" fmla="*/ 1042 w 2085"/>
              <a:gd name="T13" fmla="*/ 2407 h 2407"/>
              <a:gd name="T14" fmla="*/ 521 w 2085"/>
              <a:gd name="T15" fmla="*/ 2106 h 2407"/>
              <a:gd name="T16" fmla="*/ 0 w 2085"/>
              <a:gd name="T17" fmla="*/ 1805 h 2407"/>
              <a:gd name="T18" fmla="*/ 0 w 2085"/>
              <a:gd name="T19" fmla="*/ 1203 h 2407"/>
              <a:gd name="T20" fmla="*/ 0 w 2085"/>
              <a:gd name="T21" fmla="*/ 602 h 2407"/>
              <a:gd name="T22" fmla="*/ 521 w 2085"/>
              <a:gd name="T23" fmla="*/ 301 h 2407"/>
              <a:gd name="T24" fmla="*/ 1042 w 2085"/>
              <a:gd name="T25" fmla="*/ 0 h 2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5" h="2407">
                <a:moveTo>
                  <a:pt x="1042" y="0"/>
                </a:moveTo>
                <a:lnTo>
                  <a:pt x="1563" y="301"/>
                </a:lnTo>
                <a:lnTo>
                  <a:pt x="2085" y="602"/>
                </a:lnTo>
                <a:lnTo>
                  <a:pt x="2085" y="1203"/>
                </a:lnTo>
                <a:lnTo>
                  <a:pt x="2085" y="1805"/>
                </a:lnTo>
                <a:lnTo>
                  <a:pt x="1563" y="2106"/>
                </a:lnTo>
                <a:lnTo>
                  <a:pt x="1042" y="2407"/>
                </a:lnTo>
                <a:lnTo>
                  <a:pt x="521" y="2106"/>
                </a:lnTo>
                <a:lnTo>
                  <a:pt x="0" y="1805"/>
                </a:lnTo>
                <a:lnTo>
                  <a:pt x="0" y="1203"/>
                </a:lnTo>
                <a:lnTo>
                  <a:pt x="0" y="602"/>
                </a:lnTo>
                <a:lnTo>
                  <a:pt x="521" y="301"/>
                </a:lnTo>
                <a:lnTo>
                  <a:pt x="1042" y="0"/>
                </a:lnTo>
                <a:close/>
              </a:path>
            </a:pathLst>
          </a:custGeom>
          <a:solidFill>
            <a:schemeClr val="accent1"/>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false" compatLnSpc="true"/>
          <a:lstStyle/>
          <a:p>
            <a:pPr algn="ctr" defTabSz="913765">
              <a:defRPr/>
            </a:pPr>
            <a:endParaRPr lang="zh-CN" altLang="en-US" sz="2000">
              <a:solidFill>
                <a:srgbClr val="FFFFFF"/>
              </a:solidFill>
              <a:latin typeface="思源黑体 HW Regular" panose="020B0500000000000000" pitchFamily="34" charset="-122"/>
              <a:ea typeface="思源黑体 HW Regular" panose="020B0500000000000000" pitchFamily="34" charset="-122"/>
            </a:endParaRPr>
          </a:p>
        </p:txBody>
      </p:sp>
      <p:sp>
        <p:nvSpPr>
          <p:cNvPr id="49" name="PPT设计宝典_3518"/>
          <p:cNvSpPr/>
          <p:nvPr/>
        </p:nvSpPr>
        <p:spPr bwMode="auto">
          <a:xfrm>
            <a:off x="5167812" y="1362511"/>
            <a:ext cx="1497235" cy="1733557"/>
          </a:xfrm>
          <a:custGeom>
            <a:avLst/>
            <a:gdLst>
              <a:gd name="T0" fmla="*/ 1042 w 2085"/>
              <a:gd name="T1" fmla="*/ 0 h 2407"/>
              <a:gd name="T2" fmla="*/ 1563 w 2085"/>
              <a:gd name="T3" fmla="*/ 301 h 2407"/>
              <a:gd name="T4" fmla="*/ 2085 w 2085"/>
              <a:gd name="T5" fmla="*/ 602 h 2407"/>
              <a:gd name="T6" fmla="*/ 2085 w 2085"/>
              <a:gd name="T7" fmla="*/ 1203 h 2407"/>
              <a:gd name="T8" fmla="*/ 2085 w 2085"/>
              <a:gd name="T9" fmla="*/ 1805 h 2407"/>
              <a:gd name="T10" fmla="*/ 1563 w 2085"/>
              <a:gd name="T11" fmla="*/ 2106 h 2407"/>
              <a:gd name="T12" fmla="*/ 1042 w 2085"/>
              <a:gd name="T13" fmla="*/ 2407 h 2407"/>
              <a:gd name="T14" fmla="*/ 521 w 2085"/>
              <a:gd name="T15" fmla="*/ 2106 h 2407"/>
              <a:gd name="T16" fmla="*/ 0 w 2085"/>
              <a:gd name="T17" fmla="*/ 1805 h 2407"/>
              <a:gd name="T18" fmla="*/ 0 w 2085"/>
              <a:gd name="T19" fmla="*/ 1203 h 2407"/>
              <a:gd name="T20" fmla="*/ 0 w 2085"/>
              <a:gd name="T21" fmla="*/ 602 h 2407"/>
              <a:gd name="T22" fmla="*/ 521 w 2085"/>
              <a:gd name="T23" fmla="*/ 301 h 2407"/>
              <a:gd name="T24" fmla="*/ 1042 w 2085"/>
              <a:gd name="T25" fmla="*/ 0 h 2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5" h="2407">
                <a:moveTo>
                  <a:pt x="1042" y="0"/>
                </a:moveTo>
                <a:lnTo>
                  <a:pt x="1563" y="301"/>
                </a:lnTo>
                <a:lnTo>
                  <a:pt x="2085" y="602"/>
                </a:lnTo>
                <a:lnTo>
                  <a:pt x="2085" y="1203"/>
                </a:lnTo>
                <a:lnTo>
                  <a:pt x="2085" y="1805"/>
                </a:lnTo>
                <a:lnTo>
                  <a:pt x="1563" y="2106"/>
                </a:lnTo>
                <a:lnTo>
                  <a:pt x="1042" y="2407"/>
                </a:lnTo>
                <a:lnTo>
                  <a:pt x="521" y="2106"/>
                </a:lnTo>
                <a:lnTo>
                  <a:pt x="0" y="1805"/>
                </a:lnTo>
                <a:lnTo>
                  <a:pt x="0" y="1203"/>
                </a:lnTo>
                <a:lnTo>
                  <a:pt x="0" y="602"/>
                </a:lnTo>
                <a:lnTo>
                  <a:pt x="521" y="301"/>
                </a:lnTo>
                <a:lnTo>
                  <a:pt x="1042" y="0"/>
                </a:lnTo>
                <a:close/>
              </a:path>
            </a:pathLst>
          </a:cu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true"/>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false" compatLnSpc="true"/>
          <a:lstStyle/>
          <a:p>
            <a:pPr algn="ctr"/>
            <a:endParaRPr lang="zh-CN" altLang="en-US" sz="2000">
              <a:solidFill>
                <a:schemeClr val="bg1"/>
              </a:solidFill>
              <a:latin typeface="+mj-ea"/>
              <a:ea typeface="+mj-ea"/>
            </a:endParaRPr>
          </a:p>
        </p:txBody>
      </p:sp>
      <p:sp>
        <p:nvSpPr>
          <p:cNvPr id="50" name="PPT设计宝典_3518"/>
          <p:cNvSpPr/>
          <p:nvPr/>
        </p:nvSpPr>
        <p:spPr bwMode="auto">
          <a:xfrm>
            <a:off x="1124960" y="2748722"/>
            <a:ext cx="1497235" cy="1733557"/>
          </a:xfrm>
          <a:custGeom>
            <a:avLst/>
            <a:gdLst>
              <a:gd name="T0" fmla="*/ 1042 w 2085"/>
              <a:gd name="T1" fmla="*/ 0 h 2407"/>
              <a:gd name="T2" fmla="*/ 1563 w 2085"/>
              <a:gd name="T3" fmla="*/ 301 h 2407"/>
              <a:gd name="T4" fmla="*/ 2085 w 2085"/>
              <a:gd name="T5" fmla="*/ 602 h 2407"/>
              <a:gd name="T6" fmla="*/ 2085 w 2085"/>
              <a:gd name="T7" fmla="*/ 1204 h 2407"/>
              <a:gd name="T8" fmla="*/ 2085 w 2085"/>
              <a:gd name="T9" fmla="*/ 1806 h 2407"/>
              <a:gd name="T10" fmla="*/ 1563 w 2085"/>
              <a:gd name="T11" fmla="*/ 2107 h 2407"/>
              <a:gd name="T12" fmla="*/ 1042 w 2085"/>
              <a:gd name="T13" fmla="*/ 2407 h 2407"/>
              <a:gd name="T14" fmla="*/ 521 w 2085"/>
              <a:gd name="T15" fmla="*/ 2107 h 2407"/>
              <a:gd name="T16" fmla="*/ 0 w 2085"/>
              <a:gd name="T17" fmla="*/ 1806 h 2407"/>
              <a:gd name="T18" fmla="*/ 0 w 2085"/>
              <a:gd name="T19" fmla="*/ 1204 h 2407"/>
              <a:gd name="T20" fmla="*/ 0 w 2085"/>
              <a:gd name="T21" fmla="*/ 602 h 2407"/>
              <a:gd name="T22" fmla="*/ 521 w 2085"/>
              <a:gd name="T23" fmla="*/ 301 h 2407"/>
              <a:gd name="T24" fmla="*/ 1042 w 2085"/>
              <a:gd name="T25" fmla="*/ 0 h 2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5" h="2407">
                <a:moveTo>
                  <a:pt x="1042" y="0"/>
                </a:moveTo>
                <a:lnTo>
                  <a:pt x="1563" y="301"/>
                </a:lnTo>
                <a:lnTo>
                  <a:pt x="2085" y="602"/>
                </a:lnTo>
                <a:lnTo>
                  <a:pt x="2085" y="1204"/>
                </a:lnTo>
                <a:lnTo>
                  <a:pt x="2085" y="1806"/>
                </a:lnTo>
                <a:lnTo>
                  <a:pt x="1563" y="2107"/>
                </a:lnTo>
                <a:lnTo>
                  <a:pt x="1042" y="2407"/>
                </a:lnTo>
                <a:lnTo>
                  <a:pt x="521" y="2107"/>
                </a:lnTo>
                <a:lnTo>
                  <a:pt x="0" y="1806"/>
                </a:lnTo>
                <a:lnTo>
                  <a:pt x="0" y="1204"/>
                </a:lnTo>
                <a:lnTo>
                  <a:pt x="0" y="602"/>
                </a:lnTo>
                <a:lnTo>
                  <a:pt x="521" y="301"/>
                </a:lnTo>
                <a:lnTo>
                  <a:pt x="1042" y="0"/>
                </a:lnTo>
                <a:close/>
              </a:path>
            </a:pathLst>
          </a:cu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true"/>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false" compatLnSpc="true"/>
          <a:lstStyle/>
          <a:p>
            <a:pPr algn="ctr"/>
            <a:endParaRPr lang="zh-CN" altLang="en-US" sz="2000">
              <a:solidFill>
                <a:schemeClr val="bg1"/>
              </a:solidFill>
              <a:latin typeface="+mj-ea"/>
              <a:ea typeface="+mj-ea"/>
            </a:endParaRPr>
          </a:p>
        </p:txBody>
      </p:sp>
      <p:sp>
        <p:nvSpPr>
          <p:cNvPr id="51" name="PPT设计宝典_3518"/>
          <p:cNvSpPr/>
          <p:nvPr/>
        </p:nvSpPr>
        <p:spPr bwMode="auto">
          <a:xfrm>
            <a:off x="2744322" y="2748722"/>
            <a:ext cx="1497235" cy="1733557"/>
          </a:xfrm>
          <a:custGeom>
            <a:avLst/>
            <a:gdLst>
              <a:gd name="T0" fmla="*/ 1042 w 2085"/>
              <a:gd name="T1" fmla="*/ 0 h 2407"/>
              <a:gd name="T2" fmla="*/ 1563 w 2085"/>
              <a:gd name="T3" fmla="*/ 301 h 2407"/>
              <a:gd name="T4" fmla="*/ 2085 w 2085"/>
              <a:gd name="T5" fmla="*/ 602 h 2407"/>
              <a:gd name="T6" fmla="*/ 2085 w 2085"/>
              <a:gd name="T7" fmla="*/ 1204 h 2407"/>
              <a:gd name="T8" fmla="*/ 2085 w 2085"/>
              <a:gd name="T9" fmla="*/ 1806 h 2407"/>
              <a:gd name="T10" fmla="*/ 1563 w 2085"/>
              <a:gd name="T11" fmla="*/ 2107 h 2407"/>
              <a:gd name="T12" fmla="*/ 1042 w 2085"/>
              <a:gd name="T13" fmla="*/ 2407 h 2407"/>
              <a:gd name="T14" fmla="*/ 521 w 2085"/>
              <a:gd name="T15" fmla="*/ 2107 h 2407"/>
              <a:gd name="T16" fmla="*/ 0 w 2085"/>
              <a:gd name="T17" fmla="*/ 1806 h 2407"/>
              <a:gd name="T18" fmla="*/ 0 w 2085"/>
              <a:gd name="T19" fmla="*/ 1204 h 2407"/>
              <a:gd name="T20" fmla="*/ 0 w 2085"/>
              <a:gd name="T21" fmla="*/ 602 h 2407"/>
              <a:gd name="T22" fmla="*/ 521 w 2085"/>
              <a:gd name="T23" fmla="*/ 301 h 2407"/>
              <a:gd name="T24" fmla="*/ 1042 w 2085"/>
              <a:gd name="T25" fmla="*/ 0 h 2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5" h="2407">
                <a:moveTo>
                  <a:pt x="1042" y="0"/>
                </a:moveTo>
                <a:lnTo>
                  <a:pt x="1563" y="301"/>
                </a:lnTo>
                <a:lnTo>
                  <a:pt x="2085" y="602"/>
                </a:lnTo>
                <a:lnTo>
                  <a:pt x="2085" y="1204"/>
                </a:lnTo>
                <a:lnTo>
                  <a:pt x="2085" y="1806"/>
                </a:lnTo>
                <a:lnTo>
                  <a:pt x="1563" y="2107"/>
                </a:lnTo>
                <a:lnTo>
                  <a:pt x="1042" y="2407"/>
                </a:lnTo>
                <a:lnTo>
                  <a:pt x="521" y="2107"/>
                </a:lnTo>
                <a:lnTo>
                  <a:pt x="0" y="1806"/>
                </a:lnTo>
                <a:lnTo>
                  <a:pt x="0" y="1204"/>
                </a:lnTo>
                <a:lnTo>
                  <a:pt x="0" y="602"/>
                </a:lnTo>
                <a:lnTo>
                  <a:pt x="521" y="301"/>
                </a:lnTo>
                <a:lnTo>
                  <a:pt x="1042" y="0"/>
                </a:lnTo>
                <a:close/>
              </a:path>
            </a:pathLst>
          </a:cu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true"/>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false" compatLnSpc="true"/>
          <a:lstStyle/>
          <a:p>
            <a:pPr algn="ctr"/>
            <a:endParaRPr lang="zh-CN" altLang="en-US" sz="2000">
              <a:solidFill>
                <a:schemeClr val="bg1"/>
              </a:solidFill>
              <a:latin typeface="+mj-ea"/>
              <a:ea typeface="+mj-ea"/>
            </a:endParaRPr>
          </a:p>
        </p:txBody>
      </p:sp>
      <p:sp>
        <p:nvSpPr>
          <p:cNvPr id="52" name="PPT设计宝典_3518"/>
          <p:cNvSpPr/>
          <p:nvPr/>
        </p:nvSpPr>
        <p:spPr bwMode="auto">
          <a:xfrm>
            <a:off x="4363682" y="2748722"/>
            <a:ext cx="1497235" cy="1733557"/>
          </a:xfrm>
          <a:custGeom>
            <a:avLst/>
            <a:gdLst>
              <a:gd name="T0" fmla="*/ 1042 w 2085"/>
              <a:gd name="T1" fmla="*/ 0 h 2407"/>
              <a:gd name="T2" fmla="*/ 1563 w 2085"/>
              <a:gd name="T3" fmla="*/ 301 h 2407"/>
              <a:gd name="T4" fmla="*/ 2085 w 2085"/>
              <a:gd name="T5" fmla="*/ 602 h 2407"/>
              <a:gd name="T6" fmla="*/ 2085 w 2085"/>
              <a:gd name="T7" fmla="*/ 1204 h 2407"/>
              <a:gd name="T8" fmla="*/ 2085 w 2085"/>
              <a:gd name="T9" fmla="*/ 1806 h 2407"/>
              <a:gd name="T10" fmla="*/ 1563 w 2085"/>
              <a:gd name="T11" fmla="*/ 2107 h 2407"/>
              <a:gd name="T12" fmla="*/ 1042 w 2085"/>
              <a:gd name="T13" fmla="*/ 2407 h 2407"/>
              <a:gd name="T14" fmla="*/ 521 w 2085"/>
              <a:gd name="T15" fmla="*/ 2107 h 2407"/>
              <a:gd name="T16" fmla="*/ 0 w 2085"/>
              <a:gd name="T17" fmla="*/ 1806 h 2407"/>
              <a:gd name="T18" fmla="*/ 0 w 2085"/>
              <a:gd name="T19" fmla="*/ 1204 h 2407"/>
              <a:gd name="T20" fmla="*/ 0 w 2085"/>
              <a:gd name="T21" fmla="*/ 602 h 2407"/>
              <a:gd name="T22" fmla="*/ 521 w 2085"/>
              <a:gd name="T23" fmla="*/ 301 h 2407"/>
              <a:gd name="T24" fmla="*/ 1042 w 2085"/>
              <a:gd name="T25" fmla="*/ 0 h 2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5" h="2407">
                <a:moveTo>
                  <a:pt x="1042" y="0"/>
                </a:moveTo>
                <a:lnTo>
                  <a:pt x="1563" y="301"/>
                </a:lnTo>
                <a:lnTo>
                  <a:pt x="2085" y="602"/>
                </a:lnTo>
                <a:lnTo>
                  <a:pt x="2085" y="1204"/>
                </a:lnTo>
                <a:lnTo>
                  <a:pt x="2085" y="1806"/>
                </a:lnTo>
                <a:lnTo>
                  <a:pt x="1563" y="2107"/>
                </a:lnTo>
                <a:lnTo>
                  <a:pt x="1042" y="2407"/>
                </a:lnTo>
                <a:lnTo>
                  <a:pt x="521" y="2107"/>
                </a:lnTo>
                <a:lnTo>
                  <a:pt x="0" y="1806"/>
                </a:lnTo>
                <a:lnTo>
                  <a:pt x="0" y="1204"/>
                </a:lnTo>
                <a:lnTo>
                  <a:pt x="0" y="602"/>
                </a:lnTo>
                <a:lnTo>
                  <a:pt x="521" y="301"/>
                </a:lnTo>
                <a:lnTo>
                  <a:pt x="1042" y="0"/>
                </a:lnTo>
                <a:close/>
              </a:path>
            </a:pathLst>
          </a:cu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true"/>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false" compatLnSpc="true"/>
          <a:lstStyle/>
          <a:p>
            <a:pPr algn="ctr"/>
            <a:endParaRPr lang="zh-CN" altLang="en-US" sz="2000">
              <a:solidFill>
                <a:schemeClr val="bg1"/>
              </a:solidFill>
              <a:latin typeface="+mj-ea"/>
              <a:ea typeface="+mj-ea"/>
            </a:endParaRPr>
          </a:p>
        </p:txBody>
      </p:sp>
      <p:sp>
        <p:nvSpPr>
          <p:cNvPr id="53" name="PPT设计宝典_6232"/>
          <p:cNvSpPr/>
          <p:nvPr/>
        </p:nvSpPr>
        <p:spPr bwMode="auto">
          <a:xfrm>
            <a:off x="5983044" y="2748722"/>
            <a:ext cx="1497235" cy="1733557"/>
          </a:xfrm>
          <a:custGeom>
            <a:avLst/>
            <a:gdLst>
              <a:gd name="T0" fmla="*/ 1042 w 2085"/>
              <a:gd name="T1" fmla="*/ 0 h 2407"/>
              <a:gd name="T2" fmla="*/ 1563 w 2085"/>
              <a:gd name="T3" fmla="*/ 301 h 2407"/>
              <a:gd name="T4" fmla="*/ 2085 w 2085"/>
              <a:gd name="T5" fmla="*/ 602 h 2407"/>
              <a:gd name="T6" fmla="*/ 2085 w 2085"/>
              <a:gd name="T7" fmla="*/ 1204 h 2407"/>
              <a:gd name="T8" fmla="*/ 2085 w 2085"/>
              <a:gd name="T9" fmla="*/ 1806 h 2407"/>
              <a:gd name="T10" fmla="*/ 1563 w 2085"/>
              <a:gd name="T11" fmla="*/ 2107 h 2407"/>
              <a:gd name="T12" fmla="*/ 1042 w 2085"/>
              <a:gd name="T13" fmla="*/ 2407 h 2407"/>
              <a:gd name="T14" fmla="*/ 521 w 2085"/>
              <a:gd name="T15" fmla="*/ 2107 h 2407"/>
              <a:gd name="T16" fmla="*/ 0 w 2085"/>
              <a:gd name="T17" fmla="*/ 1806 h 2407"/>
              <a:gd name="T18" fmla="*/ 0 w 2085"/>
              <a:gd name="T19" fmla="*/ 1204 h 2407"/>
              <a:gd name="T20" fmla="*/ 0 w 2085"/>
              <a:gd name="T21" fmla="*/ 602 h 2407"/>
              <a:gd name="T22" fmla="*/ 521 w 2085"/>
              <a:gd name="T23" fmla="*/ 301 h 2407"/>
              <a:gd name="T24" fmla="*/ 1042 w 2085"/>
              <a:gd name="T25" fmla="*/ 0 h 2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5" h="2407">
                <a:moveTo>
                  <a:pt x="1042" y="0"/>
                </a:moveTo>
                <a:lnTo>
                  <a:pt x="1563" y="301"/>
                </a:lnTo>
                <a:lnTo>
                  <a:pt x="2085" y="602"/>
                </a:lnTo>
                <a:lnTo>
                  <a:pt x="2085" y="1204"/>
                </a:lnTo>
                <a:lnTo>
                  <a:pt x="2085" y="1806"/>
                </a:lnTo>
                <a:lnTo>
                  <a:pt x="1563" y="2107"/>
                </a:lnTo>
                <a:lnTo>
                  <a:pt x="1042" y="2407"/>
                </a:lnTo>
                <a:lnTo>
                  <a:pt x="521" y="2107"/>
                </a:lnTo>
                <a:lnTo>
                  <a:pt x="0" y="1806"/>
                </a:lnTo>
                <a:lnTo>
                  <a:pt x="0" y="1204"/>
                </a:lnTo>
                <a:lnTo>
                  <a:pt x="0" y="602"/>
                </a:lnTo>
                <a:lnTo>
                  <a:pt x="521" y="301"/>
                </a:lnTo>
                <a:lnTo>
                  <a:pt x="1042" y="0"/>
                </a:lnTo>
                <a:close/>
              </a:path>
            </a:pathLst>
          </a:custGeom>
          <a:gradFill>
            <a:gsLst>
              <a:gs pos="56000">
                <a:schemeClr val="accent2">
                  <a:lumMod val="98000"/>
                  <a:lumOff val="2000"/>
                </a:schemeClr>
              </a:gs>
              <a:gs pos="0">
                <a:schemeClr val="accent2">
                  <a:lumMod val="90000"/>
                  <a:lumOff val="10000"/>
                </a:schemeClr>
              </a:gs>
              <a:gs pos="100000">
                <a:schemeClr val="accent2">
                  <a:lumMod val="85000"/>
                </a:schemeClr>
              </a:gs>
            </a:gsLst>
            <a:lin ang="5400000" scaled="true"/>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false" compatLnSpc="true"/>
          <a:lstStyle/>
          <a:p>
            <a:pPr algn="ctr"/>
            <a:endParaRPr lang="zh-CN" altLang="en-US" sz="2000">
              <a:solidFill>
                <a:schemeClr val="bg1"/>
              </a:solidFill>
              <a:latin typeface="+mj-ea"/>
              <a:ea typeface="+mj-ea"/>
            </a:endParaRPr>
          </a:p>
        </p:txBody>
      </p:sp>
      <p:sp>
        <p:nvSpPr>
          <p:cNvPr id="54" name="PPT设计宝典_6232"/>
          <p:cNvSpPr/>
          <p:nvPr/>
        </p:nvSpPr>
        <p:spPr bwMode="auto">
          <a:xfrm>
            <a:off x="1929090" y="4146038"/>
            <a:ext cx="1497235" cy="1735143"/>
          </a:xfrm>
          <a:custGeom>
            <a:avLst/>
            <a:gdLst>
              <a:gd name="T0" fmla="*/ 1042 w 2085"/>
              <a:gd name="T1" fmla="*/ 0 h 2407"/>
              <a:gd name="T2" fmla="*/ 1563 w 2085"/>
              <a:gd name="T3" fmla="*/ 301 h 2407"/>
              <a:gd name="T4" fmla="*/ 2085 w 2085"/>
              <a:gd name="T5" fmla="*/ 602 h 2407"/>
              <a:gd name="T6" fmla="*/ 2085 w 2085"/>
              <a:gd name="T7" fmla="*/ 1203 h 2407"/>
              <a:gd name="T8" fmla="*/ 2085 w 2085"/>
              <a:gd name="T9" fmla="*/ 1805 h 2407"/>
              <a:gd name="T10" fmla="*/ 1563 w 2085"/>
              <a:gd name="T11" fmla="*/ 2106 h 2407"/>
              <a:gd name="T12" fmla="*/ 1042 w 2085"/>
              <a:gd name="T13" fmla="*/ 2407 h 2407"/>
              <a:gd name="T14" fmla="*/ 521 w 2085"/>
              <a:gd name="T15" fmla="*/ 2106 h 2407"/>
              <a:gd name="T16" fmla="*/ 0 w 2085"/>
              <a:gd name="T17" fmla="*/ 1805 h 2407"/>
              <a:gd name="T18" fmla="*/ 0 w 2085"/>
              <a:gd name="T19" fmla="*/ 1203 h 2407"/>
              <a:gd name="T20" fmla="*/ 0 w 2085"/>
              <a:gd name="T21" fmla="*/ 602 h 2407"/>
              <a:gd name="T22" fmla="*/ 521 w 2085"/>
              <a:gd name="T23" fmla="*/ 301 h 2407"/>
              <a:gd name="T24" fmla="*/ 1042 w 2085"/>
              <a:gd name="T25" fmla="*/ 0 h 2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5" h="2407">
                <a:moveTo>
                  <a:pt x="1042" y="0"/>
                </a:moveTo>
                <a:lnTo>
                  <a:pt x="1563" y="301"/>
                </a:lnTo>
                <a:lnTo>
                  <a:pt x="2085" y="602"/>
                </a:lnTo>
                <a:lnTo>
                  <a:pt x="2085" y="1203"/>
                </a:lnTo>
                <a:lnTo>
                  <a:pt x="2085" y="1805"/>
                </a:lnTo>
                <a:lnTo>
                  <a:pt x="1563" y="2106"/>
                </a:lnTo>
                <a:lnTo>
                  <a:pt x="1042" y="2407"/>
                </a:lnTo>
                <a:lnTo>
                  <a:pt x="521" y="2106"/>
                </a:lnTo>
                <a:lnTo>
                  <a:pt x="0" y="1805"/>
                </a:lnTo>
                <a:lnTo>
                  <a:pt x="0" y="1203"/>
                </a:lnTo>
                <a:lnTo>
                  <a:pt x="0" y="602"/>
                </a:lnTo>
                <a:lnTo>
                  <a:pt x="521" y="301"/>
                </a:lnTo>
                <a:lnTo>
                  <a:pt x="1042" y="0"/>
                </a:lnTo>
                <a:close/>
              </a:path>
            </a:pathLst>
          </a:custGeom>
          <a:solidFill>
            <a:schemeClr val="accent1"/>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false" compatLnSpc="true"/>
          <a:lstStyle/>
          <a:p>
            <a:pPr algn="ctr" defTabSz="913765"/>
            <a:endParaRPr lang="zh-CN" altLang="en-US" sz="2000">
              <a:solidFill>
                <a:srgbClr val="FFFFFF"/>
              </a:solidFill>
              <a:latin typeface="思源黑体 HW Regular" panose="020B0500000000000000" pitchFamily="34" charset="-122"/>
              <a:ea typeface="思源黑体 HW Regular" panose="020B0500000000000000" pitchFamily="34" charset="-122"/>
            </a:endParaRPr>
          </a:p>
        </p:txBody>
      </p:sp>
      <p:sp>
        <p:nvSpPr>
          <p:cNvPr id="55" name="PPT设计宝典_6232"/>
          <p:cNvSpPr/>
          <p:nvPr/>
        </p:nvSpPr>
        <p:spPr bwMode="auto">
          <a:xfrm>
            <a:off x="3548451" y="4146038"/>
            <a:ext cx="1497235" cy="1735143"/>
          </a:xfrm>
          <a:custGeom>
            <a:avLst/>
            <a:gdLst>
              <a:gd name="T0" fmla="*/ 1042 w 2085"/>
              <a:gd name="T1" fmla="*/ 0 h 2407"/>
              <a:gd name="T2" fmla="*/ 1563 w 2085"/>
              <a:gd name="T3" fmla="*/ 301 h 2407"/>
              <a:gd name="T4" fmla="*/ 2085 w 2085"/>
              <a:gd name="T5" fmla="*/ 602 h 2407"/>
              <a:gd name="T6" fmla="*/ 2085 w 2085"/>
              <a:gd name="T7" fmla="*/ 1203 h 2407"/>
              <a:gd name="T8" fmla="*/ 2085 w 2085"/>
              <a:gd name="T9" fmla="*/ 1805 h 2407"/>
              <a:gd name="T10" fmla="*/ 1563 w 2085"/>
              <a:gd name="T11" fmla="*/ 2106 h 2407"/>
              <a:gd name="T12" fmla="*/ 1042 w 2085"/>
              <a:gd name="T13" fmla="*/ 2407 h 2407"/>
              <a:gd name="T14" fmla="*/ 521 w 2085"/>
              <a:gd name="T15" fmla="*/ 2106 h 2407"/>
              <a:gd name="T16" fmla="*/ 0 w 2085"/>
              <a:gd name="T17" fmla="*/ 1805 h 2407"/>
              <a:gd name="T18" fmla="*/ 0 w 2085"/>
              <a:gd name="T19" fmla="*/ 1203 h 2407"/>
              <a:gd name="T20" fmla="*/ 0 w 2085"/>
              <a:gd name="T21" fmla="*/ 602 h 2407"/>
              <a:gd name="T22" fmla="*/ 521 w 2085"/>
              <a:gd name="T23" fmla="*/ 301 h 2407"/>
              <a:gd name="T24" fmla="*/ 1042 w 2085"/>
              <a:gd name="T25" fmla="*/ 0 h 2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5" h="2407">
                <a:moveTo>
                  <a:pt x="1042" y="0"/>
                </a:moveTo>
                <a:lnTo>
                  <a:pt x="1563" y="301"/>
                </a:lnTo>
                <a:lnTo>
                  <a:pt x="2085" y="602"/>
                </a:lnTo>
                <a:lnTo>
                  <a:pt x="2085" y="1203"/>
                </a:lnTo>
                <a:lnTo>
                  <a:pt x="2085" y="1805"/>
                </a:lnTo>
                <a:lnTo>
                  <a:pt x="1563" y="2106"/>
                </a:lnTo>
                <a:lnTo>
                  <a:pt x="1042" y="2407"/>
                </a:lnTo>
                <a:lnTo>
                  <a:pt x="521" y="2106"/>
                </a:lnTo>
                <a:lnTo>
                  <a:pt x="0" y="1805"/>
                </a:lnTo>
                <a:lnTo>
                  <a:pt x="0" y="1203"/>
                </a:lnTo>
                <a:lnTo>
                  <a:pt x="0" y="602"/>
                </a:lnTo>
                <a:lnTo>
                  <a:pt x="521" y="301"/>
                </a:lnTo>
                <a:lnTo>
                  <a:pt x="1042" y="0"/>
                </a:lnTo>
                <a:close/>
              </a:path>
            </a:pathLst>
          </a:custGeom>
          <a:gradFill>
            <a:gsLst>
              <a:gs pos="54000">
                <a:schemeClr val="accent3">
                  <a:lumMod val="98000"/>
                  <a:lumOff val="2000"/>
                </a:schemeClr>
              </a:gs>
              <a:gs pos="0">
                <a:schemeClr val="accent3">
                  <a:lumMod val="90000"/>
                  <a:lumOff val="10000"/>
                </a:schemeClr>
              </a:gs>
              <a:gs pos="100000">
                <a:schemeClr val="accent3">
                  <a:lumMod val="85000"/>
                </a:schemeClr>
              </a:gs>
            </a:gsLst>
            <a:lin ang="5400000" scaled="true"/>
          </a:gra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false" compatLnSpc="true"/>
          <a:lstStyle/>
          <a:p>
            <a:pPr algn="ctr"/>
            <a:endParaRPr lang="zh-CN" altLang="en-US" sz="2000">
              <a:solidFill>
                <a:schemeClr val="bg1"/>
              </a:solidFill>
              <a:latin typeface="+mj-ea"/>
              <a:ea typeface="+mj-ea"/>
            </a:endParaRPr>
          </a:p>
        </p:txBody>
      </p:sp>
      <p:sp>
        <p:nvSpPr>
          <p:cNvPr id="56" name="PPT设计宝典_6232"/>
          <p:cNvSpPr/>
          <p:nvPr/>
        </p:nvSpPr>
        <p:spPr bwMode="auto">
          <a:xfrm>
            <a:off x="5167812" y="4146038"/>
            <a:ext cx="1497235" cy="1735143"/>
          </a:xfrm>
          <a:custGeom>
            <a:avLst/>
            <a:gdLst>
              <a:gd name="T0" fmla="*/ 1042 w 2085"/>
              <a:gd name="T1" fmla="*/ 0 h 2407"/>
              <a:gd name="T2" fmla="*/ 1563 w 2085"/>
              <a:gd name="T3" fmla="*/ 301 h 2407"/>
              <a:gd name="T4" fmla="*/ 2085 w 2085"/>
              <a:gd name="T5" fmla="*/ 602 h 2407"/>
              <a:gd name="T6" fmla="*/ 2085 w 2085"/>
              <a:gd name="T7" fmla="*/ 1203 h 2407"/>
              <a:gd name="T8" fmla="*/ 2085 w 2085"/>
              <a:gd name="T9" fmla="*/ 1805 h 2407"/>
              <a:gd name="T10" fmla="*/ 1563 w 2085"/>
              <a:gd name="T11" fmla="*/ 2106 h 2407"/>
              <a:gd name="T12" fmla="*/ 1042 w 2085"/>
              <a:gd name="T13" fmla="*/ 2407 h 2407"/>
              <a:gd name="T14" fmla="*/ 521 w 2085"/>
              <a:gd name="T15" fmla="*/ 2106 h 2407"/>
              <a:gd name="T16" fmla="*/ 0 w 2085"/>
              <a:gd name="T17" fmla="*/ 1805 h 2407"/>
              <a:gd name="T18" fmla="*/ 0 w 2085"/>
              <a:gd name="T19" fmla="*/ 1203 h 2407"/>
              <a:gd name="T20" fmla="*/ 0 w 2085"/>
              <a:gd name="T21" fmla="*/ 602 h 2407"/>
              <a:gd name="T22" fmla="*/ 521 w 2085"/>
              <a:gd name="T23" fmla="*/ 301 h 2407"/>
              <a:gd name="T24" fmla="*/ 1042 w 2085"/>
              <a:gd name="T25" fmla="*/ 0 h 2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5" h="2407">
                <a:moveTo>
                  <a:pt x="1042" y="0"/>
                </a:moveTo>
                <a:lnTo>
                  <a:pt x="1563" y="301"/>
                </a:lnTo>
                <a:lnTo>
                  <a:pt x="2085" y="602"/>
                </a:lnTo>
                <a:lnTo>
                  <a:pt x="2085" y="1203"/>
                </a:lnTo>
                <a:lnTo>
                  <a:pt x="2085" y="1805"/>
                </a:lnTo>
                <a:lnTo>
                  <a:pt x="1563" y="2106"/>
                </a:lnTo>
                <a:lnTo>
                  <a:pt x="1042" y="2407"/>
                </a:lnTo>
                <a:lnTo>
                  <a:pt x="521" y="2106"/>
                </a:lnTo>
                <a:lnTo>
                  <a:pt x="0" y="1805"/>
                </a:lnTo>
                <a:lnTo>
                  <a:pt x="0" y="1203"/>
                </a:lnTo>
                <a:lnTo>
                  <a:pt x="0" y="602"/>
                </a:lnTo>
                <a:lnTo>
                  <a:pt x="521" y="301"/>
                </a:lnTo>
                <a:lnTo>
                  <a:pt x="1042" y="0"/>
                </a:lnTo>
                <a:close/>
              </a:path>
            </a:pathLst>
          </a:custGeom>
          <a:solidFill>
            <a:schemeClr val="accent1"/>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false" compatLnSpc="true"/>
          <a:lstStyle/>
          <a:p>
            <a:pPr algn="ctr" defTabSz="913765">
              <a:defRPr/>
            </a:pPr>
            <a:endParaRPr lang="zh-CN" altLang="en-US" sz="2000">
              <a:solidFill>
                <a:srgbClr val="FFFFFF"/>
              </a:solidFill>
              <a:latin typeface="思源黑体 HW Regular" panose="020B0500000000000000" pitchFamily="34" charset="-122"/>
              <a:ea typeface="思源黑体 HW Regular" panose="020B0500000000000000" pitchFamily="34" charset="-122"/>
            </a:endParaRPr>
          </a:p>
        </p:txBody>
      </p:sp>
      <p:sp>
        <p:nvSpPr>
          <p:cNvPr id="57" name="PPT设计宝典_0956"/>
          <p:cNvSpPr>
            <a:spLocks noChangeArrowheads="true"/>
          </p:cNvSpPr>
          <p:nvPr/>
        </p:nvSpPr>
        <p:spPr bwMode="auto">
          <a:xfrm>
            <a:off x="3672300" y="4943023"/>
            <a:ext cx="1311790" cy="706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457200">
              <a:defRPr/>
            </a:pPr>
            <a:r>
              <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rPr>
              <a:t>物流仓储中心</a:t>
            </a:r>
            <a:endPar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p:txBody>
      </p:sp>
      <p:sp>
        <p:nvSpPr>
          <p:cNvPr id="59" name="PPT设计宝典_0956"/>
          <p:cNvSpPr>
            <a:spLocks noChangeArrowheads="true"/>
          </p:cNvSpPr>
          <p:nvPr/>
        </p:nvSpPr>
        <p:spPr bwMode="auto">
          <a:xfrm>
            <a:off x="1226554" y="3601846"/>
            <a:ext cx="1305200" cy="706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457200">
              <a:defRPr/>
            </a:pPr>
            <a:r>
              <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sym typeface="+mn-ea"/>
              </a:rPr>
              <a:t>商务恰谈中心</a:t>
            </a:r>
            <a:endPar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p:txBody>
      </p:sp>
      <p:sp>
        <p:nvSpPr>
          <p:cNvPr id="60" name="PPT设计宝典_0956"/>
          <p:cNvSpPr>
            <a:spLocks noChangeArrowheads="true"/>
          </p:cNvSpPr>
          <p:nvPr/>
        </p:nvSpPr>
        <p:spPr bwMode="auto">
          <a:xfrm>
            <a:off x="4439670" y="3654607"/>
            <a:ext cx="1332695" cy="1014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457200">
              <a:defRPr/>
            </a:pPr>
            <a:r>
              <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sym typeface="+mn-ea"/>
              </a:rPr>
              <a:t>休闲互动中心</a:t>
            </a:r>
            <a:endPar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a:p>
            <a:pPr algn="ctr" defTabSz="457200">
              <a:defRPr/>
            </a:pPr>
            <a:endPar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p:txBody>
      </p:sp>
      <p:sp>
        <p:nvSpPr>
          <p:cNvPr id="61" name="PPT设计宝典_8308"/>
          <p:cNvSpPr>
            <a:spLocks noChangeArrowheads="true"/>
          </p:cNvSpPr>
          <p:nvPr/>
        </p:nvSpPr>
        <p:spPr bwMode="auto">
          <a:xfrm>
            <a:off x="2787992" y="3658998"/>
            <a:ext cx="1332684" cy="1014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457200">
              <a:defRPr/>
            </a:pPr>
            <a:r>
              <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sym typeface="+mn-ea"/>
              </a:rPr>
              <a:t>图文制作中心</a:t>
            </a:r>
            <a:endPar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a:p>
            <a:pPr algn="ctr" defTabSz="457200">
              <a:defRPr/>
            </a:pPr>
            <a:endPar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p:txBody>
      </p:sp>
      <p:sp>
        <p:nvSpPr>
          <p:cNvPr id="62" name="PPT设计宝典_8308"/>
          <p:cNvSpPr>
            <a:spLocks noChangeArrowheads="true"/>
          </p:cNvSpPr>
          <p:nvPr/>
        </p:nvSpPr>
        <p:spPr bwMode="auto">
          <a:xfrm>
            <a:off x="2101970" y="4966315"/>
            <a:ext cx="1151475" cy="922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defTabSz="457200">
              <a:defRPr/>
            </a:pPr>
            <a:r>
              <a:rPr lang="zh-CN" altLang="en-US" b="1">
                <a:solidFill>
                  <a:srgbClr val="FFFFFF"/>
                </a:solidFill>
                <a:latin typeface="微软雅黑" panose="020B0503020204020204" pitchFamily="34" charset="-122"/>
                <a:ea typeface="微软雅黑" panose="020B0503020204020204" pitchFamily="34" charset="-122"/>
                <a:cs typeface="Arial" panose="02080604020202020204" pitchFamily="34" charset="0"/>
                <a:sym typeface="+mn-ea"/>
              </a:rPr>
              <a:t>产品展示中心</a:t>
            </a:r>
            <a:endParaRPr lang="zh-CN" altLang="en-US" b="1">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a:p>
            <a:pPr algn="ctr" defTabSz="457200">
              <a:defRPr/>
            </a:pPr>
            <a:endParaRPr lang="zh-CN" altLang="en-US" b="1">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p:txBody>
      </p:sp>
      <p:sp>
        <p:nvSpPr>
          <p:cNvPr id="63" name="PPT设计宝典_8308"/>
          <p:cNvSpPr>
            <a:spLocks noChangeArrowheads="true"/>
          </p:cNvSpPr>
          <p:nvPr/>
        </p:nvSpPr>
        <p:spPr bwMode="auto">
          <a:xfrm>
            <a:off x="3681656" y="2222443"/>
            <a:ext cx="1258713" cy="1014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457200">
              <a:defRPr/>
            </a:pPr>
            <a:r>
              <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sym typeface="+mn-ea"/>
              </a:rPr>
              <a:t>网络服务中心</a:t>
            </a:r>
            <a:endPar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a:p>
            <a:pPr algn="ctr" defTabSz="457200">
              <a:defRPr/>
            </a:pPr>
            <a:endPar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p:txBody>
      </p:sp>
      <p:sp>
        <p:nvSpPr>
          <p:cNvPr id="64" name="PPT设计宝典_2022"/>
          <p:cNvSpPr>
            <a:spLocks noChangeArrowheads="true"/>
          </p:cNvSpPr>
          <p:nvPr/>
        </p:nvSpPr>
        <p:spPr bwMode="auto">
          <a:xfrm>
            <a:off x="6050295" y="3654607"/>
            <a:ext cx="133269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457200">
              <a:defRPr/>
            </a:pPr>
            <a:r>
              <a:rPr lang="zh-CN" altLang="en-US" sz="2000" b="1" dirty="0">
                <a:solidFill>
                  <a:srgbClr val="FFFFFF"/>
                </a:solidFill>
                <a:latin typeface="微软雅黑" panose="020B0503020204020204" pitchFamily="34" charset="-122"/>
                <a:ea typeface="微软雅黑" panose="020B0503020204020204" pitchFamily="34" charset="-122"/>
                <a:cs typeface="Arial" panose="02080604020202020204" pitchFamily="34" charset="0"/>
                <a:sym typeface="+mn-ea"/>
              </a:rPr>
              <a:t>分装中心</a:t>
            </a:r>
            <a:endParaRPr lang="zh-CN" altLang="en-US" sz="2000" b="1" dirty="0">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p:txBody>
      </p:sp>
      <p:cxnSp>
        <p:nvCxnSpPr>
          <p:cNvPr id="6" name="直接连接符 5"/>
          <p:cNvCxnSpPr/>
          <p:nvPr/>
        </p:nvCxnSpPr>
        <p:spPr bwMode="auto">
          <a:xfrm>
            <a:off x="288132" y="857066"/>
            <a:ext cx="10709604" cy="0"/>
          </a:xfrm>
          <a:prstGeom prst="line">
            <a:avLst/>
          </a:prstGeom>
          <a:solidFill>
            <a:schemeClr val="accent1"/>
          </a:solidFill>
          <a:ln w="9525" cap="flat" cmpd="sng" algn="ctr">
            <a:solidFill>
              <a:srgbClr val="F9680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文本框 23"/>
          <p:cNvSpPr txBox="true"/>
          <p:nvPr/>
        </p:nvSpPr>
        <p:spPr>
          <a:xfrm>
            <a:off x="288598" y="149968"/>
            <a:ext cx="2884123"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zh-CN"/>
            </a:defPPr>
            <a:lvl1pPr>
              <a:defRPr sz="2800" b="1">
                <a:gradFill>
                  <a:gsLst>
                    <a:gs pos="0">
                      <a:srgbClr val="E30613"/>
                    </a:gs>
                    <a:gs pos="100000">
                      <a:srgbClr val="81040B"/>
                    </a:gs>
                  </a:gsLst>
                  <a:lin ang="5400000" scaled="true"/>
                </a:gradFill>
                <a:latin typeface="+mj-ea"/>
                <a:ea typeface="+mj-ea"/>
              </a:defRPr>
            </a:lvl1pPr>
          </a:lstStyle>
          <a:p>
            <a:pPr>
              <a:defRPr/>
            </a:pPr>
            <a:r>
              <a:rPr lang="en-US" altLang="zh-CN" dirty="0">
                <a:solidFill>
                  <a:schemeClr val="tx1"/>
                </a:solidFill>
                <a:latin typeface="微软雅黑" panose="020B0503020204020204" pitchFamily="34" charset="-122"/>
                <a:ea typeface="微软雅黑" panose="020B0503020204020204" pitchFamily="34" charset="-122"/>
              </a:rPr>
              <a:t>3.5</a:t>
            </a:r>
            <a:r>
              <a:rPr lang="zh-CN" altLang="en-US" dirty="0">
                <a:solidFill>
                  <a:schemeClr val="tx1"/>
                </a:solidFill>
                <a:latin typeface="微软雅黑" panose="020B0503020204020204" pitchFamily="34" charset="-122"/>
                <a:ea typeface="微软雅黑" panose="020B0503020204020204" pitchFamily="34" charset="-122"/>
              </a:rPr>
              <a:t>园区区域规划</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 name="椭圆 1"/>
          <p:cNvSpPr/>
          <p:nvPr/>
        </p:nvSpPr>
        <p:spPr bwMode="auto">
          <a:xfrm>
            <a:off x="4036577" y="1724474"/>
            <a:ext cx="484036" cy="484036"/>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false" compatLnSpc="true"/>
          <a:lstStyle/>
          <a:p>
            <a:pPr algn="ctr"/>
            <a:r>
              <a:rPr lang="en-US" altLang="zh-CN" sz="2000">
                <a:latin typeface="Impact" panose="020B0806030902050204" pitchFamily="34" charset="0"/>
                <a:ea typeface="+mj-ea"/>
              </a:rPr>
              <a:t>2</a:t>
            </a:r>
            <a:endParaRPr lang="en-US" altLang="zh-CN" sz="2000">
              <a:latin typeface="Impact" panose="020B0806030902050204" pitchFamily="34" charset="0"/>
              <a:ea typeface="+mj-ea"/>
            </a:endParaRPr>
          </a:p>
        </p:txBody>
      </p:sp>
      <p:sp>
        <p:nvSpPr>
          <p:cNvPr id="114" name="椭圆 113"/>
          <p:cNvSpPr/>
          <p:nvPr/>
        </p:nvSpPr>
        <p:spPr bwMode="auto">
          <a:xfrm>
            <a:off x="1647548" y="3103377"/>
            <a:ext cx="484036" cy="484036"/>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false" compatLnSpc="true"/>
          <a:lstStyle/>
          <a:p>
            <a:pPr algn="ctr"/>
            <a:r>
              <a:rPr lang="en-US" altLang="zh-CN" sz="2000">
                <a:latin typeface="Impact" panose="020B0806030902050204" pitchFamily="34" charset="0"/>
                <a:ea typeface="+mj-ea"/>
              </a:rPr>
              <a:t>4</a:t>
            </a:r>
            <a:endParaRPr lang="en-US" altLang="zh-CN" sz="2000">
              <a:latin typeface="Impact" panose="020B0806030902050204" pitchFamily="34" charset="0"/>
              <a:ea typeface="+mj-ea"/>
            </a:endParaRPr>
          </a:p>
        </p:txBody>
      </p:sp>
      <p:sp>
        <p:nvSpPr>
          <p:cNvPr id="115" name="椭圆 114"/>
          <p:cNvSpPr/>
          <p:nvPr/>
        </p:nvSpPr>
        <p:spPr bwMode="auto">
          <a:xfrm>
            <a:off x="3250923" y="3103377"/>
            <a:ext cx="484036" cy="484036"/>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false" compatLnSpc="true"/>
          <a:lstStyle/>
          <a:p>
            <a:pPr algn="ctr"/>
            <a:r>
              <a:rPr lang="en-US" altLang="zh-CN" sz="2000">
                <a:latin typeface="Impact" panose="020B0806030902050204" pitchFamily="34" charset="0"/>
                <a:ea typeface="+mj-ea"/>
              </a:rPr>
              <a:t>5</a:t>
            </a:r>
            <a:endParaRPr lang="en-US" altLang="zh-CN" sz="2000">
              <a:latin typeface="Impact" panose="020B0806030902050204" pitchFamily="34" charset="0"/>
              <a:ea typeface="+mj-ea"/>
            </a:endParaRPr>
          </a:p>
        </p:txBody>
      </p:sp>
      <p:sp>
        <p:nvSpPr>
          <p:cNvPr id="116" name="椭圆 115"/>
          <p:cNvSpPr/>
          <p:nvPr/>
        </p:nvSpPr>
        <p:spPr bwMode="auto">
          <a:xfrm>
            <a:off x="4886366" y="3103377"/>
            <a:ext cx="484036" cy="484036"/>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false" compatLnSpc="true"/>
          <a:lstStyle/>
          <a:p>
            <a:pPr algn="ctr"/>
            <a:r>
              <a:rPr lang="en-US" altLang="zh-CN" sz="2000">
                <a:latin typeface="Impact" panose="020B0806030902050204" pitchFamily="34" charset="0"/>
                <a:ea typeface="+mj-ea"/>
              </a:rPr>
              <a:t>6</a:t>
            </a:r>
            <a:endParaRPr lang="en-US" altLang="zh-CN" sz="2000">
              <a:latin typeface="Impact" panose="020B0806030902050204" pitchFamily="34" charset="0"/>
              <a:ea typeface="+mj-ea"/>
            </a:endParaRPr>
          </a:p>
        </p:txBody>
      </p:sp>
      <p:sp>
        <p:nvSpPr>
          <p:cNvPr id="117" name="椭圆 116"/>
          <p:cNvSpPr/>
          <p:nvPr/>
        </p:nvSpPr>
        <p:spPr bwMode="auto">
          <a:xfrm>
            <a:off x="6473708" y="3103377"/>
            <a:ext cx="484036" cy="484036"/>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false" compatLnSpc="true"/>
          <a:lstStyle/>
          <a:p>
            <a:pPr algn="ctr"/>
            <a:r>
              <a:rPr lang="en-US" altLang="zh-CN" sz="2000">
                <a:latin typeface="Impact" panose="020B0806030902050204" pitchFamily="34" charset="0"/>
                <a:ea typeface="+mj-ea"/>
              </a:rPr>
              <a:t>7</a:t>
            </a:r>
            <a:endParaRPr lang="en-US" altLang="zh-CN" sz="2000">
              <a:latin typeface="Impact" panose="020B0806030902050204" pitchFamily="34" charset="0"/>
              <a:ea typeface="+mj-ea"/>
            </a:endParaRPr>
          </a:p>
        </p:txBody>
      </p:sp>
      <p:sp>
        <p:nvSpPr>
          <p:cNvPr id="118" name="椭圆 117"/>
          <p:cNvSpPr/>
          <p:nvPr/>
        </p:nvSpPr>
        <p:spPr bwMode="auto">
          <a:xfrm>
            <a:off x="2449235" y="4482279"/>
            <a:ext cx="484036" cy="484036"/>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false" compatLnSpc="true"/>
          <a:lstStyle/>
          <a:p>
            <a:pPr algn="ctr"/>
            <a:r>
              <a:rPr lang="en-US" altLang="zh-CN" sz="2000">
                <a:latin typeface="Impact" panose="020B0806030902050204" pitchFamily="34" charset="0"/>
                <a:ea typeface="+mj-ea"/>
              </a:rPr>
              <a:t>8</a:t>
            </a:r>
            <a:endParaRPr lang="en-US" altLang="zh-CN" sz="2000">
              <a:latin typeface="Impact" panose="020B0806030902050204" pitchFamily="34" charset="0"/>
              <a:ea typeface="+mj-ea"/>
            </a:endParaRPr>
          </a:p>
        </p:txBody>
      </p:sp>
      <p:sp>
        <p:nvSpPr>
          <p:cNvPr id="119" name="椭圆 118"/>
          <p:cNvSpPr/>
          <p:nvPr/>
        </p:nvSpPr>
        <p:spPr bwMode="auto">
          <a:xfrm>
            <a:off x="4036578" y="4482279"/>
            <a:ext cx="484036" cy="484036"/>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false" compatLnSpc="true"/>
          <a:lstStyle/>
          <a:p>
            <a:pPr algn="ctr"/>
            <a:r>
              <a:rPr lang="en-US" altLang="zh-CN" sz="2000">
                <a:latin typeface="Impact" panose="020B0806030902050204" pitchFamily="34" charset="0"/>
                <a:ea typeface="+mj-ea"/>
              </a:rPr>
              <a:t>9</a:t>
            </a:r>
            <a:endParaRPr lang="en-US" altLang="zh-CN" sz="2000">
              <a:latin typeface="Impact" panose="020B0806030902050204" pitchFamily="34" charset="0"/>
              <a:ea typeface="+mj-ea"/>
            </a:endParaRPr>
          </a:p>
        </p:txBody>
      </p:sp>
      <p:sp>
        <p:nvSpPr>
          <p:cNvPr id="3" name="椭圆 2"/>
          <p:cNvSpPr/>
          <p:nvPr/>
        </p:nvSpPr>
        <p:spPr bwMode="auto">
          <a:xfrm>
            <a:off x="5669582" y="4465778"/>
            <a:ext cx="484036" cy="484036"/>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false" compatLnSpc="true"/>
          <a:lstStyle/>
          <a:p>
            <a:pPr algn="ctr"/>
            <a:r>
              <a:rPr lang="en-US" altLang="zh-CN" sz="2000">
                <a:latin typeface="Impact" panose="020B0806030902050204" pitchFamily="34" charset="0"/>
                <a:ea typeface="+mj-ea"/>
              </a:rPr>
              <a:t>10</a:t>
            </a:r>
            <a:endParaRPr lang="en-US" altLang="zh-CN" sz="2000">
              <a:latin typeface="Impact" panose="020B0806030902050204" pitchFamily="34" charset="0"/>
              <a:ea typeface="+mj-ea"/>
            </a:endParaRPr>
          </a:p>
        </p:txBody>
      </p:sp>
      <p:sp>
        <p:nvSpPr>
          <p:cNvPr id="4" name="PPT设计宝典_0956"/>
          <p:cNvSpPr>
            <a:spLocks noChangeArrowheads="true"/>
          </p:cNvSpPr>
          <p:nvPr/>
        </p:nvSpPr>
        <p:spPr bwMode="auto">
          <a:xfrm>
            <a:off x="5305305" y="4926522"/>
            <a:ext cx="1311790" cy="706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457200">
              <a:defRPr/>
            </a:pPr>
            <a:r>
              <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rPr>
              <a:t>综合咨询受理中心</a:t>
            </a:r>
            <a:endPar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p:txBody>
      </p:sp>
      <p:sp>
        <p:nvSpPr>
          <p:cNvPr id="7" name="矩形 6"/>
          <p:cNvSpPr/>
          <p:nvPr/>
        </p:nvSpPr>
        <p:spPr>
          <a:xfrm>
            <a:off x="7751218" y="1054067"/>
            <a:ext cx="3670293" cy="5234754"/>
          </a:xfrm>
          <a:prstGeom prst="rect">
            <a:avLst/>
          </a:prstGeom>
          <a:solidFill>
            <a:srgbClr val="F9680D"/>
          </a:solidFill>
          <a:ln w="9525" cap="flat" cmpd="sng" algn="ctr">
            <a:solidFill>
              <a:srgbClr val="F9680D"/>
            </a:solidFill>
            <a:prstDash val="solid"/>
            <a:round/>
            <a:headEnd type="none" w="med" len="med"/>
            <a:tailEnd type="none" w="med" len="med"/>
          </a:ln>
        </p:spPr>
        <p:txBody>
          <a:bodyPr vert="horz" wrap="square" lIns="91392" tIns="45696" rIns="91392" bIns="45696" numCol="1" anchor="t" anchorCtr="false" compatLnSpc="true"/>
          <a:lstStyle/>
          <a:p>
            <a:pPr marL="0" marR="0" indent="0" algn="l" defTabSz="914400" rtl="0" eaLnBrk="1" fontAlgn="base" latinLnBrk="0" hangingPunct="1">
              <a:lnSpc>
                <a:spcPct val="100000"/>
              </a:lnSpc>
              <a:spcBef>
                <a:spcPct val="0"/>
              </a:spcBef>
              <a:spcAft>
                <a:spcPct val="0"/>
              </a:spcAft>
              <a:buClrTx/>
              <a:buSzTx/>
              <a:buFont typeface="Arial" panose="02080604020202020204" pitchFamily="34" charset="0"/>
              <a:buNone/>
            </a:pPr>
            <a:endParaRPr kumimoji="0" lang="zh-CN" altLang="en-US" b="0" i="0" u="none" strike="noStrike" cap="none" normalizeH="0" baseline="0">
              <a:ln>
                <a:noFill/>
              </a:ln>
              <a:solidFill>
                <a:schemeClr val="tx1"/>
              </a:solidFill>
              <a:effectLst/>
              <a:latin typeface="Arial" panose="02080604020202020204" pitchFamily="34" charset="0"/>
              <a:ea typeface="宋体" panose="02010600030101010101" pitchFamily="2" charset="-122"/>
            </a:endParaRPr>
          </a:p>
        </p:txBody>
      </p:sp>
      <p:sp>
        <p:nvSpPr>
          <p:cNvPr id="8" name="文本框 7"/>
          <p:cNvSpPr txBox="true"/>
          <p:nvPr/>
        </p:nvSpPr>
        <p:spPr>
          <a:xfrm>
            <a:off x="7951773" y="1042643"/>
            <a:ext cx="3325668" cy="5262979"/>
          </a:xfrm>
          <a:prstGeom prst="rect">
            <a:avLst/>
          </a:prstGeom>
          <a:noFill/>
        </p:spPr>
        <p:txBody>
          <a:bodyPr wrap="square" rtlCol="0">
            <a:spAutoFit/>
          </a:bodyPr>
          <a:lstStyle/>
          <a:p>
            <a:r>
              <a:rPr lang="zh-CN" altLang="en-US" sz="1200" dirty="0">
                <a:solidFill>
                  <a:schemeClr val="bg1"/>
                </a:solidFill>
              </a:rPr>
              <a:t>1、物业服务中心</a:t>
            </a:r>
            <a:endParaRPr lang="zh-CN" altLang="en-US" sz="1200" dirty="0">
              <a:solidFill>
                <a:schemeClr val="bg1"/>
              </a:solidFill>
            </a:endParaRPr>
          </a:p>
          <a:p>
            <a:r>
              <a:rPr lang="zh-CN" altLang="en-US" sz="1200" dirty="0">
                <a:solidFill>
                  <a:schemeClr val="bg1"/>
                </a:solidFill>
              </a:rPr>
              <a:t>提供整个项目的卫生清洁、监控安保和消防服务、水电暖供应维护维修等</a:t>
            </a:r>
            <a:endParaRPr lang="zh-CN" altLang="en-US" sz="1200" dirty="0">
              <a:solidFill>
                <a:schemeClr val="bg1"/>
              </a:solidFill>
            </a:endParaRPr>
          </a:p>
          <a:p>
            <a:r>
              <a:rPr lang="zh-CN" altLang="en-US" sz="1200" dirty="0">
                <a:solidFill>
                  <a:schemeClr val="bg1"/>
                </a:solidFill>
              </a:rPr>
              <a:t>;2、网络服务中心</a:t>
            </a:r>
            <a:endParaRPr lang="zh-CN" altLang="en-US" sz="1200" dirty="0">
              <a:solidFill>
                <a:schemeClr val="bg1"/>
              </a:solidFill>
            </a:endParaRPr>
          </a:p>
          <a:p>
            <a:r>
              <a:rPr lang="zh-CN" altLang="en-US" sz="1200" dirty="0">
                <a:solidFill>
                  <a:schemeClr val="bg1"/>
                </a:solidFill>
              </a:rPr>
              <a:t>提供网络安装(光线入户）及故障维修等</a:t>
            </a:r>
            <a:endParaRPr lang="zh-CN" altLang="en-US" sz="1200" dirty="0">
              <a:solidFill>
                <a:schemeClr val="bg1"/>
              </a:solidFill>
            </a:endParaRPr>
          </a:p>
          <a:p>
            <a:r>
              <a:rPr lang="zh-CN" altLang="en-US" sz="1200" dirty="0">
                <a:solidFill>
                  <a:schemeClr val="bg1"/>
                </a:solidFill>
              </a:rPr>
              <a:t>3、会议培训中心</a:t>
            </a:r>
            <a:endParaRPr lang="zh-CN" altLang="en-US" sz="1200" dirty="0">
              <a:solidFill>
                <a:schemeClr val="bg1"/>
              </a:solidFill>
            </a:endParaRPr>
          </a:p>
          <a:p>
            <a:r>
              <a:rPr lang="zh-CN" altLang="en-US" sz="1200" dirty="0">
                <a:solidFill>
                  <a:schemeClr val="bg1"/>
                </a:solidFill>
              </a:rPr>
              <a:t>提供容纳200人的培训室作为大中规模的会议用场及容纳50-80人的小型会议室;</a:t>
            </a:r>
            <a:endParaRPr lang="zh-CN" altLang="en-US" sz="1200" dirty="0">
              <a:solidFill>
                <a:schemeClr val="bg1"/>
              </a:solidFill>
            </a:endParaRPr>
          </a:p>
          <a:p>
            <a:r>
              <a:rPr lang="zh-CN" altLang="en-US" sz="1200" dirty="0">
                <a:solidFill>
                  <a:schemeClr val="bg1"/>
                </a:solidFill>
              </a:rPr>
              <a:t>4、商务洽谈中心</a:t>
            </a:r>
            <a:endParaRPr lang="zh-CN" altLang="en-US" sz="1200" dirty="0">
              <a:solidFill>
                <a:schemeClr val="bg1"/>
              </a:solidFill>
            </a:endParaRPr>
          </a:p>
          <a:p>
            <a:r>
              <a:rPr lang="zh-CN" altLang="en-US" sz="1200" dirty="0">
                <a:solidFill>
                  <a:schemeClr val="bg1"/>
                </a:solidFill>
              </a:rPr>
              <a:t>提供商务洽谈室、洽谈指导等服务</a:t>
            </a:r>
            <a:endParaRPr lang="zh-CN" altLang="en-US" sz="1200" dirty="0">
              <a:solidFill>
                <a:schemeClr val="bg1"/>
              </a:solidFill>
            </a:endParaRPr>
          </a:p>
          <a:p>
            <a:r>
              <a:rPr lang="zh-CN" altLang="en-US" sz="1200" dirty="0">
                <a:solidFill>
                  <a:schemeClr val="bg1"/>
                </a:solidFill>
              </a:rPr>
              <a:t>5、图文制作中心</a:t>
            </a:r>
            <a:endParaRPr lang="zh-CN" altLang="en-US" sz="1200" dirty="0">
              <a:solidFill>
                <a:schemeClr val="bg1"/>
              </a:solidFill>
            </a:endParaRPr>
          </a:p>
          <a:p>
            <a:r>
              <a:rPr lang="zh-CN" altLang="en-US" sz="1200" dirty="0">
                <a:solidFill>
                  <a:schemeClr val="bg1"/>
                </a:solidFill>
              </a:rPr>
              <a:t>为网商提供高品质优价格的专业摄影指导和服务以及名片、彩页印刷设计等服务</a:t>
            </a:r>
            <a:endParaRPr lang="zh-CN" altLang="en-US" sz="1200" dirty="0">
              <a:solidFill>
                <a:schemeClr val="bg1"/>
              </a:solidFill>
            </a:endParaRPr>
          </a:p>
          <a:p>
            <a:r>
              <a:rPr lang="zh-CN" altLang="en-US" sz="1200" dirty="0">
                <a:solidFill>
                  <a:schemeClr val="bg1"/>
                </a:solidFill>
              </a:rPr>
              <a:t>6、休闲互动中心</a:t>
            </a:r>
            <a:endParaRPr lang="zh-CN" altLang="en-US" sz="1200" dirty="0">
              <a:solidFill>
                <a:schemeClr val="bg1"/>
              </a:solidFill>
            </a:endParaRPr>
          </a:p>
          <a:p>
            <a:r>
              <a:rPr lang="zh-CN" altLang="en-US" sz="1200" dirty="0">
                <a:solidFill>
                  <a:schemeClr val="bg1"/>
                </a:solidFill>
              </a:rPr>
              <a:t>休闲咖啡厅、聚会活动、自媒体群、创业企业网站等</a:t>
            </a:r>
            <a:endParaRPr lang="zh-CN" altLang="en-US" sz="1200" dirty="0">
              <a:solidFill>
                <a:schemeClr val="bg1"/>
              </a:solidFill>
            </a:endParaRPr>
          </a:p>
          <a:p>
            <a:r>
              <a:rPr lang="zh-CN" altLang="en-US" sz="1200" dirty="0">
                <a:solidFill>
                  <a:schemeClr val="bg1"/>
                </a:solidFill>
              </a:rPr>
              <a:t>7、分装中心</a:t>
            </a:r>
            <a:endParaRPr lang="en-US" altLang="zh-CN" sz="1200" dirty="0">
              <a:solidFill>
                <a:schemeClr val="bg1"/>
              </a:solidFill>
            </a:endParaRPr>
          </a:p>
          <a:p>
            <a:r>
              <a:rPr lang="zh-CN" altLang="en-US" sz="1200" dirty="0">
                <a:solidFill>
                  <a:schemeClr val="bg1"/>
                </a:solidFill>
              </a:rPr>
              <a:t>打造出一批从事茶叶包装、制罐、制杯的企业，茶叶的产业链不断延伸</a:t>
            </a:r>
            <a:endParaRPr lang="zh-CN" altLang="en-US" sz="1200" dirty="0">
              <a:solidFill>
                <a:schemeClr val="bg1"/>
              </a:solidFill>
            </a:endParaRPr>
          </a:p>
          <a:p>
            <a:r>
              <a:rPr lang="zh-CN" altLang="en-US" sz="1200" dirty="0">
                <a:solidFill>
                  <a:schemeClr val="bg1"/>
                </a:solidFill>
              </a:rPr>
              <a:t>8、产品展示中心</a:t>
            </a:r>
            <a:endParaRPr lang="zh-CN" altLang="en-US" sz="1200" dirty="0">
              <a:solidFill>
                <a:schemeClr val="bg1"/>
              </a:solidFill>
            </a:endParaRPr>
          </a:p>
          <a:p>
            <a:r>
              <a:rPr lang="zh-CN" altLang="en-US" sz="1200" dirty="0">
                <a:solidFill>
                  <a:schemeClr val="bg1"/>
                </a:solidFill>
              </a:rPr>
              <a:t>为品牌供销商和创意网商特色产品提供一个展示平台，推介宣传及后期资源对接服务</a:t>
            </a:r>
            <a:endParaRPr lang="zh-CN" altLang="en-US" sz="1200" dirty="0">
              <a:solidFill>
                <a:schemeClr val="bg1"/>
              </a:solidFill>
            </a:endParaRPr>
          </a:p>
          <a:p>
            <a:r>
              <a:rPr lang="zh-CN" altLang="en-US" sz="1200" dirty="0">
                <a:solidFill>
                  <a:schemeClr val="bg1"/>
                </a:solidFill>
              </a:rPr>
              <a:t>9、物流仓储配送中心</a:t>
            </a:r>
            <a:endParaRPr lang="zh-CN" altLang="en-US" sz="1200" dirty="0">
              <a:solidFill>
                <a:schemeClr val="bg1"/>
              </a:solidFill>
            </a:endParaRPr>
          </a:p>
          <a:p>
            <a:r>
              <a:rPr lang="zh-CN" altLang="en-US" sz="1200" dirty="0">
                <a:solidFill>
                  <a:schemeClr val="bg1"/>
                </a:solidFill>
              </a:rPr>
              <a:t>为入驻的网商及供应商提供优质高效的物流配送，自建仓储区，提供货物存放发送等服务</a:t>
            </a:r>
            <a:endParaRPr lang="zh-CN" altLang="en-US" sz="1200" dirty="0">
              <a:solidFill>
                <a:schemeClr val="bg1"/>
              </a:solidFill>
            </a:endParaRPr>
          </a:p>
          <a:p>
            <a:r>
              <a:rPr lang="zh-CN" altLang="en-US" sz="1200" dirty="0">
                <a:solidFill>
                  <a:schemeClr val="bg1"/>
                </a:solidFill>
              </a:rPr>
              <a:t>10、综合咨询受理中心</a:t>
            </a:r>
            <a:endParaRPr lang="zh-CN" altLang="en-US" sz="1200" dirty="0">
              <a:solidFill>
                <a:schemeClr val="bg1"/>
              </a:solidFill>
            </a:endParaRPr>
          </a:p>
          <a:p>
            <a:r>
              <a:rPr lang="zh-CN" altLang="en-US" sz="1200" dirty="0">
                <a:solidFill>
                  <a:schemeClr val="bg1"/>
                </a:solidFill>
              </a:rPr>
              <a:t>为入驻企业提供市场咨询、前台接待、业务咨询、法律、会计等综合性服务</a:t>
            </a:r>
            <a:endParaRPr lang="zh-CN" altLang="en-US" sz="1200" dirty="0">
              <a:solidFill>
                <a:schemeClr val="bg1"/>
              </a:solidFill>
            </a:endParaRPr>
          </a:p>
        </p:txBody>
      </p:sp>
      <p:sp>
        <p:nvSpPr>
          <p:cNvPr id="9" name="椭圆 8"/>
          <p:cNvSpPr/>
          <p:nvPr/>
        </p:nvSpPr>
        <p:spPr bwMode="auto">
          <a:xfrm>
            <a:off x="2419306" y="1729317"/>
            <a:ext cx="484036" cy="484036"/>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false" compatLnSpc="true"/>
          <a:lstStyle/>
          <a:p>
            <a:pPr algn="ctr"/>
            <a:r>
              <a:rPr lang="en-US" altLang="zh-CN" sz="2000">
                <a:latin typeface="Impact" panose="020B0806030902050204" pitchFamily="34" charset="0"/>
                <a:ea typeface="+mj-ea"/>
              </a:rPr>
              <a:t>1</a:t>
            </a:r>
            <a:endParaRPr lang="en-US" altLang="zh-CN" sz="2000">
              <a:latin typeface="Impact" panose="020B0806030902050204" pitchFamily="34" charset="0"/>
              <a:ea typeface="+mj-ea"/>
            </a:endParaRPr>
          </a:p>
        </p:txBody>
      </p:sp>
      <p:sp>
        <p:nvSpPr>
          <p:cNvPr id="10" name="椭圆 9"/>
          <p:cNvSpPr/>
          <p:nvPr/>
        </p:nvSpPr>
        <p:spPr bwMode="auto">
          <a:xfrm>
            <a:off x="5725299" y="1701392"/>
            <a:ext cx="484036" cy="484036"/>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ctr" anchorCtr="false" compatLnSpc="true"/>
          <a:lstStyle/>
          <a:p>
            <a:pPr algn="ctr"/>
            <a:r>
              <a:rPr lang="en-US" altLang="zh-CN" sz="2000">
                <a:latin typeface="Impact" panose="020B0806030902050204" pitchFamily="34" charset="0"/>
                <a:ea typeface="+mj-ea"/>
              </a:rPr>
              <a:t>3</a:t>
            </a:r>
            <a:endParaRPr lang="en-US" altLang="zh-CN" sz="2000">
              <a:latin typeface="Impact" panose="020B0806030902050204" pitchFamily="34" charset="0"/>
              <a:ea typeface="+mj-ea"/>
            </a:endParaRPr>
          </a:p>
        </p:txBody>
      </p:sp>
      <p:sp>
        <p:nvSpPr>
          <p:cNvPr id="11" name="PPT设计宝典_0956"/>
          <p:cNvSpPr>
            <a:spLocks noChangeArrowheads="true"/>
          </p:cNvSpPr>
          <p:nvPr/>
        </p:nvSpPr>
        <p:spPr bwMode="auto">
          <a:xfrm>
            <a:off x="1998947" y="2222709"/>
            <a:ext cx="1305200" cy="1014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457200">
              <a:defRPr/>
            </a:pPr>
            <a:r>
              <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sym typeface="+mn-ea"/>
              </a:rPr>
              <a:t>物业服务中心</a:t>
            </a:r>
            <a:endPar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a:p>
            <a:pPr algn="ctr" defTabSz="457200">
              <a:defRPr/>
            </a:pPr>
            <a:endPar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p:txBody>
      </p:sp>
      <p:sp>
        <p:nvSpPr>
          <p:cNvPr id="12" name="PPT设计宝典_0956"/>
          <p:cNvSpPr>
            <a:spLocks noChangeArrowheads="true"/>
          </p:cNvSpPr>
          <p:nvPr/>
        </p:nvSpPr>
        <p:spPr bwMode="auto">
          <a:xfrm>
            <a:off x="5297959" y="2222709"/>
            <a:ext cx="1305200" cy="1014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457200">
              <a:defRPr/>
            </a:pPr>
            <a:r>
              <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sym typeface="+mn-ea"/>
              </a:rPr>
              <a:t>会议培训中心</a:t>
            </a:r>
            <a:endPar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a:p>
            <a:pPr algn="ctr" defTabSz="457200">
              <a:defRPr/>
            </a:pPr>
            <a:endParaRPr lang="zh-CN" altLang="en-US" sz="2000" b="1">
              <a:solidFill>
                <a:srgbClr val="FFFFFF"/>
              </a:solidFill>
              <a:latin typeface="微软雅黑" panose="020B0503020204020204" pitchFamily="34" charset="-122"/>
              <a:ea typeface="微软雅黑" panose="020B0503020204020204" pitchFamily="34" charset="-122"/>
              <a:cs typeface="Arial" panose="02080604020202020204" pitchFamily="34" charset="0"/>
            </a:endParaRPr>
          </a:p>
        </p:txBody>
      </p:sp>
    </p:spTree>
    <p:custDataLst>
      <p:tags r:id="rId1"/>
    </p:custDataLst>
  </p:cSld>
  <p:clrMapOvr>
    <a:masterClrMapping/>
  </p:clrMapOvr>
  <p:transition spd="slow" advTm="11142">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bwMode="auto">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bwMode="auto">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bwMode="auto">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1" name="文本框 60"/>
          <p:cNvSpPr txBox="true"/>
          <p:nvPr/>
        </p:nvSpPr>
        <p:spPr>
          <a:xfrm>
            <a:off x="1128306" y="3148157"/>
            <a:ext cx="1730518" cy="1322070"/>
          </a:xfrm>
          <a:prstGeom prst="rect">
            <a:avLst/>
          </a:prstGeom>
          <a:noFill/>
        </p:spPr>
        <p:txBody>
          <a:bodyPr wrap="square" rtlCol="0">
            <a:spAutoFit/>
          </a:bodyPr>
          <a:lstStyle/>
          <a:p>
            <a:pPr marL="285750" lvl="0" indent="-285750" algn="l">
              <a:buClrTx/>
              <a:buSzTx/>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移动新媒体</a:t>
            </a:r>
            <a:endParaRPr lang="zh-CN" altLang="en-US" sz="1600" dirty="0">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网络电视</a:t>
            </a:r>
            <a:endParaRPr lang="zh-CN" altLang="en-US" sz="1600" dirty="0">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电商运营</a:t>
            </a:r>
            <a:endParaRPr lang="zh-CN" altLang="en-US" sz="1600" dirty="0">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仓储物流</a:t>
            </a:r>
            <a:endParaRPr lang="zh-CN" altLang="en-US" sz="1600" dirty="0">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1861185"/>
          </a:xfrm>
          <a:prstGeom prst="rect">
            <a:avLst/>
          </a:prstGeom>
          <a:noFill/>
        </p:spPr>
        <p:txBody>
          <a:bodyPr wrap="square" rtlCol="0">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中国广州国际网络直播与短视频展览会</a:t>
            </a:r>
            <a:endParaRPr lang="en-US" altLang="zh-CN"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北京国际数字及网络视频展览会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txBody>
          <a:bodyPr>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5" name="文本框 64"/>
          <p:cNvSpPr txBox="true"/>
          <p:nvPr/>
        </p:nvSpPr>
        <p:spPr>
          <a:xfrm>
            <a:off x="5192306" y="3148157"/>
            <a:ext cx="1730518" cy="329184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zh-CN" sz="1600" dirty="0">
                <a:effectLst/>
                <a:latin typeface="微软雅黑" panose="020B0503020204020204" pitchFamily="34" charset="-122"/>
                <a:ea typeface="微软雅黑" panose="020B0503020204020204" pitchFamily="34" charset="-122"/>
                <a:sym typeface="+mn-ea"/>
              </a:rPr>
              <a:t>新华传媒</a:t>
            </a:r>
            <a:endParaRPr lang="zh-CN" altLang="zh-CN" sz="1600" dirty="0">
              <a:effectLst/>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effectLst/>
                <a:latin typeface="微软雅黑" panose="020B0503020204020204" pitchFamily="34" charset="-122"/>
                <a:ea typeface="微软雅黑" panose="020B0503020204020204" pitchFamily="34" charset="-122"/>
                <a:sym typeface="+mn-ea"/>
              </a:rPr>
              <a:t>淘屏新媒体</a:t>
            </a:r>
            <a:endParaRPr lang="zh-CN" altLang="zh-CN" sz="1600" dirty="0">
              <a:effectLst/>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新媒体集团</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艾特佳新媒体科技</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zh-CN" sz="1600" dirty="0">
                <a:solidFill>
                  <a:schemeClr val="dk1"/>
                </a:solidFill>
                <a:effectLst/>
                <a:latin typeface="微软雅黑" panose="020B0503020204020204" pitchFamily="34" charset="-122"/>
                <a:ea typeface="微软雅黑" panose="020B0503020204020204" pitchFamily="34" charset="-122"/>
                <a:sym typeface="+mn-ea"/>
              </a:rPr>
              <a:t>安徽讯呼信息科技</a:t>
            </a:r>
            <a:endParaRPr lang="zh-CN" altLang="zh-CN" sz="1600" dirty="0">
              <a:solidFill>
                <a:schemeClr val="dk1"/>
              </a:solidFill>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zh-CN" sz="1600" dirty="0">
                <a:effectLst/>
                <a:latin typeface="微软雅黑" panose="020B0503020204020204" pitchFamily="34" charset="-122"/>
                <a:ea typeface="微软雅黑" panose="020B0503020204020204" pitchFamily="34" charset="-122"/>
                <a:sym typeface="+mn-ea"/>
              </a:rPr>
              <a:t>海豚新媒体</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buFont typeface="Arial" panose="02080604020202020204" pitchFamily="34" charset="0"/>
              <a:buChar char="•"/>
            </a:pPr>
            <a:r>
              <a:rPr lang="zh-CN" altLang="zh-CN" sz="1600" dirty="0">
                <a:effectLst/>
                <a:latin typeface="微软雅黑" panose="020B0503020204020204" pitchFamily="34" charset="-122"/>
                <a:ea typeface="微软雅黑" panose="020B0503020204020204" pitchFamily="34" charset="-122"/>
                <a:sym typeface="+mn-ea"/>
              </a:rPr>
              <a:t>广电数字传媒</a:t>
            </a:r>
            <a:endParaRPr lang="zh-CN" altLang="zh-CN" sz="1600" dirty="0">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有线电视宽带网</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广电信息网络股份</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2061210"/>
          </a:xfrm>
          <a:prstGeom prst="rect">
            <a:avLst/>
          </a:prstGeom>
          <a:noFill/>
        </p:spPr>
        <p:txBody>
          <a:bodyPr wrap="square" rtlCol="0">
            <a:spAutoFit/>
          </a:bodyPr>
          <a:lstStyle/>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字节跳动</a:t>
            </a:r>
            <a:endParaRPr lang="zh-CN" altLang="en-US" sz="1600" b="0" u="none" dirty="0">
              <a:latin typeface="微软雅黑" panose="020B0503020204020204" pitchFamily="34" charset="-122"/>
              <a:ea typeface="微软雅黑" panose="020B0503020204020204" pitchFamily="34" charset="-122"/>
            </a:endParaRPr>
          </a:p>
          <a:p>
            <a:pPr marL="171450" indent="-171450" algn="l">
              <a:buFont typeface="Arial" panose="02080604020202020204" pitchFamily="34" charset="0"/>
              <a:buChar char="•"/>
            </a:pPr>
            <a:r>
              <a:rPr lang="zh-CN" altLang="zh-CN" sz="1600" dirty="0">
                <a:latin typeface="微软雅黑" panose="020B0503020204020204" pitchFamily="34" charset="-122"/>
                <a:ea typeface="微软雅黑" panose="020B0503020204020204" pitchFamily="34" charset="-122"/>
                <a:sym typeface="+mn-ea"/>
              </a:rPr>
              <a:t>喜马拉雅</a:t>
            </a:r>
            <a:r>
              <a:rPr lang="en-US" altLang="zh-CN" sz="1600" dirty="0">
                <a:latin typeface="微软雅黑" panose="020B0503020204020204" pitchFamily="34" charset="-122"/>
                <a:ea typeface="微软雅黑" panose="020B0503020204020204" pitchFamily="34" charset="-122"/>
                <a:sym typeface="+mn-ea"/>
              </a:rPr>
              <a:t>FM</a:t>
            </a:r>
            <a:endParaRPr lang="zh-CN" altLang="en-US" sz="1600" b="0" u="none" dirty="0">
              <a:latin typeface="微软雅黑" panose="020B0503020204020204" pitchFamily="34" charset="-122"/>
              <a:ea typeface="微软雅黑" panose="020B0503020204020204" pitchFamily="34" charset="-122"/>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哔哩哔哩</a:t>
            </a:r>
            <a:endParaRPr lang="zh-CN" altLang="en-US" sz="1600" dirty="0">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err="1">
                <a:latin typeface="微软雅黑" panose="020B0503020204020204" pitchFamily="34" charset="-122"/>
                <a:ea typeface="微软雅黑" panose="020B0503020204020204" pitchFamily="34" charset="-122"/>
                <a:sym typeface="+mn-ea"/>
              </a:rPr>
              <a:t>四开花园</a:t>
            </a:r>
            <a:endParaRPr lang="zh-CN" altLang="en-US" sz="1600" dirty="0" err="1">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腾讯视频</a:t>
            </a:r>
            <a:endParaRPr lang="zh-CN" altLang="en-US" sz="1600" b="0" u="none" dirty="0" err="1">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优酷、爱奇艺</a:t>
            </a:r>
            <a:endParaRPr lang="zh-CN" altLang="en-US" sz="1600" b="0" u="none" dirty="0">
              <a:latin typeface="微软雅黑" panose="020B0503020204020204" pitchFamily="34" charset="-122"/>
              <a:ea typeface="微软雅黑" panose="020B0503020204020204" pitchFamily="34" charset="-122"/>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中国网络电视台</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txBody>
          <a:bodyPr>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9" name="文本框 68"/>
          <p:cNvSpPr txBox="true"/>
          <p:nvPr/>
        </p:nvSpPr>
        <p:spPr>
          <a:xfrm>
            <a:off x="9256306" y="3133643"/>
            <a:ext cx="1730518" cy="3291840"/>
          </a:xfrm>
          <a:prstGeom prst="rect">
            <a:avLst/>
          </a:prstGeom>
          <a:noFill/>
        </p:spPr>
        <p:txBody>
          <a:bodyPr wrap="square" rtlCol="0">
            <a:spAutoFit/>
          </a:bodyPr>
          <a:lstStyle/>
          <a:p>
            <a:pPr marL="171450" indent="-171450" algn="l">
              <a:buFont typeface="Arial" panose="02080604020202020204" pitchFamily="34" charset="0"/>
              <a:buChar char="•"/>
            </a:pPr>
            <a:r>
              <a:rPr lang="zh-CN" altLang="en-US" sz="1600" dirty="0">
                <a:latin typeface="Times New Roman" panose="02020603050405020304" charset="0"/>
                <a:ea typeface="微软雅黑" panose="020B0503020204020204" pitchFamily="34" charset="-122"/>
                <a:cs typeface="Times New Roman" panose="02020603050405020304" charset="0"/>
                <a:sym typeface="+mn-ea"/>
              </a:rPr>
              <a:t>汤博乐（</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Tumblr</a:t>
            </a:r>
            <a:r>
              <a:rPr lang="zh-CN" altLang="en-US" sz="1600"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zh-CN" altLang="en-US" sz="1600" dirty="0">
                <a:latin typeface="Times New Roman" panose="02020603050405020304" charset="0"/>
                <a:ea typeface="微软雅黑" panose="020B0503020204020204" pitchFamily="34" charset="-122"/>
                <a:cs typeface="Times New Roman" panose="02020603050405020304" charset="0"/>
                <a:sym typeface="+mn-ea"/>
              </a:rPr>
              <a:t>社交网站（</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Reddit</a:t>
            </a:r>
            <a:r>
              <a:rPr lang="zh-CN" altLang="en-US" sz="1600"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zh-CN" altLang="en-US" sz="1600" dirty="0">
                <a:latin typeface="Times New Roman" panose="02020603050405020304" charset="0"/>
                <a:ea typeface="微软雅黑" panose="020B0503020204020204" pitchFamily="34" charset="-122"/>
                <a:cs typeface="Times New Roman" panose="02020603050405020304" charset="0"/>
                <a:sym typeface="+mn-ea"/>
              </a:rPr>
              <a:t>照片墙（</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Instagram</a:t>
            </a:r>
            <a:r>
              <a:rPr lang="zh-CN" altLang="en-US" sz="1600"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zh-CN" altLang="en-US" sz="1600" dirty="0">
                <a:latin typeface="Times New Roman" panose="02020603050405020304" charset="0"/>
                <a:ea typeface="微软雅黑" panose="020B0503020204020204" pitchFamily="34" charset="-122"/>
                <a:cs typeface="Times New Roman" panose="02020603050405020304" charset="0"/>
                <a:sym typeface="+mn-ea"/>
              </a:rPr>
              <a:t>问答</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SNS</a:t>
            </a:r>
            <a:r>
              <a:rPr lang="zh-CN" altLang="en-US" sz="1600" dirty="0">
                <a:latin typeface="Times New Roman" panose="02020603050405020304" charset="0"/>
                <a:ea typeface="微软雅黑" panose="020B0503020204020204" pitchFamily="34" charset="-122"/>
                <a:cs typeface="Times New Roman" panose="02020603050405020304" charset="0"/>
                <a:sym typeface="+mn-ea"/>
              </a:rPr>
              <a:t>网站（</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Quora</a:t>
            </a:r>
            <a:r>
              <a:rPr lang="zh-CN" altLang="en-US" sz="1600"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b="0" i="0" kern="1200" dirty="0">
              <a:solidFill>
                <a:schemeClr val="dk1"/>
              </a:solidFill>
              <a:effectLst/>
              <a:latin typeface="Times New Roman" panose="02020603050405020304" charset="0"/>
              <a:ea typeface="微软雅黑" panose="020B0503020204020204" pitchFamily="34" charset="-122"/>
              <a:cs typeface="Times New Roman" panose="02020603050405020304" charset="0"/>
            </a:endParaRPr>
          </a:p>
          <a:p>
            <a:pPr marL="171450" indent="-171450" algn="l">
              <a:buFont typeface="Arial" panose="02080604020202020204" pitchFamily="34" charset="0"/>
              <a:buChar char="•"/>
            </a:pPr>
            <a:r>
              <a:rPr lang="zh-CN" altLang="en-US" sz="1600" dirty="0">
                <a:latin typeface="Times New Roman" panose="02020603050405020304" charset="0"/>
                <a:ea typeface="微软雅黑" panose="020B0503020204020204" pitchFamily="34" charset="-122"/>
                <a:cs typeface="Times New Roman" panose="02020603050405020304" charset="0"/>
                <a:sym typeface="+mn-ea"/>
              </a:rPr>
              <a:t>色拉布</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a:t>
            </a:r>
            <a:r>
              <a:rPr lang="en-US" altLang="zh-CN" sz="1600" dirty="0">
                <a:solidFill>
                  <a:schemeClr val="dk1"/>
                </a:solidFill>
                <a:effectLst/>
                <a:latin typeface="Times New Roman" panose="02020603050405020304" charset="0"/>
                <a:ea typeface="微软雅黑" panose="020B0503020204020204" pitchFamily="34" charset="-122"/>
                <a:cs typeface="Times New Roman" panose="02020603050405020304" charset="0"/>
                <a:sym typeface="+mn-ea"/>
              </a:rPr>
              <a:t>Snapchat)</a:t>
            </a:r>
            <a:endParaRPr lang="en-US" altLang="zh-CN" sz="1600" dirty="0">
              <a:solidFill>
                <a:schemeClr val="dk1"/>
              </a:solidFill>
              <a:effectLst/>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zh-CN" altLang="en-US" sz="1600" dirty="0">
                <a:latin typeface="Times New Roman" panose="02020603050405020304" charset="0"/>
                <a:ea typeface="微软雅黑" panose="020B0503020204020204" pitchFamily="34" charset="-122"/>
                <a:cs typeface="Times New Roman" panose="02020603050405020304" charset="0"/>
                <a:sym typeface="+mn-ea"/>
              </a:rPr>
              <a:t>脸书（</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Facebook</a:t>
            </a:r>
            <a:r>
              <a:rPr lang="zh-CN" altLang="en-US" sz="1600"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zh-CN" altLang="en-US" sz="1600" dirty="0">
                <a:latin typeface="Times New Roman" panose="02020603050405020304" charset="0"/>
                <a:ea typeface="微软雅黑" panose="020B0503020204020204" pitchFamily="34" charset="-122"/>
                <a:cs typeface="Times New Roman" panose="02020603050405020304" charset="0"/>
                <a:sym typeface="+mn-ea"/>
              </a:rPr>
              <a:t>推特（</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Twitter</a:t>
            </a:r>
            <a:r>
              <a:rPr lang="zh-CN" altLang="en-US" sz="1600"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10031913" cy="52322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3.6</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招商对象（重点招商：移动新媒体，电商企业，物流企业）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bwMode="auto">
          <a:xfrm>
            <a:off x="11028680" y="437515"/>
            <a:ext cx="516890" cy="516890"/>
          </a:xfrm>
          <a:prstGeom prst="ellipse">
            <a:avLst/>
          </a:prstGeom>
          <a:solidFill>
            <a:srgbClr val="F9680D"/>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35" y="0"/>
            <a:ext cx="12192635" cy="6857365"/>
          </a:xfrm>
          <a:prstGeom prst="rect">
            <a:avLst/>
          </a:prstGeom>
          <a:solidFill>
            <a:srgbClr val="C71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54" name="组合 53"/>
          <p:cNvGrpSpPr/>
          <p:nvPr userDrawn="true"/>
        </p:nvGrpSpPr>
        <p:grpSpPr>
          <a:xfrm>
            <a:off x="6696407" y="-635"/>
            <a:ext cx="5494958" cy="6858000"/>
            <a:chOff x="6697042" y="0"/>
            <a:chExt cx="5494958" cy="6858000"/>
          </a:xfrm>
        </p:grpSpPr>
        <p:sp>
          <p:nvSpPr>
            <p:cNvPr id="8" name="任意多边形: 形状 4"/>
            <p:cNvSpPr/>
            <p:nvPr userDrawn="true"/>
          </p:nvSpPr>
          <p:spPr>
            <a:xfrm>
              <a:off x="6708194" y="0"/>
              <a:ext cx="5483806" cy="6858000"/>
            </a:xfrm>
            <a:custGeom>
              <a:avLst/>
              <a:gdLst>
                <a:gd name="connsiteX0" fmla="*/ 1714499 w 5483806"/>
                <a:gd name="connsiteY0" fmla="*/ 0 h 6858000"/>
                <a:gd name="connsiteX1" fmla="*/ 5483806 w 5483806"/>
                <a:gd name="connsiteY1" fmla="*/ 0 h 6858000"/>
                <a:gd name="connsiteX2" fmla="*/ 5483806 w 5483806"/>
                <a:gd name="connsiteY2" fmla="*/ 6858000 h 6858000"/>
                <a:gd name="connsiteX3" fmla="*/ 0 w 548380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83806" h="6858000">
                  <a:moveTo>
                    <a:pt x="1714499" y="0"/>
                  </a:moveTo>
                  <a:lnTo>
                    <a:pt x="5483806" y="0"/>
                  </a:lnTo>
                  <a:lnTo>
                    <a:pt x="5483806" y="6858000"/>
                  </a:lnTo>
                  <a:lnTo>
                    <a:pt x="0" y="6858000"/>
                  </a:lnTo>
                  <a:close/>
                </a:path>
              </a:pathLst>
            </a:custGeom>
            <a:solidFill>
              <a:srgbClr val="C7141A"/>
            </a:solidFill>
            <a:ln>
              <a:noFill/>
            </a:ln>
            <a:effectLst>
              <a:innerShdw blurRad="63500" dist="50800" dir="1098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pic>
          <p:nvPicPr>
            <p:cNvPr id="43" name="图片 42"/>
            <p:cNvPicPr>
              <a:picLocks noChangeAspect="true"/>
            </p:cNvPicPr>
            <p:nvPr userDrawn="true"/>
          </p:nvPicPr>
          <p:blipFill>
            <a:blip r:embed="rId1"/>
            <a:stretch>
              <a:fillRect/>
            </a:stretch>
          </p:blipFill>
          <p:spPr>
            <a:xfrm>
              <a:off x="6697042" y="0"/>
              <a:ext cx="5494957" cy="6858000"/>
            </a:xfrm>
            <a:prstGeom prst="rect">
              <a:avLst/>
            </a:prstGeom>
          </p:spPr>
        </p:pic>
        <p:sp>
          <p:nvSpPr>
            <p:cNvPr id="44" name="平行四边形 43"/>
            <p:cNvSpPr/>
            <p:nvPr userDrawn="true"/>
          </p:nvSpPr>
          <p:spPr>
            <a:xfrm>
              <a:off x="7241937" y="3347260"/>
              <a:ext cx="1376378" cy="3006317"/>
            </a:xfrm>
            <a:prstGeom prst="parallelogram">
              <a:avLst>
                <a:gd name="adj" fmla="val 54785"/>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grpSp>
      <p:sp>
        <p:nvSpPr>
          <p:cNvPr id="9" name="文本框 8"/>
          <p:cNvSpPr txBox="true"/>
          <p:nvPr/>
        </p:nvSpPr>
        <p:spPr>
          <a:xfrm>
            <a:off x="10876127" y="1536554"/>
            <a:ext cx="954107" cy="37856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rPr>
              <a:t>项</a:t>
            </a:r>
            <a:endParaRPr kumimoji="0" lang="zh-CN" altLang="en-US" sz="6000" b="1" i="0" u="none" strike="noStrike" kern="1200" cap="none" spc="0" normalizeH="0" baseline="0" noProof="0" dirty="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rPr>
              <a:t>目</a:t>
            </a:r>
            <a:endParaRPr kumimoji="0" lang="zh-CN" altLang="en-US" sz="6000" b="1" i="0" u="none" strike="noStrike" kern="1200" cap="none" spc="0" normalizeH="0" baseline="0" noProof="0" dirty="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rPr>
              <a:t>格</a:t>
            </a:r>
            <a:endParaRPr kumimoji="0" lang="zh-CN" altLang="en-US" sz="6000" b="1" i="0" u="none" strike="noStrike" kern="1200" cap="none" spc="0" normalizeH="0" baseline="0" noProof="0" dirty="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rPr>
              <a:t>局</a:t>
            </a:r>
            <a:endParaRPr kumimoji="0" lang="zh-CN" altLang="en-US" sz="6000" b="1" i="0" u="none" strike="noStrike" kern="1200" cap="none" spc="0" normalizeH="0" baseline="0" noProof="0" dirty="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endParaRPr>
          </a:p>
        </p:txBody>
      </p:sp>
      <p:sp>
        <p:nvSpPr>
          <p:cNvPr id="10" name="文本框 9"/>
          <p:cNvSpPr txBox="true"/>
          <p:nvPr/>
        </p:nvSpPr>
        <p:spPr>
          <a:xfrm>
            <a:off x="9931247" y="1998199"/>
            <a:ext cx="944880" cy="28613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rPr>
              <a:t>示</a:t>
            </a:r>
            <a:endParaRPr kumimoji="0" lang="zh-CN" altLang="en-US" sz="6000" b="1" i="0" u="none" strike="noStrike" kern="1200" cap="none" spc="0" normalizeH="0" baseline="0" noProof="0" dirty="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rPr>
              <a:t>意</a:t>
            </a:r>
            <a:endParaRPr kumimoji="0" lang="zh-CN" altLang="en-US" sz="6000" b="1" i="0" u="none" strike="noStrike" kern="1200" cap="none" spc="0" normalizeH="0" baseline="0" noProof="0" dirty="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rPr>
              <a:t>图</a:t>
            </a:r>
            <a:endParaRPr kumimoji="0" lang="zh-CN" altLang="en-US" sz="6000" b="1" i="0" u="none" strike="noStrike" kern="1200" cap="none" spc="0" normalizeH="0" baseline="0" noProof="0" dirty="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endParaRPr>
          </a:p>
        </p:txBody>
      </p:sp>
      <p:pic>
        <p:nvPicPr>
          <p:cNvPr id="3" name="图片 2"/>
          <p:cNvPicPr>
            <a:picLocks noChangeAspect="true"/>
          </p:cNvPicPr>
          <p:nvPr/>
        </p:nvPicPr>
        <p:blipFill>
          <a:blip r:embed="rId2">
            <a:extLst>
              <a:ext uri="{28A0092B-C50C-407E-A947-70E740481C1C}">
                <a14:useLocalDpi xmlns:a14="http://schemas.microsoft.com/office/drawing/2010/main" val="false"/>
              </a:ext>
            </a:extLst>
          </a:blip>
          <a:stretch>
            <a:fillRect/>
          </a:stretch>
        </p:blipFill>
        <p:spPr>
          <a:xfrm>
            <a:off x="-9272" y="505058"/>
            <a:ext cx="9939884" cy="6062472"/>
          </a:xfrm>
          <a:prstGeom prst="rect">
            <a:avLst/>
          </a:prstGeom>
        </p:spPr>
      </p:pic>
    </p:spTree>
    <p:custDataLst>
      <p:tags r:id="rId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00025" y="2403475"/>
            <a:ext cx="3879215" cy="2168525"/>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新媒体创意产业基地是以头部主播为核心，集平台、主播、供应链、供应链金融、企业品牌、快递物流、大数据运营、孵化培训等为一体的专业直播电商基地。</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47835" y="304028"/>
            <a:ext cx="9176851" cy="2020336"/>
            <a:chOff x="-185195" y="-210018"/>
            <a:chExt cx="9176851" cy="2020336"/>
          </a:xfrm>
        </p:grpSpPr>
        <p:grpSp>
          <p:nvGrpSpPr>
            <p:cNvPr id="34" name="组合 33"/>
            <p:cNvGrpSpPr/>
            <p:nvPr/>
          </p:nvGrpSpPr>
          <p:grpSpPr>
            <a:xfrm>
              <a:off x="183996" y="-210018"/>
              <a:ext cx="8807660" cy="1198104"/>
              <a:chOff x="930232" y="2272725"/>
              <a:chExt cx="8807660" cy="1198104"/>
            </a:xfrm>
          </p:grpSpPr>
          <p:sp>
            <p:nvSpPr>
              <p:cNvPr id="36" name="文本框 35"/>
              <p:cNvSpPr txBox="true"/>
              <p:nvPr/>
            </p:nvSpPr>
            <p:spPr>
              <a:xfrm>
                <a:off x="3537117" y="2272725"/>
                <a:ext cx="6200775" cy="706755"/>
              </a:xfrm>
              <a:prstGeom prst="rect">
                <a:avLst/>
              </a:prstGeom>
              <a:noFill/>
            </p:spPr>
            <p:txBody>
              <a:bodyPr wrap="none" rtlCol="0">
                <a:spAutoFit/>
              </a:bodyPr>
              <a:lstStyle/>
              <a:p>
                <a:pPr algn="l"/>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4.</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六安新媒体创意产业基地</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547870" y="1767840"/>
            <a:ext cx="7543165" cy="4912995"/>
            <a:chOff x="5621265" y="1767662"/>
            <a:chExt cx="6571615" cy="4294505"/>
          </a:xfrm>
        </p:grpSpPr>
        <p:sp>
          <p:nvSpPr>
            <p:cNvPr id="3" name="矩形 2"/>
            <p:cNvSpPr/>
            <p:nvPr/>
          </p:nvSpPr>
          <p:spPr>
            <a:xfrm>
              <a:off x="10104808" y="1767662"/>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73538" y="3979969"/>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直播电商二"/>
            <p:cNvPicPr>
              <a:picLocks noChangeAspect="true"/>
            </p:cNvPicPr>
            <p:nvPr/>
          </p:nvPicPr>
          <p:blipFill>
            <a:blip r:embed="rId1"/>
            <a:srcRect/>
            <a:stretch>
              <a:fillRect/>
            </a:stretch>
          </p:blipFill>
          <p:spPr>
            <a:xfrm>
              <a:off x="5621265" y="3980637"/>
              <a:ext cx="2093595" cy="2081530"/>
            </a:xfrm>
            <a:prstGeom prst="rect">
              <a:avLst/>
            </a:prstGeom>
          </p:spPr>
        </p:pic>
        <p:sp>
          <p:nvSpPr>
            <p:cNvPr id="10" name="文本框 9"/>
            <p:cNvSpPr txBox="true"/>
            <p:nvPr/>
          </p:nvSpPr>
          <p:spPr>
            <a:xfrm>
              <a:off x="6068690" y="3036142"/>
              <a:ext cx="1198880" cy="348578"/>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孵化培训</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419687" y="3035656"/>
              <a:ext cx="1452880" cy="348578"/>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大数据运营</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8315417" y="5171161"/>
              <a:ext cx="1198880" cy="348578"/>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电商直播</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直播电商一"/>
            <p:cNvPicPr>
              <a:picLocks noChangeAspect="true"/>
            </p:cNvPicPr>
            <p:nvPr/>
          </p:nvPicPr>
          <p:blipFill>
            <a:blip r:embed="rId2"/>
            <a:srcRect/>
            <a:stretch>
              <a:fillRect/>
            </a:stretch>
          </p:blipFill>
          <p:spPr>
            <a:xfrm>
              <a:off x="7867895" y="1767662"/>
              <a:ext cx="2092960" cy="2081530"/>
            </a:xfrm>
            <a:prstGeom prst="rect">
              <a:avLst/>
            </a:prstGeom>
          </p:spPr>
        </p:pic>
        <p:pic>
          <p:nvPicPr>
            <p:cNvPr id="41" name="图片 40" descr="C:\Users\12579\Desktop\直播电商三"/>
            <p:cNvPicPr>
              <a:picLocks noChangeAspect="true"/>
            </p:cNvPicPr>
            <p:nvPr/>
          </p:nvPicPr>
          <p:blipFill>
            <a:blip r:embed="rId3"/>
            <a:srcRect/>
            <a:stretch>
              <a:fillRect/>
            </a:stretch>
          </p:blipFill>
          <p:spPr>
            <a:xfrm>
              <a:off x="10099920" y="3980637"/>
              <a:ext cx="2092960" cy="2081530"/>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200025" y="5549265"/>
            <a:ext cx="4229735" cy="368300"/>
          </a:xfrm>
          <a:prstGeom prst="rect">
            <a:avLst/>
          </a:prstGeom>
          <a:noFill/>
        </p:spPr>
        <p:txBody>
          <a:bodyPr wrap="square" rtlCol="0">
            <a:spAutoFit/>
          </a:bodyPr>
          <a:lstStyle/>
          <a:p>
            <a:r>
              <a:rPr lang="zh-CN" altLang="en-US" b="1"/>
              <a:t>地址</a:t>
            </a:r>
            <a:r>
              <a:rPr lang="en-US" altLang="zh-CN" b="1"/>
              <a:t>:</a:t>
            </a:r>
            <a:r>
              <a:rPr lang="zh-CN" altLang="en-US" b="1"/>
              <a:t>安徽省六安市金安区（裕安区）</a:t>
            </a:r>
            <a:endParaRPr lang="zh-CN" altLang="en-US" b="1"/>
          </a:p>
        </p:txBody>
      </p:sp>
    </p:spTree>
    <p:custDataLst>
      <p:tags r:id="rId5"/>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471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chemeClr val="tx1">
              <a:lumMod val="65000"/>
              <a:lumOff val="35000"/>
            </a:schemeClr>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chemeClr val="tx1">
              <a:lumMod val="65000"/>
              <a:lumOff val="35000"/>
            </a:schemeClr>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rgbClr val="F9680D"/>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直播电商</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行业基础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人才资源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直播电商生态繁荣</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直播场景丰富多样</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用户渗透率高</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市场广阔，产业辐射范围大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六安市已有多个电商相关产业园，行业基础较为扎实</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772525" y="3721100"/>
            <a:ext cx="2004060" cy="132207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千万级网红博主</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位百万级网红博主</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6</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位</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人才资源丰富，行业优势大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209533" cy="52322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4.1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1852295" y="1304290"/>
            <a:ext cx="8486775" cy="1116965"/>
          </a:xfrm>
          <a:prstGeom prst="rect">
            <a:avLst/>
          </a:prstGeom>
          <a:noFill/>
        </p:spPr>
        <p:txBody>
          <a:bodyPr wrap="square" rtlCol="0">
            <a:spAutoFit/>
          </a:bodyPr>
          <a:lstStyle/>
          <a:p>
            <a:pPr algn="ct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截至2020年12月，中国网络直播用户规模达6.17亿，占网民整体的62.4%;</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ct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其中，电商直播用户规模达3.88亿，占网民整体的39.2%。</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ct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预计到2022年中国电商直播市场规模进一步上升至15073亿元，直播电商市场规模整体放大。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数据来源《2021-2025年直播电商行业市场调研报告》中研普华研究咨询报告</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1886585"/>
          </a:xfrm>
          <a:prstGeom prst="rect">
            <a:avLst/>
          </a:prstGeom>
          <a:noFill/>
        </p:spPr>
        <p:txBody>
          <a:bodyPr wrap="square" rtlCol="0">
            <a:spAutoFit/>
          </a:bodyPr>
          <a:lstStyle/>
          <a:p>
            <a:pPr>
              <a:lnSpc>
                <a:spcPts val="2000"/>
              </a:lnSpc>
            </a:pP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近年来六安市短视频创作行业发展迅速，仅在抖音平台，六安市便拥有千万级的网红博主五位，分别是疯狂的小杨哥、潘姥姥、这是TA的故事、刀小刀sama、王大毛呀；百万级网红博主 6位，分别是陈小鸭、陈老师、乡味妈妈、小郑娴、六安特警、六安广播电视报。这些都为六安新媒体创意产业基地提供了直播电商人才基础</a:t>
            </a: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endPar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4663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4.2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3230880" cy="1168166"/>
            <a:chOff x="141661" y="1656247"/>
            <a:chExt cx="3230880" cy="1168166"/>
          </a:xfrm>
        </p:grpSpPr>
        <p:grpSp>
          <p:nvGrpSpPr>
            <p:cNvPr id="28" name="组合 27"/>
            <p:cNvGrpSpPr/>
            <p:nvPr/>
          </p:nvGrpSpPr>
          <p:grpSpPr>
            <a:xfrm>
              <a:off x="141661" y="1656247"/>
              <a:ext cx="3230880" cy="975219"/>
              <a:chOff x="887897" y="4138990"/>
              <a:chExt cx="3230880" cy="975219"/>
            </a:xfrm>
          </p:grpSpPr>
          <p:sp>
            <p:nvSpPr>
              <p:cNvPr id="30" name="文本框 29"/>
              <p:cNvSpPr txBox="true"/>
              <p:nvPr/>
            </p:nvSpPr>
            <p:spPr>
              <a:xfrm>
                <a:off x="887897" y="4138990"/>
                <a:ext cx="3230880" cy="706755"/>
              </a:xfrm>
              <a:prstGeom prst="rect">
                <a:avLst/>
              </a:prstGeom>
              <a:noFill/>
            </p:spPr>
            <p:txBody>
              <a:bodyPr wrap="none" rtlCol="0">
                <a:spAutoFit/>
              </a:bodyPr>
              <a:lstStyle/>
              <a:p>
                <a:r>
                  <a:rPr 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网红资源丰富</a:t>
                </a:r>
                <a:endParaRPr 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36093"/>
              <a:ext cx="581555" cy="88320"/>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59719" y="239802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46" name="文本框 45"/>
          <p:cNvSpPr txBox="true"/>
          <p:nvPr/>
        </p:nvSpPr>
        <p:spPr>
          <a:xfrm>
            <a:off x="5417943" y="1200640"/>
            <a:ext cx="2214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网红潮品博客大街</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7784465" y="1254760"/>
            <a:ext cx="3684905" cy="1630045"/>
          </a:xfrm>
          <a:prstGeom prst="rect">
            <a:avLst/>
          </a:prstGeom>
          <a:noFill/>
        </p:spPr>
        <p:txBody>
          <a:bodyPr wrap="square" rtlCol="0">
            <a:spAutoFit/>
          </a:bodyPr>
          <a:lstStyle/>
          <a:p>
            <a:pPr>
              <a:lnSpc>
                <a:spcPts val="2000"/>
              </a:lnSpc>
            </a:pP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占地</a:t>
            </a: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约</a:t>
            </a:r>
            <a:r>
              <a:rPr 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4000</a:t>
            </a: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平方</a:t>
            </a: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米</a:t>
            </a: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。由生活家居，鞋帽，服饰，母婴用品，小商品，家居家纺等品类组成。拥有多种主题的空间装修风格，为广大网红主播及相关服务机构提供最佳的直播场所，致力于打造国内最具网红文化的个性直播空间。</a:t>
            </a:r>
            <a:endPar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6126390" y="1609801"/>
            <a:ext cx="1509220" cy="487730"/>
            <a:chOff x="7380514" y="1990584"/>
            <a:chExt cx="1509220" cy="487730"/>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57" name="文本框 56"/>
          <p:cNvSpPr txBox="true"/>
          <p:nvPr/>
        </p:nvSpPr>
        <p:spPr>
          <a:xfrm>
            <a:off x="8227695" y="3696970"/>
            <a:ext cx="3566160" cy="239966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占地</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6000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平方米</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 </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，将会引进六安本地PGC公司，MCN机构、 快手，抖音，淘宝，腾讯等官方、关联服务商、主播网红及团队的入驻。吸引省内知名网红培训机构、品宣策划公司等服务机构进驻；幵筹建网红达人学院，邀请安徽卫视、淘宝直播等专业团队进行孵化指导，为直播电商行业提供最权威的技术服务，打造专属网红。</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58" name="组合 57"/>
          <p:cNvGrpSpPr/>
          <p:nvPr/>
        </p:nvGrpSpPr>
        <p:grpSpPr>
          <a:xfrm>
            <a:off x="7775093" y="3426814"/>
            <a:ext cx="866512" cy="328656"/>
            <a:chOff x="7539588" y="1990584"/>
            <a:chExt cx="866512" cy="328656"/>
          </a:xfrm>
          <a:solidFill>
            <a:schemeClr val="bg1">
              <a:lumMod val="85000"/>
            </a:schemeClr>
          </a:solidFill>
        </p:grpSpPr>
        <p:grpSp>
          <p:nvGrpSpPr>
            <p:cNvPr id="59" name="组合 58"/>
            <p:cNvGrpSpPr/>
            <p:nvPr/>
          </p:nvGrpSpPr>
          <p:grpSpPr>
            <a:xfrm>
              <a:off x="7539588" y="2038350"/>
              <a:ext cx="759308" cy="280890"/>
              <a:chOff x="7539588" y="2038350"/>
              <a:chExt cx="759308" cy="280890"/>
            </a:xfrm>
            <a:grpFill/>
          </p:grpSpPr>
          <p:cxnSp>
            <p:nvCxnSpPr>
              <p:cNvPr id="61" name="直接连接符 60"/>
              <p:cNvCxnSpPr/>
              <p:nvPr/>
            </p:nvCxnSpPr>
            <p:spPr>
              <a:xfrm>
                <a:off x="7820478" y="2044207"/>
                <a:ext cx="47841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true">
                <a:off x="7539588" y="2038350"/>
                <a:ext cx="280890" cy="28089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60" name="椭圆 59"/>
            <p:cNvSpPr/>
            <p:nvPr/>
          </p:nvSpPr>
          <p:spPr>
            <a:xfrm>
              <a:off x="829151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0" name="组合 39"/>
          <p:cNvGrpSpPr/>
          <p:nvPr/>
        </p:nvGrpSpPr>
        <p:grpSpPr>
          <a:xfrm flipH="true">
            <a:off x="3305175" y="2397760"/>
            <a:ext cx="1377950" cy="413385"/>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992423" y="2258890"/>
            <a:ext cx="1960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六安优创选品区</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992514" y="2884625"/>
            <a:ext cx="3055317" cy="3425190"/>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占地</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4000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平方米。由特色农副产品选品区,大别山文创产品，</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跨境商品直播生活馆，多功能直播大厅组成。推广</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六安名优产品，</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打造场景化</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大别山红色</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文创产品直播新业态。</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吸引六安及省内</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区域农/特产品企业或品牌商家入驻，以</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六安瓜片、霍山石斛、皖西大白鹅</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为核心抓手，放大优势品类。围绕</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新鲜</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度和营养度两个维度，打造</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六安产品</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“3+N”的品类格局。产品战略是要”让全国人民</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喝上六安的好茶叶</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endPar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1107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4.3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 name="文本框 2"/>
          <p:cNvSpPr txBox="true"/>
          <p:nvPr/>
        </p:nvSpPr>
        <p:spPr>
          <a:xfrm>
            <a:off x="8813800" y="3281045"/>
            <a:ext cx="2112010" cy="398780"/>
          </a:xfrm>
          <a:prstGeom prst="rect">
            <a:avLst/>
          </a:prstGeom>
          <a:noFill/>
        </p:spPr>
        <p:txBody>
          <a:bodyPr wrap="square" rtlCol="0">
            <a:spAutoFit/>
          </a:bodyPr>
          <a:lstStyle/>
          <a:p>
            <a:r>
              <a:rPr lang="zh-CN" altLang="en-US" sz="2000" b="1">
                <a:latin typeface="微软雅黑" panose="020B0503020204020204" pitchFamily="34" charset="-122"/>
                <a:ea typeface="微软雅黑" panose="020B0503020204020204" pitchFamily="34" charset="-122"/>
              </a:rPr>
              <a:t>网红达人学院</a:t>
            </a:r>
            <a:endParaRPr lang="zh-CN" altLang="en-US" sz="2000" b="1">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bwMode="auto">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bwMode="auto">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bwMode="auto">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1" name="文本框 60"/>
          <p:cNvSpPr txBox="true"/>
          <p:nvPr/>
        </p:nvSpPr>
        <p:spPr>
          <a:xfrm>
            <a:off x="1128306" y="3148157"/>
            <a:ext cx="1730518" cy="829945"/>
          </a:xfrm>
          <a:prstGeom prst="rect">
            <a:avLst/>
          </a:prstGeom>
          <a:noFill/>
        </p:spPr>
        <p:txBody>
          <a:bodyPr wrap="square" rtlCol="0">
            <a:spAutoFit/>
          </a:bodyPr>
          <a:lstStyle/>
          <a:p>
            <a:pPr marL="285750" lvl="0" indent="-285750" algn="l">
              <a:buClrTx/>
              <a:buSzTx/>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移动新媒体</a:t>
            </a:r>
            <a:endParaRPr lang="zh-CN" altLang="en-US" sz="1600" dirty="0">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网络电视</a:t>
            </a:r>
            <a:endParaRPr lang="zh-CN" altLang="en-US" sz="1600" dirty="0">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1861185"/>
          </a:xfrm>
          <a:prstGeom prst="rect">
            <a:avLst/>
          </a:prstGeom>
          <a:noFill/>
        </p:spPr>
        <p:txBody>
          <a:bodyPr wrap="square" rtlCol="0">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中国广州国际网络直播与短视频展览会</a:t>
            </a:r>
            <a:endParaRPr lang="en-US" altLang="zh-CN"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北京国际数字及网络视频展览会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5" name="文本框 64"/>
          <p:cNvSpPr txBox="true"/>
          <p:nvPr/>
        </p:nvSpPr>
        <p:spPr>
          <a:xfrm>
            <a:off x="5192395" y="3148330"/>
            <a:ext cx="1831975" cy="279971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zh-CN" sz="1600" dirty="0">
                <a:effectLst/>
                <a:latin typeface="微软雅黑" panose="020B0503020204020204" pitchFamily="34" charset="-122"/>
                <a:ea typeface="微软雅黑" panose="020B0503020204020204" pitchFamily="34" charset="-122"/>
                <a:sym typeface="+mn-ea"/>
              </a:rPr>
              <a:t>新华传媒股份有限公司</a:t>
            </a:r>
            <a:endParaRPr lang="zh-CN" altLang="zh-CN" sz="1600" dirty="0">
              <a:effectLst/>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effectLst/>
                <a:latin typeface="微软雅黑" panose="020B0503020204020204" pitchFamily="34" charset="-122"/>
                <a:ea typeface="微软雅黑" panose="020B0503020204020204" pitchFamily="34" charset="-122"/>
                <a:sym typeface="+mn-ea"/>
              </a:rPr>
              <a:t>淘屏新媒体</a:t>
            </a:r>
            <a:r>
              <a:rPr lang="zh-CN" altLang="zh-CN" sz="1600" dirty="0">
                <a:effectLst/>
                <a:latin typeface="微软雅黑" panose="020B0503020204020204" pitchFamily="34" charset="-122"/>
                <a:ea typeface="微软雅黑" panose="020B0503020204020204" pitchFamily="34" charset="-122"/>
                <a:sym typeface="+mn-ea"/>
              </a:rPr>
              <a:t>有限公司</a:t>
            </a:r>
            <a:endParaRPr lang="zh-CN" altLang="zh-CN" sz="1600" dirty="0">
              <a:effectLst/>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新媒体集团</a:t>
            </a:r>
            <a:r>
              <a:rPr lang="zh-CN" altLang="zh-CN" sz="1600" dirty="0">
                <a:effectLst/>
                <a:latin typeface="微软雅黑" panose="020B0503020204020204" pitchFamily="34" charset="-122"/>
                <a:ea typeface="微软雅黑" panose="020B0503020204020204" pitchFamily="34" charset="-122"/>
                <a:sym typeface="+mn-ea"/>
              </a:rPr>
              <a:t>有限公司</a:t>
            </a:r>
            <a:endParaRPr lang="zh-CN" altLang="zh-CN" sz="1600" dirty="0">
              <a:effectLst/>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艾特佳新媒体科技</a:t>
            </a:r>
            <a:r>
              <a:rPr lang="zh-CN" altLang="zh-CN" sz="1600" dirty="0">
                <a:effectLst/>
                <a:latin typeface="微软雅黑" panose="020B0503020204020204" pitchFamily="34" charset="-122"/>
                <a:ea typeface="微软雅黑" panose="020B0503020204020204" pitchFamily="34" charset="-122"/>
                <a:sym typeface="+mn-ea"/>
              </a:rPr>
              <a:t>有限公司</a:t>
            </a:r>
            <a:endParaRPr lang="zh-CN" altLang="zh-CN" sz="1600" dirty="0">
              <a:effectLst/>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zh-CN" sz="1600" dirty="0">
                <a:solidFill>
                  <a:schemeClr val="dk1"/>
                </a:solidFill>
                <a:effectLst/>
                <a:latin typeface="微软雅黑" panose="020B0503020204020204" pitchFamily="34" charset="-122"/>
                <a:ea typeface="微软雅黑" panose="020B0503020204020204" pitchFamily="34" charset="-122"/>
                <a:sym typeface="+mn-ea"/>
              </a:rPr>
              <a:t>安徽讯呼信息科技</a:t>
            </a:r>
            <a:r>
              <a:rPr lang="zh-CN" altLang="zh-CN" sz="1600" dirty="0">
                <a:effectLst/>
                <a:latin typeface="微软雅黑" panose="020B0503020204020204" pitchFamily="34" charset="-122"/>
                <a:ea typeface="微软雅黑" panose="020B0503020204020204" pitchFamily="34" charset="-122"/>
                <a:sym typeface="+mn-ea"/>
              </a:rPr>
              <a:t>有限公司</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2306955"/>
          </a:xfrm>
          <a:prstGeom prst="rect">
            <a:avLst/>
          </a:prstGeom>
          <a:noFill/>
        </p:spPr>
        <p:txBody>
          <a:bodyPr wrap="square" rtlCol="0">
            <a:spAutoFit/>
          </a:bodyPr>
          <a:lstStyle/>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字节跳动科技有限公司</a:t>
            </a:r>
            <a:endParaRPr lang="zh-CN" altLang="en-US" sz="1600" b="0" u="none" dirty="0">
              <a:latin typeface="微软雅黑" panose="020B0503020204020204" pitchFamily="34" charset="-122"/>
              <a:ea typeface="微软雅黑" panose="020B0503020204020204" pitchFamily="34" charset="-122"/>
            </a:endParaRPr>
          </a:p>
          <a:p>
            <a:pPr marL="171450" indent="-171450" algn="l">
              <a:buFont typeface="Arial" panose="02080604020202020204" pitchFamily="34" charset="0"/>
              <a:buChar char="•"/>
            </a:pPr>
            <a:r>
              <a:rPr lang="zh-CN" altLang="zh-CN" sz="1600" dirty="0">
                <a:latin typeface="微软雅黑" panose="020B0503020204020204" pitchFamily="34" charset="-122"/>
                <a:ea typeface="微软雅黑" panose="020B0503020204020204" pitchFamily="34" charset="-122"/>
                <a:sym typeface="+mn-ea"/>
              </a:rPr>
              <a:t>喜马拉雅</a:t>
            </a:r>
            <a:r>
              <a:rPr lang="en-US" altLang="zh-CN" sz="1600" dirty="0">
                <a:latin typeface="微软雅黑" panose="020B0503020204020204" pitchFamily="34" charset="-122"/>
                <a:ea typeface="微软雅黑" panose="020B0503020204020204" pitchFamily="34" charset="-122"/>
                <a:sym typeface="+mn-ea"/>
              </a:rPr>
              <a:t>FM</a:t>
            </a:r>
            <a:r>
              <a:rPr lang="zh-CN" altLang="en-US" sz="1600" dirty="0">
                <a:latin typeface="微软雅黑" panose="020B0503020204020204" pitchFamily="34" charset="-122"/>
                <a:ea typeface="微软雅黑" panose="020B0503020204020204" pitchFamily="34" charset="-122"/>
                <a:sym typeface="+mn-ea"/>
              </a:rPr>
              <a:t>科技有限公司</a:t>
            </a:r>
            <a:endParaRPr lang="zh-CN" altLang="en-US" sz="1600" b="0" u="none" dirty="0">
              <a:latin typeface="微软雅黑" panose="020B0503020204020204" pitchFamily="34" charset="-122"/>
              <a:ea typeface="微软雅黑" panose="020B0503020204020204" pitchFamily="34" charset="-122"/>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哔哩哔哩</a:t>
            </a:r>
            <a:endParaRPr lang="zh-CN" altLang="en-US" sz="1600" dirty="0">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腾讯视频</a:t>
            </a:r>
            <a:endParaRPr lang="zh-CN" altLang="en-US" sz="1600" b="0" u="none" dirty="0" err="1">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b="0" u="none" dirty="0">
                <a:latin typeface="微软雅黑" panose="020B0503020204020204" pitchFamily="34" charset="-122"/>
                <a:ea typeface="微软雅黑" panose="020B0503020204020204" pitchFamily="34" charset="-122"/>
              </a:rPr>
              <a:t>爱奇艺</a:t>
            </a:r>
            <a:endParaRPr lang="zh-CN" altLang="en-US" sz="1600" b="0" u="none" dirty="0">
              <a:latin typeface="微软雅黑" panose="020B0503020204020204" pitchFamily="34" charset="-122"/>
              <a:ea typeface="微软雅黑" panose="020B0503020204020204" pitchFamily="34" charset="-122"/>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中国网络电视台</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9" name="文本框 68"/>
          <p:cNvSpPr txBox="true"/>
          <p:nvPr/>
        </p:nvSpPr>
        <p:spPr>
          <a:xfrm>
            <a:off x="9256395" y="3133725"/>
            <a:ext cx="2561590" cy="1814830"/>
          </a:xfrm>
          <a:prstGeom prst="rect">
            <a:avLst/>
          </a:prstGeom>
          <a:noFill/>
        </p:spPr>
        <p:txBody>
          <a:bodyPr wrap="square" rtlCol="0">
            <a:spAutoFit/>
          </a:bodyPr>
          <a:lstStyle/>
          <a:p>
            <a:pPr marL="171450" indent="-171450" algn="l">
              <a:buFont typeface="Arial" panose="02080604020202020204" pitchFamily="34" charset="0"/>
              <a:buChar char="•"/>
            </a:pPr>
            <a:r>
              <a:rPr lang="zh-CN" altLang="en-US" sz="1600" dirty="0">
                <a:latin typeface="Times New Roman" panose="02020603050405020304" charset="0"/>
                <a:ea typeface="微软雅黑" panose="020B0503020204020204" pitchFamily="34" charset="-122"/>
                <a:cs typeface="Times New Roman" panose="02020603050405020304" charset="0"/>
                <a:sym typeface="+mn-ea"/>
              </a:rPr>
              <a:t>汤博乐（</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Tumblr</a:t>
            </a:r>
            <a:r>
              <a:rPr lang="zh-CN" altLang="en-US" sz="1600"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zh-CN" altLang="en-US" sz="1600" dirty="0">
                <a:latin typeface="Times New Roman" panose="02020603050405020304" charset="0"/>
                <a:ea typeface="微软雅黑" panose="020B0503020204020204" pitchFamily="34" charset="-122"/>
                <a:cs typeface="Times New Roman" panose="02020603050405020304" charset="0"/>
                <a:sym typeface="+mn-ea"/>
              </a:rPr>
              <a:t>社交网站（</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Reddit</a:t>
            </a:r>
            <a:r>
              <a:rPr lang="zh-CN" altLang="en-US" sz="1600"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zh-CN" altLang="en-US" sz="1600" dirty="0">
                <a:latin typeface="Times New Roman" panose="02020603050405020304" charset="0"/>
                <a:ea typeface="微软雅黑" panose="020B0503020204020204" pitchFamily="34" charset="-122"/>
                <a:cs typeface="Times New Roman" panose="02020603050405020304" charset="0"/>
                <a:sym typeface="+mn-ea"/>
              </a:rPr>
              <a:t>照片墙（</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Instagram</a:t>
            </a:r>
            <a:r>
              <a:rPr lang="zh-CN" altLang="en-US" sz="1600"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zh-CN" altLang="en-US" sz="1600" dirty="0">
                <a:latin typeface="Times New Roman" panose="02020603050405020304" charset="0"/>
                <a:ea typeface="微软雅黑" panose="020B0503020204020204" pitchFamily="34" charset="-122"/>
                <a:cs typeface="Times New Roman" panose="02020603050405020304" charset="0"/>
                <a:sym typeface="+mn-ea"/>
              </a:rPr>
              <a:t>问答</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SNS</a:t>
            </a:r>
            <a:r>
              <a:rPr lang="zh-CN" altLang="en-US" sz="1600" dirty="0">
                <a:latin typeface="Times New Roman" panose="02020603050405020304" charset="0"/>
                <a:ea typeface="微软雅黑" panose="020B0503020204020204" pitchFamily="34" charset="-122"/>
                <a:cs typeface="Times New Roman" panose="02020603050405020304" charset="0"/>
                <a:sym typeface="+mn-ea"/>
              </a:rPr>
              <a:t>网站（</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Quora</a:t>
            </a:r>
            <a:r>
              <a:rPr lang="zh-CN" altLang="en-US" sz="1600"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b="0" i="0" kern="1200" dirty="0">
              <a:solidFill>
                <a:schemeClr val="dk1"/>
              </a:solidFill>
              <a:effectLst/>
              <a:latin typeface="Times New Roman" panose="02020603050405020304" charset="0"/>
              <a:ea typeface="微软雅黑" panose="020B0503020204020204" pitchFamily="34" charset="-122"/>
              <a:cs typeface="Times New Roman" panose="02020603050405020304" charset="0"/>
            </a:endParaRPr>
          </a:p>
          <a:p>
            <a:pPr marL="171450" indent="-171450" algn="l">
              <a:buFont typeface="Arial" panose="02080604020202020204" pitchFamily="34" charset="0"/>
              <a:buChar char="•"/>
            </a:pPr>
            <a:r>
              <a:rPr lang="zh-CN" altLang="en-US" sz="1600" dirty="0">
                <a:latin typeface="Times New Roman" panose="02020603050405020304" charset="0"/>
                <a:ea typeface="微软雅黑" panose="020B0503020204020204" pitchFamily="34" charset="-122"/>
                <a:cs typeface="Times New Roman" panose="02020603050405020304" charset="0"/>
                <a:sym typeface="+mn-ea"/>
              </a:rPr>
              <a:t>色拉布</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a:t>
            </a:r>
            <a:r>
              <a:rPr lang="en-US" altLang="zh-CN" sz="1600" dirty="0">
                <a:solidFill>
                  <a:schemeClr val="dk1"/>
                </a:solidFill>
                <a:effectLst/>
                <a:latin typeface="Times New Roman" panose="02020603050405020304" charset="0"/>
                <a:ea typeface="微软雅黑" panose="020B0503020204020204" pitchFamily="34" charset="-122"/>
                <a:cs typeface="Times New Roman" panose="02020603050405020304" charset="0"/>
                <a:sym typeface="+mn-ea"/>
              </a:rPr>
              <a:t>Snapchat)</a:t>
            </a:r>
            <a:endParaRPr lang="en-US" altLang="zh-CN" sz="1600" dirty="0">
              <a:solidFill>
                <a:schemeClr val="dk1"/>
              </a:solidFill>
              <a:effectLst/>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zh-CN" altLang="en-US" sz="1600" dirty="0">
                <a:latin typeface="Times New Roman" panose="02020603050405020304" charset="0"/>
                <a:ea typeface="微软雅黑" panose="020B0503020204020204" pitchFamily="34" charset="-122"/>
                <a:cs typeface="Times New Roman" panose="02020603050405020304" charset="0"/>
                <a:sym typeface="+mn-ea"/>
              </a:rPr>
              <a:t>脸书（</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Facebook</a:t>
            </a:r>
            <a:r>
              <a:rPr lang="zh-CN" altLang="en-US" sz="1600"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zh-CN" altLang="en-US" sz="1600" dirty="0">
                <a:latin typeface="Times New Roman" panose="02020603050405020304" charset="0"/>
                <a:ea typeface="微软雅黑" panose="020B0503020204020204" pitchFamily="34" charset="-122"/>
                <a:cs typeface="Times New Roman" panose="02020603050405020304" charset="0"/>
                <a:sym typeface="+mn-ea"/>
              </a:rPr>
              <a:t>推特（</a:t>
            </a:r>
            <a:r>
              <a:rPr lang="en-US" altLang="zh-CN" sz="1600" dirty="0">
                <a:latin typeface="Times New Roman" panose="02020603050405020304" charset="0"/>
                <a:ea typeface="微软雅黑" panose="020B0503020204020204" pitchFamily="34" charset="-122"/>
                <a:cs typeface="Times New Roman" panose="02020603050405020304" charset="0"/>
                <a:sym typeface="+mn-ea"/>
              </a:rPr>
              <a:t>Twitter</a:t>
            </a:r>
            <a:r>
              <a:rPr lang="zh-CN" altLang="en-US" sz="1600"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708914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4.4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招商对象（重点招商：移动新媒体企业）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bwMode="auto">
          <a:xfrm>
            <a:off x="11028680" y="437515"/>
            <a:ext cx="516890" cy="516890"/>
          </a:xfrm>
          <a:prstGeom prst="ellipse">
            <a:avLst/>
          </a:prstGeom>
          <a:solidFill>
            <a:srgbClr val="F9680D"/>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328295" y="2192020"/>
            <a:ext cx="3411855" cy="3830955"/>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旨在利用互联网来实现企业自身构建网络营销、信息化的管理和运营；利用先进的网络技术和独特的设计软件，架构含创意、设计、数字印刷、产品开发、个性装订、包装设计制作等多方面交流合作的网络平台，让数字印刷和电子商务有效结合，引领印刷行业走向新台阶。</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561340" y="320040"/>
            <a:ext cx="9256024" cy="1604645"/>
            <a:chOff x="-185195" y="-209383"/>
            <a:chExt cx="9255833" cy="2019701"/>
          </a:xfrm>
        </p:grpSpPr>
        <p:grpSp>
          <p:nvGrpSpPr>
            <p:cNvPr id="34" name="组合 33"/>
            <p:cNvGrpSpPr/>
            <p:nvPr/>
          </p:nvGrpSpPr>
          <p:grpSpPr>
            <a:xfrm>
              <a:off x="183996" y="-209383"/>
              <a:ext cx="8886642" cy="1283316"/>
              <a:chOff x="930232" y="2273360"/>
              <a:chExt cx="8886642" cy="1283316"/>
            </a:xfrm>
          </p:grpSpPr>
          <p:sp>
            <p:nvSpPr>
              <p:cNvPr id="36" name="文本框 35"/>
              <p:cNvSpPr txBox="true"/>
              <p:nvPr/>
            </p:nvSpPr>
            <p:spPr>
              <a:xfrm>
                <a:off x="2979335" y="2273360"/>
                <a:ext cx="6837539" cy="889564"/>
              </a:xfrm>
              <a:prstGeom prst="rect">
                <a:avLst/>
              </a:prstGeom>
              <a:noFill/>
            </p:spPr>
            <p:txBody>
              <a:bodyPr wrap="square" rtlCol="0">
                <a:spAutoFit/>
              </a:bodyPr>
              <a:lstStyle/>
              <a:p>
                <a:pPr algn="l"/>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六安数字印刷产业聚集区</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424401"/>
              </a:xfrm>
              <a:prstGeom prst="rect">
                <a:avLst/>
              </a:prstGeom>
              <a:noFill/>
            </p:spPr>
            <p:txBody>
              <a:bodyPr wrap="squar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430395" y="1747520"/>
            <a:ext cx="7751445" cy="4912995"/>
            <a:chOff x="5621900" y="1767662"/>
            <a:chExt cx="6570345" cy="4293954"/>
          </a:xfrm>
        </p:grpSpPr>
        <p:sp>
          <p:nvSpPr>
            <p:cNvPr id="3" name="矩形 2"/>
            <p:cNvSpPr/>
            <p:nvPr/>
          </p:nvSpPr>
          <p:spPr>
            <a:xfrm>
              <a:off x="10104808" y="1767662"/>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73538" y="3979969"/>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数字出版2.jpg数字出版2"/>
            <p:cNvPicPr>
              <a:picLocks noChangeAspect="true"/>
            </p:cNvPicPr>
            <p:nvPr/>
          </p:nvPicPr>
          <p:blipFill>
            <a:blip r:embed="rId1"/>
            <a:srcRect/>
            <a:stretch>
              <a:fillRect/>
            </a:stretch>
          </p:blipFill>
          <p:spPr>
            <a:xfrm>
              <a:off x="5621900" y="3980637"/>
              <a:ext cx="2092960" cy="2080895"/>
            </a:xfrm>
            <a:prstGeom prst="rect">
              <a:avLst/>
            </a:prstGeom>
          </p:spPr>
        </p:pic>
        <p:sp>
          <p:nvSpPr>
            <p:cNvPr id="10" name="文本框 9"/>
            <p:cNvSpPr txBox="true"/>
            <p:nvPr/>
          </p:nvSpPr>
          <p:spPr>
            <a:xfrm>
              <a:off x="6068690" y="3036142"/>
              <a:ext cx="1198880" cy="348533"/>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数字印刷</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365077" y="3035656"/>
              <a:ext cx="1706880" cy="348533"/>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数字刊物出版</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7994107" y="5155921"/>
              <a:ext cx="1960880" cy="348533"/>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数字出版聚集区</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数字出版1.png数字出版1"/>
            <p:cNvPicPr>
              <a:picLocks noChangeAspect="true"/>
            </p:cNvPicPr>
            <p:nvPr/>
          </p:nvPicPr>
          <p:blipFill>
            <a:blip r:embed="rId2"/>
            <a:srcRect/>
            <a:stretch>
              <a:fillRect/>
            </a:stretch>
          </p:blipFill>
          <p:spPr>
            <a:xfrm>
              <a:off x="7867895" y="1767662"/>
              <a:ext cx="2092960" cy="2082165"/>
            </a:xfrm>
            <a:prstGeom prst="rect">
              <a:avLst/>
            </a:prstGeom>
          </p:spPr>
        </p:pic>
        <p:pic>
          <p:nvPicPr>
            <p:cNvPr id="41" name="图片 40" descr="C:\Users\12579\Desktop\数字出版3"/>
            <p:cNvPicPr>
              <a:picLocks noChangeAspect="true"/>
            </p:cNvPicPr>
            <p:nvPr/>
          </p:nvPicPr>
          <p:blipFill>
            <a:blip r:embed="rId3"/>
            <a:srcRect/>
            <a:stretch>
              <a:fillRect/>
            </a:stretch>
          </p:blipFill>
          <p:spPr>
            <a:xfrm>
              <a:off x="10099285" y="3980002"/>
              <a:ext cx="2092960" cy="2081530"/>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328295" y="6163310"/>
            <a:ext cx="4229735" cy="368300"/>
          </a:xfrm>
          <a:prstGeom prst="rect">
            <a:avLst/>
          </a:prstGeom>
          <a:noFill/>
        </p:spPr>
        <p:txBody>
          <a:bodyPr wrap="square" rtlCol="0">
            <a:spAutoFit/>
          </a:bodyPr>
          <a:lstStyle/>
          <a:p>
            <a:r>
              <a:rPr lang="zh-CN" altLang="en-US" b="1"/>
              <a:t>地址</a:t>
            </a:r>
            <a:r>
              <a:rPr lang="en-US" altLang="zh-CN" b="1"/>
              <a:t>:</a:t>
            </a:r>
            <a:r>
              <a:rPr lang="zh-CN" altLang="en-US" b="1"/>
              <a:t>安徽省六安市舒城县</a:t>
            </a:r>
            <a:endParaRPr lang="zh-CN" altLang="en-US" b="1"/>
          </a:p>
        </p:txBody>
      </p:sp>
    </p:spTree>
    <p:custDataLst>
      <p:tags r:id="rId5"/>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chemeClr val="tx1">
              <a:lumMod val="65000"/>
              <a:lumOff val="35000"/>
            </a:schemeClr>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rgbClr val="C7141A"/>
          </a:solidFill>
        </p:grpSpPr>
        <p:sp>
          <p:nvSpPr>
            <p:cNvPr id="7" name="矩形 6"/>
            <p:cNvSpPr/>
            <p:nvPr/>
          </p:nvSpPr>
          <p:spPr>
            <a:xfrm>
              <a:off x="1104900" y="2076450"/>
              <a:ext cx="2419350" cy="876300"/>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数字出版</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产业基础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数字出版产业兴盛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行业风口</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国家政策支持</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市场广阔，产业辐射范围大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654193"/>
            <a:ext cx="1844275" cy="132207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区域已有龙头企业，如安徽中欣印务包装有限公司，且企业驻址较为集中</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80659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劳动密集型产业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舒城劳动力资源匹配，处于优势区间</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r>
              <a:rPr lang="zh-CN" altLang="en-US">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209533" cy="52322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5.1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19" name="组合 18"/>
          <p:cNvGrpSpPr/>
          <p:nvPr/>
        </p:nvGrpSpPr>
        <p:grpSpPr>
          <a:xfrm>
            <a:off x="2042239" y="1695316"/>
            <a:ext cx="8107680" cy="860425"/>
            <a:chOff x="1983819" y="1662652"/>
            <a:chExt cx="8107680" cy="860425"/>
          </a:xfrm>
        </p:grpSpPr>
        <p:sp>
          <p:nvSpPr>
            <p:cNvPr id="38" name="文本框 37"/>
            <p:cNvSpPr txBox="true"/>
            <p:nvPr/>
          </p:nvSpPr>
          <p:spPr>
            <a:xfrm>
              <a:off x="5882701" y="1662826"/>
              <a:ext cx="309880" cy="347345"/>
            </a:xfrm>
            <a:prstGeom prst="rect">
              <a:avLst/>
            </a:prstGeom>
            <a:noFill/>
          </p:spPr>
          <p:txBody>
            <a:bodyPr wrap="none" rtlCol="0">
              <a:spAutoFit/>
            </a:bodyPr>
            <a:lstStyle/>
            <a:p>
              <a:pPr algn="ctr">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1983819" y="1662652"/>
              <a:ext cx="8107680" cy="860425"/>
            </a:xfrm>
            <a:prstGeom prst="rect">
              <a:avLst/>
            </a:prstGeom>
            <a:noFill/>
          </p:spPr>
          <p:txBody>
            <a:bodyPr wrap="square" rtlCol="0">
              <a:spAutoFit/>
            </a:bodyPr>
            <a:lstStyle/>
            <a:p>
              <a:pPr indent="406400" algn="l" fontAlgn="auto">
                <a:lnSpc>
                  <a:spcPts val="2000"/>
                </a:lnSpc>
                <a:extLst>
                  <a:ext uri="{35155182-B16C-46BC-9424-99874614C6A1}">
                    <wpsdc:indentchars xmlns:wpsdc="http://www.wps.cn/officeDocument/2017/drawingmlCustomData" val="200" checksum="1740828767"/>
                  </a:ext>
                </a:extLst>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2020年，我国数字出版产业面对突发疫情，逆势上扬，保持了良好的发展势头。全年产业收入超过万亿元，达到11781.67亿元，比上年增加19.23%。</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indent="304800" algn="r" fontAlgn="auto">
                <a:lnSpc>
                  <a:spcPts val="2000"/>
                </a:lnSpc>
                <a:extLst>
                  <a:ext uri="{35155182-B16C-46BC-9424-99874614C6A1}">
                    <wpsdc:indentchars xmlns:wpsdc="http://www.wps.cn/officeDocument/2017/drawingmlCustomData" val="200" checksum="1077528236"/>
                  </a:ext>
                </a:extLst>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数据来源《2020-2021中国数字出版产业年度报告》</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529965"/>
            <a:ext cx="4488180" cy="1630045"/>
          </a:xfrm>
          <a:prstGeom prst="rect">
            <a:avLst/>
          </a:prstGeom>
          <a:noFill/>
        </p:spPr>
        <p:txBody>
          <a:bodyPr wrap="square" rtlCol="0">
            <a:spAutoFit/>
          </a:bodyPr>
          <a:lstStyle/>
          <a:p>
            <a:pPr>
              <a:lnSpc>
                <a:spcPts val="2000"/>
              </a:lnSpc>
            </a:pP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总占地4万平方米, 现有总资产5千多万元, 员工人数达到220人, 印刷设备包括海德堡、曼罗兰、秋山等。由于生产经营成绩显著, 个人表率作用突出, 这家公司的法人代表钟彬被全国妇联授予“全国三八红旗手”称号, 六安市委、市政府授予其“优秀女企业家”称号。</a:t>
            </a:r>
            <a:endPar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45490"/>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solidFill>
                <a:srgbClr val="F9680D"/>
              </a:solid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949846" cy="52322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5. 2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龙头示范企业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14492" y="1322730"/>
            <a:ext cx="4246880" cy="1936516"/>
            <a:chOff x="107371" y="948857"/>
            <a:chExt cx="4246880" cy="1936516"/>
          </a:xfrm>
        </p:grpSpPr>
        <p:grpSp>
          <p:nvGrpSpPr>
            <p:cNvPr id="28" name="组合 27"/>
            <p:cNvGrpSpPr/>
            <p:nvPr/>
          </p:nvGrpSpPr>
          <p:grpSpPr>
            <a:xfrm>
              <a:off x="107371" y="948857"/>
              <a:ext cx="4246880" cy="1682609"/>
              <a:chOff x="853607" y="3431600"/>
              <a:chExt cx="4246880" cy="1682609"/>
            </a:xfrm>
          </p:grpSpPr>
          <p:sp>
            <p:nvSpPr>
              <p:cNvPr id="30" name="文本框 29"/>
              <p:cNvSpPr txBox="true"/>
              <p:nvPr/>
            </p:nvSpPr>
            <p:spPr>
              <a:xfrm>
                <a:off x="853607" y="3431600"/>
                <a:ext cx="4246880" cy="1322070"/>
              </a:xfrm>
              <a:prstGeom prst="rect">
                <a:avLst/>
              </a:prstGeom>
              <a:noFill/>
            </p:spPr>
            <p:txBody>
              <a:bodyPr wrap="none" rtlCol="0">
                <a:spAutoFit/>
              </a:bodyPr>
              <a:lstStyle/>
              <a:p>
                <a:pPr algn="l"/>
                <a:r>
                  <a:rPr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安徽中欣印务包装</a:t>
                </a:r>
                <a:endParaRPr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r>
                  <a:rPr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有限公司</a:t>
                </a:r>
                <a:endParaRPr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97053"/>
              <a:ext cx="581555" cy="88320"/>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59719" y="239802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solidFill>
                <a:srgbClr val="F9680D"/>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57" name="文本框 56"/>
          <p:cNvSpPr txBox="true"/>
          <p:nvPr/>
        </p:nvSpPr>
        <p:spPr>
          <a:xfrm>
            <a:off x="8226259" y="1564230"/>
            <a:ext cx="3754120" cy="3154390"/>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采用“以销定产，一本起印”的定制化生产模式，引入国际最先进的绿色印刷工艺，拥有多项世界先进设备，研发具有自主知识产权的信息系统，打造从图书印刷到物流全流程自动化、智能化的生产线。后期，项目将专为长三角地区提供婚纱照、个人相册影集等个性化定制文化服务，实现服务前端一键下单，通过影像生产管理系统分配订单机台，轻松快捷生产。预计全部建成运营后，年产图书印刷、高档包装产品将达</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4500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万套，实现销售收入</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3.5</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亿元。</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699128" y="1592777"/>
            <a:ext cx="3055317" cy="3154390"/>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规划面积</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500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亩，重点打造包括生产加工中心、科研设计中心、物流配送中心、管理服务中心等产业园四大功能中心。园区产业定位以“新产品、新技术、新方向”为原则，产业发展重点为印刷包装制品、印刷包装材料、印刷包装机械三大领域。架构含创意、设计、数字印刷、产品开发、个性装订、包装设计制作等多方面交流合作的产业园区，将数字印刷和电子商务有效结合。</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231701" cy="52322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5. 3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1" name="文本框 60"/>
          <p:cNvSpPr txBox="true"/>
          <p:nvPr/>
        </p:nvSpPr>
        <p:spPr>
          <a:xfrm>
            <a:off x="1128306" y="3148157"/>
            <a:ext cx="1730518" cy="584775"/>
          </a:xfrm>
          <a:prstGeom prst="rect">
            <a:avLst/>
          </a:prstGeom>
          <a:noFill/>
        </p:spPr>
        <p:txBody>
          <a:bodyPr wrap="square" rtlCol="0">
            <a:spAutoFit/>
          </a:bodyPr>
          <a:lstStyle/>
          <a:p>
            <a:pPr marL="285750" lvl="0" indent="-285750" algn="l">
              <a:buClrTx/>
              <a:buSzTx/>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数字印刷，包装</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1544205"/>
          </a:xfrm>
          <a:prstGeom prst="rect">
            <a:avLst/>
          </a:prstGeom>
          <a:noFill/>
        </p:spPr>
        <p:txBody>
          <a:bodyPr wrap="square" rtlCol="0">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上海国际印刷技术展览会</a:t>
            </a:r>
            <a:endPar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华南国际数字印刷技术展览会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5" name="文本框 64"/>
          <p:cNvSpPr txBox="true"/>
          <p:nvPr/>
        </p:nvSpPr>
        <p:spPr>
          <a:xfrm>
            <a:off x="5192306" y="2881457"/>
            <a:ext cx="1730518" cy="1700530"/>
          </a:xfrm>
          <a:prstGeom prst="rect">
            <a:avLst/>
          </a:prstGeom>
          <a:noFill/>
        </p:spPr>
        <p:txBody>
          <a:bodyPr wrap="square" rtlCol="0">
            <a:spAutoFit/>
          </a:bodyPr>
          <a:lstStyle/>
          <a:p>
            <a:pPr indent="0" algn="l">
              <a:lnSpc>
                <a:spcPct val="110000"/>
              </a:lnSpc>
              <a:buFont typeface="Arial" panose="02080604020202020204" pitchFamily="34" charset="0"/>
              <a:buNone/>
            </a:pP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lnSpc>
                <a:spcPct val="110000"/>
              </a:lnSpc>
              <a:buFont typeface="Arial" panose="02080604020202020204" pitchFamily="34" charset="0"/>
              <a:buChar char="•"/>
            </a:pPr>
            <a:r>
              <a:rPr lang="zh-CN" altLang="zh-CN" sz="1600" dirty="0">
                <a:effectLst/>
                <a:latin typeface="微软雅黑" panose="020B0503020204020204" pitchFamily="34" charset="-122"/>
                <a:ea typeface="微软雅黑" panose="020B0503020204020204" pitchFamily="34" charset="-122"/>
                <a:sym typeface="+mn-ea"/>
              </a:rPr>
              <a:t>乐星网络</a:t>
            </a:r>
            <a:r>
              <a:rPr lang="zh-CN" altLang="en-US" sz="1600" dirty="0">
                <a:latin typeface="微软雅黑" panose="020B0503020204020204" pitchFamily="34" charset="-122"/>
                <a:ea typeface="微软雅黑" panose="020B0503020204020204" pitchFamily="34" charset="-122"/>
                <a:sym typeface="+mn-ea"/>
              </a:rPr>
              <a:t>科技有限公司</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lnSpc>
                <a:spcPct val="110000"/>
              </a:lnSpc>
              <a:buFont typeface="Arial" panose="02080604020202020204" pitchFamily="34" charset="0"/>
              <a:buChar char="•"/>
            </a:pPr>
            <a:r>
              <a:rPr lang="zh-CN" altLang="zh-CN" sz="1600" dirty="0">
                <a:solidFill>
                  <a:schemeClr val="dk1"/>
                </a:solidFill>
                <a:effectLst/>
                <a:latin typeface="微软雅黑" panose="020B0503020204020204" pitchFamily="34" charset="-122"/>
                <a:ea typeface="微软雅黑" panose="020B0503020204020204" pitchFamily="34" charset="-122"/>
                <a:sym typeface="+mn-ea"/>
              </a:rPr>
              <a:t>安徽新华发行集团</a:t>
            </a:r>
            <a:endParaRPr lang="zh-CN" altLang="en-US" sz="1600" dirty="0">
              <a:effectLst/>
              <a:latin typeface="微软雅黑" panose="020B0503020204020204" pitchFamily="34" charset="-122"/>
              <a:ea typeface="微软雅黑" panose="020B0503020204020204" pitchFamily="34" charset="-122"/>
              <a:sym typeface="+mn-ea"/>
            </a:endParaRPr>
          </a:p>
          <a:p>
            <a:pPr algn="ctr">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156966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b="0" i="0" dirty="0">
                <a:solidFill>
                  <a:srgbClr val="222222"/>
                </a:solidFill>
                <a:effectLst/>
                <a:latin typeface="-apple-system"/>
              </a:rPr>
              <a:t>江苏凤凰集团</a:t>
            </a:r>
            <a:endParaRPr lang="en-US" altLang="zh-CN" sz="1600" b="0" i="0" dirty="0">
              <a:solidFill>
                <a:srgbClr val="222222"/>
              </a:solidFill>
              <a:effectLst/>
              <a:latin typeface="-apple-system"/>
            </a:endParaRPr>
          </a:p>
          <a:p>
            <a:pPr marL="171450" marR="0" lvl="0" indent="-1714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solidFill>
                  <a:srgbClr val="222222"/>
                </a:solidFill>
                <a:latin typeface="-apple-system"/>
                <a:ea typeface="微软雅黑" panose="020B0503020204020204" pitchFamily="34" charset="-122"/>
                <a:cs typeface="+mn-ea"/>
                <a:sym typeface="Segoe UI" panose="020B0502040204020203" pitchFamily="34" charset="0"/>
              </a:rPr>
              <a:t>深圳汉弘数字印刷集团股份有限公司</a:t>
            </a:r>
            <a:endParaRPr lang="en-US" altLang="zh-CN" sz="1600" dirty="0">
              <a:solidFill>
                <a:srgbClr val="222222"/>
              </a:solidFill>
              <a:latin typeface="-apple-system"/>
              <a:ea typeface="微软雅黑" panose="020B0503020204020204" pitchFamily="34" charset="-122"/>
              <a:cs typeface="+mn-ea"/>
              <a:sym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solidFill>
                  <a:srgbClr val="222222"/>
                </a:solidFill>
                <a:latin typeface="-apple-system"/>
                <a:ea typeface="微软雅黑" panose="020B0503020204020204" pitchFamily="34" charset="-122"/>
                <a:cs typeface="+mn-ea"/>
                <a:sym typeface="Segoe UI" panose="020B0502040204020203" pitchFamily="34" charset="0"/>
              </a:rPr>
              <a:t>青岛朗印数字印刷有限公司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9" name="文本框 68"/>
          <p:cNvSpPr txBox="true"/>
          <p:nvPr/>
        </p:nvSpPr>
        <p:spPr>
          <a:xfrm>
            <a:off x="9256306" y="3133643"/>
            <a:ext cx="2032000" cy="978729"/>
          </a:xfrm>
          <a:prstGeom prst="rect">
            <a:avLst/>
          </a:prstGeom>
          <a:noFill/>
        </p:spPr>
        <p:txBody>
          <a:bodyPr wrap="square" rtlCol="0">
            <a:spAutoFit/>
          </a:bodyPr>
          <a:lstStyle/>
          <a:p>
            <a:pPr marL="171450" lvl="0" indent="-171450" algn="l">
              <a:lnSpc>
                <a:spcPct val="90000"/>
              </a:lnSpc>
              <a:buClrTx/>
              <a:buSzTx/>
              <a:buFont typeface="Arial" panose="02080604020202020204" pitchFamily="34" charset="0"/>
              <a:buChar char="•"/>
            </a:pPr>
            <a:r>
              <a:rPr lang="en-US" altLang="zh-CN" sz="1600" b="0" i="0" dirty="0">
                <a:solidFill>
                  <a:srgbClr val="3E3E3E"/>
                </a:solidFill>
                <a:effectLst/>
                <a:latin typeface="-apple-system"/>
              </a:rPr>
              <a:t> Indigo</a:t>
            </a:r>
            <a:r>
              <a:rPr lang="zh-CN" altLang="en-US" sz="1600" b="0" i="0" dirty="0">
                <a:solidFill>
                  <a:srgbClr val="3E3E3E"/>
                </a:solidFill>
                <a:effectLst/>
                <a:latin typeface="-apple-system"/>
              </a:rPr>
              <a:t>， </a:t>
            </a:r>
            <a:endParaRPr lang="en-US" altLang="zh-CN" sz="1600" b="0" i="0" dirty="0">
              <a:solidFill>
                <a:srgbClr val="3E3E3E"/>
              </a:solidFill>
              <a:effectLst/>
              <a:latin typeface="-apple-system"/>
            </a:endParaRPr>
          </a:p>
          <a:p>
            <a:pPr marL="171450" lvl="0" indent="-171450" algn="l">
              <a:lnSpc>
                <a:spcPct val="90000"/>
              </a:lnSpc>
              <a:buClrTx/>
              <a:buSzTx/>
              <a:buFont typeface="Arial" panose="02080604020202020204" pitchFamily="34" charset="0"/>
              <a:buChar char="•"/>
            </a:pPr>
            <a:r>
              <a:rPr lang="zh-CN" altLang="en-US" sz="1600" b="0" i="0" dirty="0">
                <a:solidFill>
                  <a:srgbClr val="3E3E3E"/>
                </a:solidFill>
                <a:effectLst/>
                <a:latin typeface="-apple-system"/>
              </a:rPr>
              <a:t>澜达</a:t>
            </a:r>
            <a:r>
              <a:rPr lang="en-US" altLang="zh-CN" sz="1600" b="0" i="0" dirty="0">
                <a:solidFill>
                  <a:srgbClr val="3E3E3E"/>
                </a:solidFill>
                <a:effectLst/>
                <a:latin typeface="-apple-system"/>
              </a:rPr>
              <a:t>(</a:t>
            </a:r>
            <a:r>
              <a:rPr lang="en-US" altLang="zh-CN" sz="1600" b="0" i="0" dirty="0" err="1">
                <a:solidFill>
                  <a:srgbClr val="3E3E3E"/>
                </a:solidFill>
                <a:effectLst/>
                <a:latin typeface="-apple-system"/>
              </a:rPr>
              <a:t>Landa</a:t>
            </a:r>
            <a:r>
              <a:rPr lang="en-US" altLang="zh-CN" sz="1600" b="0" i="0" dirty="0">
                <a:solidFill>
                  <a:srgbClr val="3E3E3E"/>
                </a:solidFill>
                <a:effectLst/>
                <a:latin typeface="-apple-system"/>
              </a:rPr>
              <a:t>)</a:t>
            </a:r>
            <a:r>
              <a:rPr lang="zh-CN" altLang="en-US" sz="1600" b="0" i="0" dirty="0">
                <a:solidFill>
                  <a:srgbClr val="3E3E3E"/>
                </a:solidFill>
                <a:effectLst/>
                <a:latin typeface="-apple-system"/>
              </a:rPr>
              <a:t>， </a:t>
            </a:r>
            <a:endParaRPr lang="en-US" altLang="zh-CN" sz="1600" b="0" i="0" dirty="0">
              <a:solidFill>
                <a:srgbClr val="3E3E3E"/>
              </a:solidFill>
              <a:effectLst/>
              <a:latin typeface="-apple-system"/>
            </a:endParaRPr>
          </a:p>
          <a:p>
            <a:pPr marL="171450" lvl="0" indent="-171450" algn="l">
              <a:lnSpc>
                <a:spcPct val="90000"/>
              </a:lnSpc>
              <a:buClrTx/>
              <a:buSzTx/>
              <a:buFont typeface="Arial" panose="02080604020202020204" pitchFamily="34" charset="0"/>
              <a:buChar char="•"/>
            </a:pPr>
            <a:r>
              <a:rPr lang="zh-CN" altLang="en-US" sz="1600" b="0" i="0" dirty="0">
                <a:solidFill>
                  <a:srgbClr val="3E3E3E"/>
                </a:solidFill>
                <a:effectLst/>
                <a:latin typeface="-apple-system"/>
              </a:rPr>
              <a:t>海科</a:t>
            </a:r>
            <a:r>
              <a:rPr lang="en-US" altLang="zh-CN" sz="1600" b="0" i="0" dirty="0">
                <a:solidFill>
                  <a:srgbClr val="3E3E3E"/>
                </a:solidFill>
                <a:effectLst/>
                <a:latin typeface="-apple-system"/>
              </a:rPr>
              <a:t>(</a:t>
            </a:r>
            <a:r>
              <a:rPr lang="en-US" altLang="zh-CN" sz="1600" b="0" i="0" dirty="0" err="1">
                <a:solidFill>
                  <a:srgbClr val="3E3E3E"/>
                </a:solidFill>
                <a:effectLst/>
                <a:latin typeface="-apple-system"/>
              </a:rPr>
              <a:t>Highcon</a:t>
            </a:r>
            <a:r>
              <a:rPr lang="en-US" altLang="zh-CN" sz="1600" b="0" i="0" dirty="0">
                <a:solidFill>
                  <a:srgbClr val="3E3E3E"/>
                </a:solidFill>
                <a:effectLst/>
                <a:latin typeface="-apple-system"/>
              </a:rPr>
              <a:t>), </a:t>
            </a:r>
            <a:endParaRPr lang="en-US" altLang="zh-CN" sz="1600" b="0" i="0" dirty="0">
              <a:solidFill>
                <a:srgbClr val="3E3E3E"/>
              </a:solidFill>
              <a:effectLst/>
              <a:latin typeface="-apple-system"/>
            </a:endParaRPr>
          </a:p>
          <a:p>
            <a:pPr marL="171450" lvl="0" indent="-171450" algn="l">
              <a:lnSpc>
                <a:spcPct val="90000"/>
              </a:lnSpc>
              <a:buClrTx/>
              <a:buSzTx/>
              <a:buFont typeface="Arial" panose="02080604020202020204" pitchFamily="34" charset="0"/>
              <a:buChar char="•"/>
            </a:pPr>
            <a:r>
              <a:rPr lang="zh-CN" altLang="en-US" sz="1600" b="0" i="0" dirty="0">
                <a:solidFill>
                  <a:srgbClr val="3E3E3E"/>
                </a:solidFill>
                <a:effectLst/>
                <a:latin typeface="-apple-system"/>
              </a:rPr>
              <a:t>视高迪</a:t>
            </a:r>
            <a:r>
              <a:rPr lang="en-US" altLang="zh-CN" sz="1600" b="0" i="0" dirty="0">
                <a:solidFill>
                  <a:srgbClr val="3E3E3E"/>
                </a:solidFill>
                <a:effectLst/>
                <a:latin typeface="-apple-system"/>
              </a:rPr>
              <a:t>(</a:t>
            </a:r>
            <a:r>
              <a:rPr lang="en-US" altLang="zh-CN" sz="1600" b="0" i="0" dirty="0" err="1">
                <a:solidFill>
                  <a:srgbClr val="3E3E3E"/>
                </a:solidFill>
                <a:effectLst/>
                <a:latin typeface="-apple-system"/>
              </a:rPr>
              <a:t>Scodix</a:t>
            </a:r>
            <a:r>
              <a:rPr lang="en-US" altLang="zh-CN" sz="1600" b="0" i="0" dirty="0">
                <a:solidFill>
                  <a:srgbClr val="3E3E3E"/>
                </a:solidFill>
                <a:effectLst/>
                <a:latin typeface="-apple-system"/>
              </a:rPr>
              <a:t>) </a:t>
            </a:r>
            <a:r>
              <a:rPr lang="zh-CN" altLang="en-US" sz="1600" dirty="0">
                <a:effectLst/>
                <a:latin typeface="微软雅黑" panose="020B0503020204020204" pitchFamily="34" charset="-122"/>
                <a:ea typeface="微软雅黑" panose="020B0503020204020204" pitchFamily="34" charset="-122"/>
                <a:sym typeface="+mn-ea"/>
              </a:rPr>
              <a:t>）</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2231701" cy="52322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5. 4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true"/>
          </p:cNvGraphicFramePr>
          <p:nvPr>
            <p:custDataLst>
              <p:tags r:id="rId1"/>
            </p:custDataLst>
          </p:nvPr>
        </p:nvGraphicFramePr>
        <p:xfrm>
          <a:off x="101600" y="81280"/>
          <a:ext cx="11989435" cy="6705600"/>
        </p:xfrm>
        <a:graphic>
          <a:graphicData uri="http://schemas.openxmlformats.org/drawingml/2006/table">
            <a:tbl>
              <a:tblPr>
                <a:tableStyleId>{2D5ABB26-0587-4C30-8999-92F81FD0307C}</a:tableStyleId>
              </a:tblPr>
              <a:tblGrid>
                <a:gridCol w="1919605"/>
                <a:gridCol w="3204210"/>
                <a:gridCol w="3437255"/>
                <a:gridCol w="3428365"/>
              </a:tblGrid>
              <a:tr h="223520">
                <a:tc rowSpan="30">
                  <a:txBody>
                    <a:bodyPr/>
                    <a:lstStyle/>
                    <a:p>
                      <a:pPr algn="ctr" fontAlgn="ctr">
                        <a:buNone/>
                      </a:pPr>
                      <a:r>
                        <a:rPr lang="zh-CN" altLang="en-US" sz="4400" b="0" i="0" u="none" strike="noStrike" dirty="0">
                          <a:solidFill>
                            <a:srgbClr val="FFFFFF"/>
                          </a:solidFill>
                          <a:effectLst/>
                          <a:latin typeface="Adobe 黑体 Std R" panose="020B0400000000000000" pitchFamily="34" charset="-122"/>
                          <a:ea typeface="Adobe 黑体 Std R" panose="020B0400000000000000" pitchFamily="34" charset="-122"/>
                        </a:rPr>
                        <a:t>六安现有数字创意产业</a:t>
                      </a:r>
                      <a:endParaRPr lang="zh-CN" altLang="en-US" sz="44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5034" marR="5034" marT="5034" marB="0" vert="eaVert"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rowSpan="3">
                  <a:txBody>
                    <a:bodyPr/>
                    <a:lstStyle/>
                    <a:p>
                      <a:pPr algn="ctr" fontAlgn="ctr"/>
                      <a:r>
                        <a:rPr lang="zh-CN" altLang="en-US" sz="1800" u="none" strike="noStrike" dirty="0">
                          <a:solidFill>
                            <a:srgbClr val="FFFFFF"/>
                          </a:solidFill>
                          <a:effectLst/>
                          <a:latin typeface="Adobe 黑体 Std R" panose="020B0400000000000000" pitchFamily="34" charset="-122"/>
                          <a:ea typeface="Adobe 黑体 Std R" panose="020B0400000000000000" pitchFamily="34" charset="-122"/>
                        </a:rPr>
                        <a:t>数字创意设备制造</a:t>
                      </a:r>
                      <a:endPar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203864"/>
                    </a:solidFill>
                  </a:tcPr>
                </a:tc>
                <a:tc>
                  <a:txBody>
                    <a:bodyPr/>
                    <a:lstStyle/>
                    <a:p>
                      <a:pPr algn="ctr" fontAlgn="ctr"/>
                      <a:r>
                        <a:rPr lang="zh-CN" altLang="en-US" sz="1200" u="none" strike="noStrike" dirty="0">
                          <a:solidFill>
                            <a:srgbClr val="FF0000"/>
                          </a:solidFill>
                          <a:effectLst/>
                          <a:latin typeface="仿宋_GB2312" panose="02010609030101010101" pitchFamily="49" charset="-122"/>
                          <a:ea typeface="仿宋_GB2312" panose="02010609030101010101" pitchFamily="49" charset="-122"/>
                        </a:rPr>
                        <a:t>其他智能消费设备制造（暂无）</a:t>
                      </a:r>
                      <a:endParaRPr lang="zh-CN" altLang="en-US" sz="1200" b="0" i="0" u="none" strike="noStrike" dirty="0">
                        <a:solidFill>
                          <a:srgbClr val="FF0000"/>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endParaRPr lang="en-US" altLang="zh-CN" sz="1000" b="0" i="0" u="none" strike="noStrike">
                        <a:solidFill>
                          <a:srgbClr val="FF0000"/>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a:txBody>
                    <a:bodyPr/>
                    <a:lstStyle/>
                    <a:p>
                      <a:pPr algn="ctr" fontAlgn="ctr"/>
                      <a:r>
                        <a:rPr lang="zh-CN" altLang="en-US" sz="1200" u="none" strike="noStrike" dirty="0">
                          <a:solidFill>
                            <a:schemeClr val="tx1"/>
                          </a:solidFill>
                          <a:effectLst/>
                          <a:latin typeface="仿宋_GB2312" panose="02010609030101010101" pitchFamily="49" charset="-122"/>
                          <a:ea typeface="仿宋_GB2312" panose="02010609030101010101" pitchFamily="49" charset="-122"/>
                        </a:rPr>
                        <a:t>专业音响设备制造</a:t>
                      </a:r>
                      <a:endParaRPr lang="zh-CN" altLang="en-US" sz="12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安徽省名泰电声科技有限公司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lnB w="28575">
                      <a:solidFill>
                        <a:schemeClr val="bg1"/>
                      </a:solidFill>
                      <a:prstDash val="solid"/>
                    </a:lnB>
                  </a:tcPr>
                </a:tc>
                <a:tc>
                  <a:txBody>
                    <a:bodyPr/>
                    <a:lstStyle/>
                    <a:p>
                      <a:pPr algn="ctr" fontAlgn="ctr"/>
                      <a:r>
                        <a:rPr lang="zh-CN" altLang="en-US" sz="1200" u="none" strike="noStrike">
                          <a:solidFill>
                            <a:schemeClr val="tx1"/>
                          </a:solidFill>
                          <a:effectLst/>
                          <a:latin typeface="仿宋_GB2312" panose="02010609030101010101" pitchFamily="49" charset="-122"/>
                          <a:ea typeface="仿宋_GB2312" panose="02010609030101010101" pitchFamily="49" charset="-122"/>
                        </a:rPr>
                        <a:t>广播电视节目制作及发射设备制造</a:t>
                      </a:r>
                      <a:endParaRPr lang="zh-CN" altLang="en-US" sz="12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金寨春兴精工有限公司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marL="5034" marR="5034" marT="5034" marB="0" anchor="ctr">
                    <a:lnL w="28575">
                      <a:solidFill>
                        <a:schemeClr val="bg1"/>
                      </a:solidFill>
                      <a:prstDash val="solid"/>
                    </a:lnL>
                    <a:lnR w="28575">
                      <a:solidFill>
                        <a:schemeClr val="bg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11">
                  <a:txBody>
                    <a:bodyPr/>
                    <a:lstStyle/>
                    <a:p>
                      <a:pPr algn="ctr" fontAlgn="ctr"/>
                      <a:r>
                        <a:rPr lang="zh-CN" altLang="en-US" sz="1800" u="none" strike="noStrike" dirty="0">
                          <a:solidFill>
                            <a:srgbClr val="FFFFFF"/>
                          </a:solidFill>
                          <a:effectLst/>
                          <a:latin typeface="Adobe 黑体 Std R" panose="020B0400000000000000" pitchFamily="34" charset="-122"/>
                          <a:ea typeface="Adobe 黑体 Std R" panose="020B0400000000000000" pitchFamily="34" charset="-122"/>
                        </a:rPr>
                        <a:t>数字文化创意活动</a:t>
                      </a:r>
                      <a:endPar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137160" marR="137160" marT="137160" marB="13716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9680D"/>
                    </a:solidFill>
                  </a:tcPr>
                </a:tc>
                <a:tc rowSpan="2">
                  <a:txBody>
                    <a:bodyPr/>
                    <a:lstStyle/>
                    <a:p>
                      <a:pPr algn="ctr" fontAlgn="ctr"/>
                      <a:r>
                        <a:rPr lang="zh-CN" altLang="en-US" sz="1200" u="none" strike="noStrike" dirty="0">
                          <a:solidFill>
                            <a:schemeClr val="tx1"/>
                          </a:solidFill>
                          <a:effectLst/>
                          <a:latin typeface="仿宋_GB2312" panose="02010609030101010101" pitchFamily="49" charset="-122"/>
                          <a:ea typeface="仿宋_GB2312" panose="02010609030101010101" pitchFamily="49" charset="-122"/>
                        </a:rPr>
                        <a:t>应用软件开发</a:t>
                      </a:r>
                      <a:endParaRPr lang="zh-CN" altLang="en-US" sz="12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安徽星辰智创信息科技有限公司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28575">
                      <a:solidFill>
                        <a:schemeClr val="bg1"/>
                      </a:solidFill>
                      <a:prstDash val="solid"/>
                    </a:lnL>
                    <a:lnR w="28575">
                      <a:solidFill>
                        <a:schemeClr val="bg1"/>
                      </a:solidFill>
                      <a:prstDash val="solid"/>
                    </a:lnR>
                  </a:tcPr>
                </a:tc>
                <a:tc vMerge="true">
                  <a:tcPr>
                    <a:lnL w="28575">
                      <a:solidFill>
                        <a:schemeClr val="bg1"/>
                      </a:solidFill>
                      <a:prstDash val="solid"/>
                    </a:lnL>
                    <a:lnR w="28575">
                      <a:solidFill>
                        <a:schemeClr val="bg1"/>
                      </a:solidFill>
                      <a:prstDash val="solid"/>
                    </a:lnR>
                    <a:lnB w="28575">
                      <a:solidFill>
                        <a:schemeClr val="bg1"/>
                      </a:solidFill>
                      <a:prstDash val="solid"/>
                    </a:lnB>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安徽铭宇智能科技有限公司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28575">
                      <a:solidFill>
                        <a:schemeClr val="bg1"/>
                      </a:solidFill>
                      <a:prstDash val="solid"/>
                    </a:lnL>
                    <a:lnR w="28575">
                      <a:solidFill>
                        <a:schemeClr val="bg1"/>
                      </a:solidFill>
                      <a:prstDash val="solid"/>
                    </a:lnR>
                  </a:tcPr>
                </a:tc>
                <a:tc>
                  <a:txBody>
                    <a:bodyPr/>
                    <a:lstStyle/>
                    <a:p>
                      <a:pPr algn="ctr" fontAlgn="ctr"/>
                      <a:r>
                        <a:rPr lang="zh-CN" altLang="en-US" sz="1200" u="none" strike="noStrike">
                          <a:solidFill>
                            <a:schemeClr val="tx1"/>
                          </a:solidFill>
                          <a:effectLst/>
                          <a:latin typeface="仿宋_GB2312" panose="02010609030101010101" pitchFamily="49" charset="-122"/>
                          <a:ea typeface="仿宋_GB2312" panose="02010609030101010101" pitchFamily="49" charset="-122"/>
                        </a:rPr>
                        <a:t>互联网其他信息服务</a:t>
                      </a:r>
                      <a:endParaRPr lang="zh-CN" altLang="en-US" sz="12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六安市新蓝海文化传媒有限公司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28575">
                      <a:solidFill>
                        <a:schemeClr val="bg1"/>
                      </a:solidFill>
                      <a:prstDash val="solid"/>
                    </a:lnL>
                    <a:lnR w="28575">
                      <a:solidFill>
                        <a:schemeClr val="bg1"/>
                      </a:solidFill>
                      <a:prstDash val="solid"/>
                    </a:lnR>
                  </a:tcPr>
                </a:tc>
                <a:tc>
                  <a:txBody>
                    <a:bodyPr/>
                    <a:lstStyle/>
                    <a:p>
                      <a:pPr algn="ctr" fontAlgn="ctr"/>
                      <a:r>
                        <a:rPr lang="zh-CN" altLang="en-US" sz="1200" u="none" strike="noStrike" dirty="0">
                          <a:solidFill>
                            <a:srgbClr val="FF0000"/>
                          </a:solidFill>
                          <a:effectLst/>
                          <a:latin typeface="仿宋_GB2312" panose="02010609030101010101" pitchFamily="49" charset="-122"/>
                          <a:ea typeface="仿宋_GB2312" panose="02010609030101010101" pitchFamily="49" charset="-122"/>
                        </a:rPr>
                        <a:t>数字出版</a:t>
                      </a:r>
                      <a:r>
                        <a:rPr kumimoji="0" lang="zh-CN" altLang="en-US" sz="1200" b="0" i="0" u="none" strike="noStrike" kern="1200" cap="none" spc="0" normalizeH="0" baseline="0" noProof="0" dirty="0">
                          <a:ln>
                            <a:noFill/>
                          </a:ln>
                          <a:solidFill>
                            <a:srgbClr val="FF0000"/>
                          </a:solidFill>
                          <a:effectLst/>
                          <a:uLnTx/>
                          <a:uFillTx/>
                          <a:latin typeface="仿宋_GB2312" panose="02010609030101010101" pitchFamily="49" charset="-122"/>
                          <a:ea typeface="仿宋_GB2312" panose="02010609030101010101" pitchFamily="49" charset="-122"/>
                          <a:cs typeface="+mn-cs"/>
                        </a:rPr>
                        <a:t>（暂无）</a:t>
                      </a:r>
                      <a:endParaRPr lang="zh-CN" altLang="en-US" sz="1200" b="0" i="0" u="none" strike="noStrike" dirty="0">
                        <a:solidFill>
                          <a:srgbClr val="FF0000"/>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28575">
                      <a:solidFill>
                        <a:schemeClr val="bg1"/>
                      </a:solidFill>
                      <a:prstDash val="solid"/>
                    </a:lnL>
                    <a:lnR w="28575">
                      <a:solidFill>
                        <a:schemeClr val="bg1"/>
                      </a:solidFill>
                      <a:prstDash val="solid"/>
                    </a:lnR>
                  </a:tcPr>
                </a:tc>
                <a:tc>
                  <a:txBody>
                    <a:bodyPr/>
                    <a:lstStyle/>
                    <a:p>
                      <a:pPr algn="ctr" fontAlgn="ctr"/>
                      <a:r>
                        <a:rPr lang="zh-CN" altLang="en-US" sz="1200" u="none" strike="noStrike" dirty="0">
                          <a:solidFill>
                            <a:srgbClr val="FF0000"/>
                          </a:solidFill>
                          <a:effectLst/>
                          <a:latin typeface="仿宋_GB2312" panose="02010609030101010101" pitchFamily="49" charset="-122"/>
                          <a:ea typeface="仿宋_GB2312" panose="02010609030101010101" pitchFamily="49" charset="-122"/>
                        </a:rPr>
                        <a:t>影视节目制作</a:t>
                      </a:r>
                      <a:r>
                        <a:rPr kumimoji="0" lang="zh-CN" altLang="en-US" sz="1200" b="0" i="0" u="none" strike="noStrike" kern="1200" cap="none" spc="0" normalizeH="0" baseline="0" noProof="0" dirty="0">
                          <a:ln>
                            <a:noFill/>
                          </a:ln>
                          <a:solidFill>
                            <a:srgbClr val="FF0000"/>
                          </a:solidFill>
                          <a:effectLst/>
                          <a:uLnTx/>
                          <a:uFillTx/>
                          <a:latin typeface="仿宋_GB2312" panose="02010609030101010101" pitchFamily="49" charset="-122"/>
                          <a:ea typeface="仿宋_GB2312" panose="02010609030101010101" pitchFamily="49" charset="-122"/>
                          <a:cs typeface="+mn-cs"/>
                        </a:rPr>
                        <a:t>（暂无）</a:t>
                      </a:r>
                      <a:endParaRPr lang="zh-CN" altLang="en-US" sz="1200" b="0" i="0" u="none" strike="noStrike" dirty="0">
                        <a:solidFill>
                          <a:srgbClr val="FF0000"/>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28575">
                      <a:solidFill>
                        <a:schemeClr val="bg1"/>
                      </a:solidFill>
                      <a:prstDash val="solid"/>
                    </a:lnL>
                    <a:lnR w="28575">
                      <a:solidFill>
                        <a:schemeClr val="bg1"/>
                      </a:solidFill>
                      <a:prstDash val="solid"/>
                    </a:lnR>
                  </a:tcPr>
                </a:tc>
                <a:tc rowSpan="4">
                  <a:txBody>
                    <a:bodyPr/>
                    <a:lstStyle/>
                    <a:p>
                      <a:pPr algn="ctr" fontAlgn="ctr"/>
                      <a:r>
                        <a:rPr lang="zh-CN" altLang="en-US" sz="1200" u="none" strike="noStrike">
                          <a:solidFill>
                            <a:schemeClr val="tx1"/>
                          </a:solidFill>
                          <a:effectLst/>
                          <a:latin typeface="仿宋_GB2312" panose="02010609030101010101" pitchFamily="49" charset="-122"/>
                          <a:ea typeface="仿宋_GB2312" panose="02010609030101010101" pitchFamily="49" charset="-122"/>
                        </a:rPr>
                        <a:t>文艺创作与表演</a:t>
                      </a:r>
                      <a:endParaRPr lang="zh-CN" altLang="en-US" sz="12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安徽鸿翔文化传播有限公司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28575">
                      <a:solidFill>
                        <a:schemeClr val="bg1"/>
                      </a:solidFill>
                      <a:prstDash val="solid"/>
                    </a:lnL>
                    <a:lnR w="28575">
                      <a:solidFill>
                        <a:schemeClr val="bg1"/>
                      </a:solidFill>
                      <a:prstDash val="solid"/>
                    </a:lnR>
                  </a:tcPr>
                </a:tc>
                <a:tc vMerge="true">
                  <a:tcPr>
                    <a:lnL w="28575">
                      <a:solidFill>
                        <a:schemeClr val="bg1"/>
                      </a:solidFill>
                      <a:prstDash val="solid"/>
                    </a:lnL>
                    <a:lnR w="28575">
                      <a:solidFill>
                        <a:schemeClr val="bg1"/>
                      </a:solidFill>
                      <a:prstDash val="solid"/>
                    </a:lnR>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安徽未来文化传播有限公司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28575">
                      <a:solidFill>
                        <a:schemeClr val="bg1"/>
                      </a:solidFill>
                      <a:prstDash val="solid"/>
                    </a:lnL>
                    <a:lnR w="28575">
                      <a:solidFill>
                        <a:schemeClr val="bg1"/>
                      </a:solidFill>
                      <a:prstDash val="solid"/>
                    </a:lnR>
                  </a:tcPr>
                </a:tc>
                <a:tc vMerge="true">
                  <a:tcPr>
                    <a:lnL w="28575">
                      <a:solidFill>
                        <a:schemeClr val="bg1"/>
                      </a:solidFill>
                      <a:prstDash val="solid"/>
                    </a:lnL>
                    <a:lnR w="28575">
                      <a:solidFill>
                        <a:schemeClr val="bg1"/>
                      </a:solidFill>
                      <a:prstDash val="solid"/>
                    </a:lnR>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舒城名人大世界文化传媒有限公司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28575">
                      <a:solidFill>
                        <a:schemeClr val="bg1"/>
                      </a:solidFill>
                      <a:prstDash val="solid"/>
                    </a:lnL>
                    <a:lnR w="28575">
                      <a:solidFill>
                        <a:schemeClr val="bg1"/>
                      </a:solidFill>
                      <a:prstDash val="solid"/>
                    </a:lnR>
                  </a:tcPr>
                </a:tc>
                <a:tc vMerge="true">
                  <a:tcPr>
                    <a:lnL w="28575">
                      <a:solidFill>
                        <a:schemeClr val="bg1"/>
                      </a:solidFill>
                      <a:prstDash val="solid"/>
                    </a:lnL>
                    <a:lnR w="28575">
                      <a:solidFill>
                        <a:schemeClr val="bg1"/>
                      </a:solidFill>
                      <a:prstDash val="solid"/>
                    </a:lnR>
                    <a:lnB w="28575">
                      <a:solidFill>
                        <a:schemeClr val="bg1"/>
                      </a:solidFill>
                      <a:prstDash val="solid"/>
                    </a:lnB>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金寨县策源地旅游文化创意有限公司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28575">
                      <a:solidFill>
                        <a:schemeClr val="bg1"/>
                      </a:solidFill>
                      <a:prstDash val="solid"/>
                    </a:lnL>
                    <a:lnR w="28575">
                      <a:solidFill>
                        <a:schemeClr val="bg1"/>
                      </a:solidFill>
                      <a:prstDash val="solid"/>
                    </a:lnR>
                  </a:tcPr>
                </a:tc>
                <a:tc rowSpan="2">
                  <a:txBody>
                    <a:bodyPr/>
                    <a:lstStyle/>
                    <a:p>
                      <a:pPr algn="ctr" fontAlgn="ctr"/>
                      <a:r>
                        <a:rPr lang="zh-CN" altLang="en-US" sz="1200" u="none" strike="noStrike" dirty="0">
                          <a:solidFill>
                            <a:schemeClr val="tx1"/>
                          </a:solidFill>
                          <a:effectLst/>
                          <a:latin typeface="仿宋_GB2312" panose="02010609030101010101" pitchFamily="49" charset="-122"/>
                          <a:ea typeface="仿宋_GB2312" panose="02010609030101010101" pitchFamily="49" charset="-122"/>
                        </a:rPr>
                        <a:t>电影放映</a:t>
                      </a:r>
                      <a:endParaRPr lang="zh-CN" altLang="en-US" sz="12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六安市东影时代影城有限公司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28575">
                      <a:solidFill>
                        <a:schemeClr val="bg1"/>
                      </a:solidFill>
                      <a:prstDash val="solid"/>
                    </a:lnL>
                    <a:lnR w="28575">
                      <a:solidFill>
                        <a:schemeClr val="bg1"/>
                      </a:solidFill>
                      <a:prstDash val="solid"/>
                    </a:lnR>
                    <a:lnB w="28575">
                      <a:solidFill>
                        <a:schemeClr val="bg1"/>
                      </a:solidFill>
                      <a:prstDash val="solid"/>
                    </a:lnB>
                  </a:tcPr>
                </a:tc>
                <a:tc vMerge="true">
                  <a:tcPr>
                    <a:lnL w="28575">
                      <a:solidFill>
                        <a:schemeClr val="bg1"/>
                      </a:solidFill>
                      <a:prstDash val="solid"/>
                    </a:lnL>
                    <a:lnR w="28575">
                      <a:solidFill>
                        <a:schemeClr val="bg1"/>
                      </a:solidFill>
                      <a:prstDash val="solid"/>
                    </a:lnR>
                    <a:lnB w="28575">
                      <a:solidFill>
                        <a:schemeClr val="bg1"/>
                      </a:solidFill>
                      <a:prstDash val="solid"/>
                    </a:lnB>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霍邱云端影业有限公司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marL="5034" marR="5034" marT="5034" marB="0" anchor="ctr">
                    <a:lnL w="28575">
                      <a:solidFill>
                        <a:schemeClr val="bg1"/>
                      </a:solidFill>
                      <a:prstDash val="solid"/>
                    </a:lnL>
                    <a:lnR w="28575">
                      <a:solidFill>
                        <a:schemeClr val="bg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ctr" fontAlgn="ctr"/>
                      <a:r>
                        <a:rPr lang="zh-CN" altLang="en-US" sz="1800" u="none" strike="noStrike" dirty="0">
                          <a:solidFill>
                            <a:srgbClr val="FFFFFF"/>
                          </a:solidFill>
                          <a:effectLst/>
                          <a:latin typeface="Adobe 黑体 Std R" panose="020B0400000000000000" pitchFamily="34" charset="-122"/>
                          <a:ea typeface="Adobe 黑体 Std R" panose="020B0400000000000000" pitchFamily="34" charset="-122"/>
                        </a:rPr>
                        <a:t>设计服务</a:t>
                      </a:r>
                      <a:endPar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0000"/>
                    </a:solidFill>
                  </a:tcPr>
                </a:tc>
                <a:tc rowSpan="4">
                  <a:txBody>
                    <a:bodyPr/>
                    <a:lstStyle/>
                    <a:p>
                      <a:pPr algn="ctr" fontAlgn="ctr"/>
                      <a:r>
                        <a:rPr lang="zh-CN" altLang="en-US" sz="1200" u="none" strike="noStrike" dirty="0">
                          <a:solidFill>
                            <a:schemeClr val="tx1"/>
                          </a:solidFill>
                          <a:effectLst/>
                          <a:latin typeface="仿宋_GB2312" panose="02010609030101010101" pitchFamily="49" charset="-122"/>
                          <a:ea typeface="仿宋_GB2312" panose="02010609030101010101" pitchFamily="49" charset="-122"/>
                        </a:rPr>
                        <a:t>工业设计服务</a:t>
                      </a:r>
                      <a:endParaRPr lang="zh-CN" altLang="en-US" sz="12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安徽轻运达轻量化汽车厢体制造有限公司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vMerge="true">
                  <a:tcPr>
                    <a:lnL w="28575">
                      <a:solidFill>
                        <a:schemeClr val="bg1"/>
                      </a:solidFill>
                      <a:prstDash val="solid"/>
                    </a:lnL>
                    <a:lnR w="28575">
                      <a:solidFill>
                        <a:schemeClr val="bg1"/>
                      </a:solidFill>
                      <a:prstDash val="solid"/>
                    </a:lnR>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安徽省武狄智能家居科技有限公司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vMerge="true">
                  <a:tcPr>
                    <a:lnL w="28575">
                      <a:solidFill>
                        <a:schemeClr val="bg1"/>
                      </a:solidFill>
                      <a:prstDash val="solid"/>
                    </a:lnL>
                    <a:lnR w="28575">
                      <a:solidFill>
                        <a:schemeClr val="bg1"/>
                      </a:solidFill>
                      <a:prstDash val="solid"/>
                    </a:lnR>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安徽省名泰电声科技有限公司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vMerge="true">
                  <a:tcPr>
                    <a:lnL w="28575">
                      <a:solidFill>
                        <a:schemeClr val="bg1"/>
                      </a:solidFill>
                      <a:prstDash val="solid"/>
                    </a:lnL>
                    <a:lnR w="28575">
                      <a:solidFill>
                        <a:schemeClr val="bg1"/>
                      </a:solidFill>
                      <a:prstDash val="solid"/>
                    </a:lnR>
                    <a:lnB w="28575">
                      <a:solidFill>
                        <a:schemeClr val="bg1"/>
                      </a:solidFill>
                      <a:prstDash val="solid"/>
                    </a:lnB>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金寨春兴精工有限公司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a:txBody>
                    <a:bodyPr/>
                    <a:lstStyle/>
                    <a:p>
                      <a:pPr algn="ctr" fontAlgn="ctr">
                        <a:buClrTx/>
                        <a:buSzTx/>
                        <a:buFontTx/>
                      </a:pPr>
                      <a:r>
                        <a:rPr lang="zh-CN" altLang="en-US" sz="1200" u="none" strike="noStrike" dirty="0">
                          <a:effectLst/>
                          <a:latin typeface="仿宋_GB2312" panose="02010609030101010101" pitchFamily="49" charset="-122"/>
                          <a:ea typeface="仿宋_GB2312" panose="02010609030101010101" pitchFamily="49" charset="-122"/>
                        </a:rPr>
                        <a:t>专业设计服务</a:t>
                      </a:r>
                      <a:endParaRPr lang="zh-CN" altLang="en-US" sz="1200" b="0" i="0" u="none" strike="noStrike" dirty="0">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000">
                          <a:effectLst/>
                          <a:latin typeface="仿宋_GB2312" panose="02010609030101010101" pitchFamily="49" charset="-122"/>
                          <a:ea typeface="仿宋_GB2312" panose="02010609030101010101" pitchFamily="49" charset="-122"/>
                          <a:sym typeface="+mn-ea"/>
                        </a:rPr>
                        <a:t>安徽九绿生态建设有限公司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a:txBody>
                    <a:bodyPr/>
                    <a:lstStyle/>
                    <a:p>
                      <a:pPr algn="ctr" fontAlgn="ctr"/>
                      <a:r>
                        <a:rPr lang="zh-CN" altLang="en-US" sz="1200" u="none" strike="noStrike" dirty="0">
                          <a:solidFill>
                            <a:schemeClr val="tx1"/>
                          </a:solidFill>
                          <a:effectLst/>
                          <a:latin typeface="仿宋_GB2312" panose="02010609030101010101" pitchFamily="49" charset="-122"/>
                          <a:ea typeface="仿宋_GB2312" panose="02010609030101010101" pitchFamily="49" charset="-122"/>
                        </a:rPr>
                        <a:t>规划设计管理</a:t>
                      </a:r>
                      <a:endParaRPr lang="zh-CN" altLang="en-US" sz="12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六安市规划设计研究院有限公司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marL="5034" marR="5034" marT="5034" marB="0" anchor="ctr">
                    <a:lnL w="28575">
                      <a:solidFill>
                        <a:schemeClr val="bg1"/>
                      </a:solidFill>
                      <a:prstDash val="solid"/>
                    </a:lnL>
                    <a:lnR w="28575">
                      <a:solidFill>
                        <a:schemeClr val="bg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10">
                  <a:txBody>
                    <a:bodyPr/>
                    <a:lstStyle/>
                    <a:p>
                      <a:pPr algn="ctr" fontAlgn="ctr"/>
                      <a:r>
                        <a:rPr lang="zh-CN" altLang="en-US" sz="1800" u="none" strike="noStrike" dirty="0">
                          <a:solidFill>
                            <a:srgbClr val="FFFFFF"/>
                          </a:solidFill>
                          <a:effectLst/>
                          <a:latin typeface="Adobe 黑体 Std R" panose="020B0400000000000000" pitchFamily="34" charset="-122"/>
                          <a:ea typeface="Adobe 黑体 Std R" panose="020B0400000000000000" pitchFamily="34" charset="-122"/>
                        </a:rPr>
                        <a:t>数字创意与融合服务</a:t>
                      </a:r>
                      <a:endPar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226E4B"/>
                    </a:solidFill>
                  </a:tcPr>
                </a:tc>
                <a:tc>
                  <a:txBody>
                    <a:bodyPr/>
                    <a:lstStyle/>
                    <a:p>
                      <a:pPr algn="ctr" fontAlgn="ctr"/>
                      <a:r>
                        <a:rPr lang="zh-CN" altLang="en-US" sz="1200" u="none" strike="noStrike" dirty="0">
                          <a:solidFill>
                            <a:schemeClr val="tx1"/>
                          </a:solidFill>
                          <a:effectLst/>
                          <a:latin typeface="仿宋_GB2312" panose="02010609030101010101" pitchFamily="49" charset="-122"/>
                          <a:ea typeface="仿宋_GB2312" panose="02010609030101010101" pitchFamily="49" charset="-122"/>
                        </a:rPr>
                        <a:t>电子出版物出版</a:t>
                      </a:r>
                      <a:endParaRPr lang="zh-CN" altLang="en-US" sz="12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a:txBody>
                    <a:bodyPr/>
                    <a:lstStyle/>
                    <a:p>
                      <a:pPr algn="ctr" fontAlgn="ctr"/>
                      <a:r>
                        <a:rPr lang="zh-CN" altLang="en-US" sz="1200" u="none" strike="noStrike" dirty="0">
                          <a:solidFill>
                            <a:schemeClr val="tx1"/>
                          </a:solidFill>
                          <a:effectLst/>
                          <a:latin typeface="仿宋_GB2312" panose="02010609030101010101" pitchFamily="49" charset="-122"/>
                          <a:ea typeface="仿宋_GB2312" panose="02010609030101010101" pitchFamily="49" charset="-122"/>
                        </a:rPr>
                        <a:t>图书馆</a:t>
                      </a:r>
                      <a:endParaRPr lang="zh-CN" altLang="en-US" sz="12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安徽皖新智图文化产业发展有限公司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rowSpan="3">
                  <a:txBody>
                    <a:bodyPr/>
                    <a:lstStyle/>
                    <a:p>
                      <a:pPr algn="ctr" fontAlgn="ctr"/>
                      <a:r>
                        <a:rPr lang="zh-CN" altLang="en-US" sz="1200" u="none" strike="noStrike">
                          <a:solidFill>
                            <a:schemeClr val="tx1"/>
                          </a:solidFill>
                          <a:effectLst/>
                          <a:latin typeface="仿宋_GB2312" panose="02010609030101010101" pitchFamily="49" charset="-122"/>
                          <a:ea typeface="仿宋_GB2312" panose="02010609030101010101" pitchFamily="49" charset="-122"/>
                        </a:rPr>
                        <a:t>旅行社及相关服务</a:t>
                      </a:r>
                      <a:endParaRPr lang="zh-CN" altLang="en-US" sz="12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000" u="none" strike="noStrike" dirty="0">
                          <a:solidFill>
                            <a:schemeClr val="tx1"/>
                          </a:solidFill>
                          <a:effectLst/>
                          <a:latin typeface="仿宋_GB2312" panose="02010609030101010101" pitchFamily="49" charset="-122"/>
                          <a:ea typeface="仿宋_GB2312" panose="02010609030101010101" pitchFamily="49" charset="-122"/>
                        </a:rPr>
                        <a:t>安徽省飞燕国际旅行社有限公司</a:t>
                      </a:r>
                      <a:endParaRPr lang="zh-CN" altLang="en-US" sz="10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vMerge="true">
                  <a:tcPr>
                    <a:lnL w="28575">
                      <a:solidFill>
                        <a:schemeClr val="bg1"/>
                      </a:solidFill>
                      <a:prstDash val="solid"/>
                    </a:lnL>
                    <a:lnR w="28575">
                      <a:solidFill>
                        <a:schemeClr val="bg1"/>
                      </a:solidFill>
                      <a:prstDash val="solid"/>
                    </a:lnR>
                  </a:tcPr>
                </a:tc>
                <a:tc>
                  <a:txBody>
                    <a:bodyPr/>
                    <a:lstStyle/>
                    <a:p>
                      <a:pPr algn="ctr" fontAlgn="ctr"/>
                      <a:r>
                        <a:rPr lang="zh-CN" altLang="en-US" sz="1000" u="none" strike="noStrike">
                          <a:solidFill>
                            <a:schemeClr val="tx1"/>
                          </a:solidFill>
                          <a:effectLst/>
                          <a:latin typeface="仿宋_GB2312" panose="02010609030101010101" pitchFamily="49" charset="-122"/>
                          <a:ea typeface="仿宋_GB2312" panose="02010609030101010101" pitchFamily="49" charset="-122"/>
                        </a:rPr>
                        <a:t>安徽皖旅旅游有限公司</a:t>
                      </a:r>
                      <a:endParaRPr lang="zh-CN" altLang="en-US" sz="1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vMerge="true">
                  <a:tcPr>
                    <a:lnL w="28575">
                      <a:solidFill>
                        <a:schemeClr val="bg1"/>
                      </a:solidFill>
                      <a:prstDash val="solid"/>
                    </a:lnL>
                    <a:lnR w="28575">
                      <a:solidFill>
                        <a:schemeClr val="bg1"/>
                      </a:solidFill>
                      <a:prstDash val="solid"/>
                    </a:lnR>
                    <a:lnB w="28575">
                      <a:solidFill>
                        <a:schemeClr val="bg1"/>
                      </a:solidFill>
                      <a:prstDash val="solid"/>
                    </a:lnB>
                  </a:tcPr>
                </a:tc>
                <a:tc>
                  <a:txBody>
                    <a:bodyPr/>
                    <a:lstStyle/>
                    <a:p>
                      <a:pPr algn="ctr" fontAlgn="ctr"/>
                      <a:r>
                        <a:rPr lang="zh-CN" altLang="en-US" sz="1000" u="none" strike="noStrike" dirty="0">
                          <a:solidFill>
                            <a:schemeClr val="tx1"/>
                          </a:solidFill>
                          <a:effectLst/>
                          <a:latin typeface="仿宋_GB2312" panose="02010609030101010101" pitchFamily="49" charset="-122"/>
                          <a:ea typeface="仿宋_GB2312" panose="02010609030101010101" pitchFamily="49" charset="-122"/>
                        </a:rPr>
                        <a:t>霍山豫皖生态旅游开发有限公司</a:t>
                      </a:r>
                      <a:endParaRPr lang="zh-CN" altLang="en-US" sz="10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rowSpan="3">
                  <a:txBody>
                    <a:bodyPr/>
                    <a:lstStyle/>
                    <a:p>
                      <a:pPr algn="ctr" fontAlgn="ctr"/>
                      <a:r>
                        <a:rPr lang="zh-CN" altLang="en-US" sz="1200" u="none" strike="noStrike">
                          <a:solidFill>
                            <a:schemeClr val="tx1"/>
                          </a:solidFill>
                          <a:effectLst/>
                          <a:latin typeface="仿宋_GB2312" panose="02010609030101010101" pitchFamily="49" charset="-122"/>
                          <a:ea typeface="仿宋_GB2312" panose="02010609030101010101" pitchFamily="49" charset="-122"/>
                        </a:rPr>
                        <a:t>旅游会展服务</a:t>
                      </a:r>
                      <a:endParaRPr lang="zh-CN" altLang="en-US" sz="12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000" u="none" strike="noStrike" dirty="0">
                          <a:solidFill>
                            <a:schemeClr val="tx1"/>
                          </a:solidFill>
                          <a:effectLst/>
                          <a:latin typeface="仿宋_GB2312" panose="02010609030101010101" pitchFamily="49" charset="-122"/>
                          <a:ea typeface="仿宋_GB2312" panose="02010609030101010101" pitchFamily="49" charset="-122"/>
                        </a:rPr>
                        <a:t>舒城县万佛山旅游开发有限公司</a:t>
                      </a:r>
                      <a:endParaRPr lang="zh-CN" altLang="en-US" sz="10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vMerge="true">
                  <a:tcPr>
                    <a:lnL w="28575">
                      <a:solidFill>
                        <a:schemeClr val="bg1"/>
                      </a:solidFill>
                      <a:prstDash val="solid"/>
                    </a:lnL>
                    <a:lnR w="28575">
                      <a:solidFill>
                        <a:schemeClr val="bg1"/>
                      </a:solidFill>
                      <a:prstDash val="solid"/>
                    </a:lnR>
                  </a:tcPr>
                </a:tc>
                <a:tc>
                  <a:txBody>
                    <a:bodyPr/>
                    <a:lstStyle/>
                    <a:p>
                      <a:pPr algn="ctr" fontAlgn="ctr"/>
                      <a:r>
                        <a:rPr lang="zh-CN" altLang="en-US" sz="1000" u="none" strike="noStrike" dirty="0">
                          <a:solidFill>
                            <a:schemeClr val="tx1"/>
                          </a:solidFill>
                          <a:effectLst/>
                          <a:latin typeface="仿宋_GB2312" panose="02010609030101010101" pitchFamily="49" charset="-122"/>
                          <a:ea typeface="仿宋_GB2312" panose="02010609030101010101" pitchFamily="49" charset="-122"/>
                        </a:rPr>
                        <a:t>安徽天瑞旅游发展有限公司</a:t>
                      </a:r>
                      <a:endParaRPr lang="zh-CN" altLang="en-US" sz="10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vMerge="true">
                  <a:tcPr>
                    <a:lnL w="28575">
                      <a:solidFill>
                        <a:schemeClr val="bg1"/>
                      </a:solidFill>
                      <a:prstDash val="solid"/>
                    </a:lnL>
                    <a:lnR w="28575">
                      <a:solidFill>
                        <a:schemeClr val="bg1"/>
                      </a:solidFill>
                      <a:prstDash val="solid"/>
                    </a:lnR>
                    <a:lnB w="28575">
                      <a:solidFill>
                        <a:schemeClr val="bg1"/>
                      </a:solidFill>
                      <a:prstDash val="solid"/>
                    </a:lnB>
                  </a:tcPr>
                </a:tc>
                <a:tc>
                  <a:txBody>
                    <a:bodyPr/>
                    <a:lstStyle/>
                    <a:p>
                      <a:pPr algn="ctr" fontAlgn="ctr"/>
                      <a:r>
                        <a:rPr lang="zh-CN" altLang="en-US" sz="1000" u="none" strike="noStrike" dirty="0">
                          <a:solidFill>
                            <a:schemeClr val="tx1"/>
                          </a:solidFill>
                          <a:effectLst/>
                          <a:latin typeface="仿宋_GB2312" panose="02010609030101010101" pitchFamily="49" charset="-122"/>
                          <a:ea typeface="仿宋_GB2312" panose="02010609030101010101" pitchFamily="49" charset="-122"/>
                        </a:rPr>
                        <a:t>安徽华宸文化旅游发展有限公司</a:t>
                      </a:r>
                      <a:endParaRPr lang="zh-CN" altLang="en-US" sz="10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rowSpan="2">
                  <a:txBody>
                    <a:bodyPr/>
                    <a:lstStyle/>
                    <a:p>
                      <a:pPr algn="ctr" fontAlgn="ctr"/>
                      <a:r>
                        <a:rPr lang="zh-CN" altLang="en-US" sz="1200" u="none" strike="noStrike">
                          <a:solidFill>
                            <a:schemeClr val="tx1"/>
                          </a:solidFill>
                          <a:effectLst/>
                          <a:latin typeface="仿宋_GB2312" panose="02010609030101010101" pitchFamily="49" charset="-122"/>
                          <a:ea typeface="仿宋_GB2312" panose="02010609030101010101" pitchFamily="49" charset="-122"/>
                        </a:rPr>
                        <a:t>互联网广告服务</a:t>
                      </a:r>
                      <a:endParaRPr lang="zh-CN" altLang="en-US" sz="12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000" u="none" strike="noStrike" dirty="0">
                          <a:solidFill>
                            <a:schemeClr val="tx1"/>
                          </a:solidFill>
                          <a:effectLst/>
                          <a:latin typeface="仿宋_GB2312" panose="02010609030101010101" pitchFamily="49" charset="-122"/>
                          <a:ea typeface="仿宋_GB2312" panose="02010609030101010101" pitchFamily="49" charset="-122"/>
                        </a:rPr>
                        <a:t>舒城开元广告传媒有限责任公司</a:t>
                      </a:r>
                      <a:endParaRPr lang="zh-CN" altLang="en-US" sz="10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223520">
                <a:tc vMerge="true">
                  <a:tcPr>
                    <a:lnL w="28575">
                      <a:solidFill>
                        <a:schemeClr val="bg1"/>
                      </a:solidFill>
                      <a:prstDash val="solid"/>
                    </a:lnL>
                    <a:lnR w="28575">
                      <a:solidFill>
                        <a:schemeClr val="bg1"/>
                      </a:solidFill>
                      <a:prstDash val="solid"/>
                    </a:lnR>
                    <a:lnB w="28575">
                      <a:solidFill>
                        <a:schemeClr val="bg1"/>
                      </a:solidFill>
                      <a:prstDash val="solid"/>
                    </a:lnB>
                  </a:tcPr>
                </a:tc>
                <a:tc vMerge="true">
                  <a:tcPr>
                    <a:lnL w="28575">
                      <a:solidFill>
                        <a:schemeClr val="bg1"/>
                      </a:solidFill>
                      <a:prstDash val="solid"/>
                    </a:lnL>
                    <a:lnR w="28575">
                      <a:solidFill>
                        <a:schemeClr val="bg1"/>
                      </a:solidFill>
                      <a:prstDash val="solid"/>
                    </a:lnR>
                    <a:lnB w="28575">
                      <a:solidFill>
                        <a:schemeClr val="bg1"/>
                      </a:solidFill>
                      <a:prstDash val="solid"/>
                    </a:lnB>
                  </a:tcPr>
                </a:tc>
                <a:tc vMerge="true">
                  <a:tcPr>
                    <a:lnL w="28575">
                      <a:solidFill>
                        <a:schemeClr val="bg1"/>
                      </a:solidFill>
                      <a:prstDash val="solid"/>
                    </a:lnL>
                    <a:lnR w="28575">
                      <a:solidFill>
                        <a:schemeClr val="bg1"/>
                      </a:solidFill>
                      <a:prstDash val="solid"/>
                    </a:lnR>
                    <a:lnB w="28575">
                      <a:solidFill>
                        <a:schemeClr val="bg1"/>
                      </a:solidFill>
                      <a:prstDash val="solid"/>
                    </a:lnB>
                  </a:tcPr>
                </a:tc>
                <a:tc>
                  <a:txBody>
                    <a:bodyPr/>
                    <a:lstStyle/>
                    <a:p>
                      <a:pPr algn="ctr" fontAlgn="ctr"/>
                      <a:r>
                        <a:rPr lang="zh-CN" altLang="en-US" sz="1000" u="none" strike="noStrike" dirty="0">
                          <a:solidFill>
                            <a:schemeClr val="tx1"/>
                          </a:solidFill>
                          <a:effectLst/>
                          <a:latin typeface="仿宋_GB2312" panose="02010609030101010101" pitchFamily="49" charset="-122"/>
                          <a:ea typeface="仿宋_GB2312" panose="02010609030101010101" pitchFamily="49" charset="-122"/>
                        </a:rPr>
                        <a:t>六安市新蓝海文化传媒有限公司</a:t>
                      </a:r>
                      <a:endParaRPr lang="zh-CN" altLang="en-US" sz="10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bl>
          </a:graphicData>
        </a:graphic>
      </p:graphicFrame>
    </p:spTree>
    <p:custDataLst>
      <p:tags r:id="rId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true"/>
          <p:nvPr/>
        </p:nvSpPr>
        <p:spPr>
          <a:xfrm>
            <a:off x="1307545" y="3517756"/>
            <a:ext cx="3868282" cy="1359026"/>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招募相关影视创作单位赴六安拍摄</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目标产出一部九十分钟左右的线上互动电影</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登陆爱奇艺，腾讯视频，哔哩哔哩弹幕视频网站等长视频，中视频网站及网络院线</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21" name="直接连接符 20"/>
          <p:cNvCxnSpPr/>
          <p:nvPr/>
        </p:nvCxnSpPr>
        <p:spPr>
          <a:xfrm>
            <a:off x="5950408" y="2602113"/>
            <a:ext cx="0" cy="2311998"/>
          </a:xfrm>
          <a:prstGeom prst="line">
            <a:avLst/>
          </a:prstGeom>
          <a:ln w="1905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true">
            <a:off x="6045658" y="2500208"/>
            <a:ext cx="396000" cy="0"/>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999502" y="3781702"/>
            <a:ext cx="396000" cy="0"/>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6045658" y="5009361"/>
            <a:ext cx="396000" cy="0"/>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6830472" y="2159172"/>
            <a:ext cx="714694" cy="714694"/>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文本框 38"/>
          <p:cNvSpPr txBox="true"/>
          <p:nvPr/>
        </p:nvSpPr>
        <p:spPr>
          <a:xfrm>
            <a:off x="7678349" y="2140448"/>
            <a:ext cx="1402080" cy="460375"/>
          </a:xfrm>
          <a:prstGeom prst="rect">
            <a:avLst/>
          </a:prstGeom>
          <a:noFill/>
        </p:spPr>
        <p:txBody>
          <a:bodyPr wrap="none" rtlCol="0">
            <a:spAutoFit/>
          </a:bodyPr>
          <a:lstStyle/>
          <a:p>
            <a:r>
              <a:rPr lang="zh-CN" altLang="en-US" sz="24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项目地点</a:t>
            </a:r>
            <a:endParaRPr lang="zh-CN" altLang="en-US" sz="24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文本框 39"/>
          <p:cNvSpPr txBox="true"/>
          <p:nvPr/>
        </p:nvSpPr>
        <p:spPr>
          <a:xfrm>
            <a:off x="7690072" y="2570042"/>
            <a:ext cx="4493538" cy="338554"/>
          </a:xfrm>
          <a:prstGeom prst="rect">
            <a:avLst/>
          </a:prstGeom>
          <a:noFill/>
        </p:spPr>
        <p:txBody>
          <a:bodyPr wrap="none" rtlCol="0">
            <a:spAutoFit/>
          </a:bodyPr>
          <a:lstStyle/>
          <a:p>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安徽省六安市金寨县，霍山县，裕安区，舒城县</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arrow-pointing-left-circular-button_20407"/>
          <p:cNvSpPr>
            <a:spLocks noChangeAspect="true"/>
          </p:cNvSpPr>
          <p:nvPr/>
        </p:nvSpPr>
        <p:spPr bwMode="auto">
          <a:xfrm>
            <a:off x="6985257" y="2314215"/>
            <a:ext cx="405123" cy="404607"/>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3" name="椭圆 42"/>
          <p:cNvSpPr/>
          <p:nvPr/>
        </p:nvSpPr>
        <p:spPr>
          <a:xfrm>
            <a:off x="6830472" y="3410421"/>
            <a:ext cx="714694" cy="714694"/>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4" name="文本框 43"/>
          <p:cNvSpPr txBox="true"/>
          <p:nvPr/>
        </p:nvSpPr>
        <p:spPr>
          <a:xfrm>
            <a:off x="7678349" y="3391697"/>
            <a:ext cx="1402080" cy="460375"/>
          </a:xfrm>
          <a:prstGeom prst="rect">
            <a:avLst/>
          </a:prstGeom>
          <a:noFill/>
        </p:spPr>
        <p:txBody>
          <a:bodyPr wrap="none" rtlCol="0">
            <a:spAutoFit/>
          </a:bodyPr>
          <a:lstStyle/>
          <a:p>
            <a:r>
              <a:rPr lang="zh-CN" altLang="en-US" sz="24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互动电影</a:t>
            </a:r>
            <a:endParaRPr lang="zh-CN" altLang="en-US" sz="24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7690072" y="3821291"/>
            <a:ext cx="2621280" cy="829945"/>
          </a:xfrm>
          <a:prstGeom prst="rect">
            <a:avLst/>
          </a:prstGeom>
          <a:noFill/>
        </p:spPr>
        <p:txBody>
          <a:bodyPr wrap="none" rtlCol="0">
            <a:spAutoFit/>
          </a:bodyPr>
          <a:lstStyle/>
          <a:p>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将互动短视频结合电影制作</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增加观影过程中的交互感</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加深观影沉浸式体验</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6" name="arrow-pointing-left-circular-button_20407"/>
          <p:cNvSpPr>
            <a:spLocks noChangeAspect="true"/>
          </p:cNvSpPr>
          <p:nvPr/>
        </p:nvSpPr>
        <p:spPr bwMode="auto">
          <a:xfrm>
            <a:off x="6985257" y="3565464"/>
            <a:ext cx="405123" cy="404607"/>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椭圆 58"/>
          <p:cNvSpPr/>
          <p:nvPr/>
        </p:nvSpPr>
        <p:spPr>
          <a:xfrm>
            <a:off x="6830472" y="4661670"/>
            <a:ext cx="714694" cy="714694"/>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文本框 59"/>
          <p:cNvSpPr txBox="true"/>
          <p:nvPr/>
        </p:nvSpPr>
        <p:spPr>
          <a:xfrm>
            <a:off x="7678349" y="4642946"/>
            <a:ext cx="1415772" cy="461665"/>
          </a:xfrm>
          <a:prstGeom prst="rect">
            <a:avLst/>
          </a:prstGeom>
          <a:noFill/>
        </p:spPr>
        <p:txBody>
          <a:bodyPr wrap="none" rtlCol="0">
            <a:spAutoFit/>
          </a:bodyPr>
          <a:lstStyle/>
          <a:p>
            <a:r>
              <a:rPr lang="zh-CN" altLang="en-US" sz="24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文化向度</a:t>
            </a:r>
            <a:endParaRPr lang="zh-CN" altLang="en-US" sz="24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1" name="文本框 60"/>
          <p:cNvSpPr txBox="true"/>
          <p:nvPr/>
        </p:nvSpPr>
        <p:spPr>
          <a:xfrm>
            <a:off x="7690072" y="5072540"/>
            <a:ext cx="1808480" cy="829945"/>
          </a:xfrm>
          <a:prstGeom prst="rect">
            <a:avLst/>
          </a:prstGeom>
          <a:noFill/>
        </p:spPr>
        <p:txBody>
          <a:bodyPr wrap="none" rtlCol="0">
            <a:spAutoFit/>
          </a:bodyPr>
          <a:lstStyle/>
          <a:p>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丰富红色文化内涵</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宣传老区精神</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创新艺术表现形式</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6985257" y="4816713"/>
            <a:ext cx="405123" cy="404607"/>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椭圆 1"/>
          <p:cNvSpPr/>
          <p:nvPr/>
        </p:nvSpPr>
        <p:spPr>
          <a:xfrm>
            <a:off x="5854237" y="2411613"/>
            <a:ext cx="190500" cy="1905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0" name="椭圆 29"/>
          <p:cNvSpPr/>
          <p:nvPr/>
        </p:nvSpPr>
        <p:spPr>
          <a:xfrm>
            <a:off x="5865391" y="3697013"/>
            <a:ext cx="190500" cy="1905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椭圆 30"/>
          <p:cNvSpPr/>
          <p:nvPr/>
        </p:nvSpPr>
        <p:spPr>
          <a:xfrm>
            <a:off x="5865391" y="4925402"/>
            <a:ext cx="190500" cy="1905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2" name="文本框 31"/>
          <p:cNvSpPr txBox="true"/>
          <p:nvPr/>
        </p:nvSpPr>
        <p:spPr>
          <a:xfrm>
            <a:off x="3729397" y="410435"/>
            <a:ext cx="3660775"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6.红色互动电影</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3" name="组合 32"/>
          <p:cNvGrpSpPr/>
          <p:nvPr/>
        </p:nvGrpSpPr>
        <p:grpSpPr>
          <a:xfrm>
            <a:off x="1333334" y="2725452"/>
            <a:ext cx="2227789" cy="531501"/>
            <a:chOff x="427836" y="2292912"/>
            <a:chExt cx="2227789" cy="531501"/>
          </a:xfrm>
        </p:grpSpPr>
        <p:sp>
          <p:nvSpPr>
            <p:cNvPr id="48" name="文本框 47"/>
            <p:cNvSpPr txBox="true"/>
            <p:nvPr/>
          </p:nvSpPr>
          <p:spPr>
            <a:xfrm>
              <a:off x="427836" y="2292912"/>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5" name="矩形: 圆角 34"/>
            <p:cNvSpPr/>
            <p:nvPr/>
          </p:nvSpPr>
          <p:spPr>
            <a:xfrm>
              <a:off x="526005" y="2736093"/>
              <a:ext cx="581555" cy="88320"/>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47" name="椭圆 46">
            <a:hlinkClick r:id="rId1" action="ppaction://hlinksldjump"/>
          </p:cNvPr>
          <p:cNvSpPr/>
          <p:nvPr/>
        </p:nvSpPr>
        <p:spPr>
          <a:xfrm>
            <a:off x="10822940" y="410210"/>
            <a:ext cx="516890" cy="516890"/>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Tree>
    <p:custDataLst>
      <p:tags r:id="rId2"/>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stCxn id="2" idx="4"/>
          </p:cNvCxnSpPr>
          <p:nvPr/>
        </p:nvCxnSpPr>
        <p:spPr>
          <a:xfrm>
            <a:off x="598170" y="1743710"/>
            <a:ext cx="1270" cy="4536440"/>
          </a:xfrm>
          <a:prstGeom prst="line">
            <a:avLst/>
          </a:prstGeom>
          <a:ln w="1905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true">
            <a:off x="694513" y="1641688"/>
            <a:ext cx="396000" cy="0"/>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1167542" y="1300652"/>
            <a:ext cx="714694" cy="714694"/>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arrow-pointing-left-circular-button_20407"/>
          <p:cNvSpPr>
            <a:spLocks noChangeAspect="true"/>
          </p:cNvSpPr>
          <p:nvPr/>
        </p:nvSpPr>
        <p:spPr bwMode="auto">
          <a:xfrm>
            <a:off x="1322327" y="1455695"/>
            <a:ext cx="405123" cy="404607"/>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椭圆 1"/>
          <p:cNvSpPr/>
          <p:nvPr/>
        </p:nvSpPr>
        <p:spPr>
          <a:xfrm>
            <a:off x="503092" y="1553093"/>
            <a:ext cx="190500" cy="1905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2" name="文本框 31"/>
          <p:cNvSpPr txBox="true"/>
          <p:nvPr/>
        </p:nvSpPr>
        <p:spPr>
          <a:xfrm>
            <a:off x="344212" y="410435"/>
            <a:ext cx="3952875"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6.</a:t>
            </a:r>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红色文化方向</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椭圆 46">
            <a:hlinkClick r:id="rId1" action="ppaction://hlinksldjump"/>
          </p:cNvPr>
          <p:cNvSpPr/>
          <p:nvPr/>
        </p:nvSpPr>
        <p:spPr>
          <a:xfrm>
            <a:off x="10822940" y="410210"/>
            <a:ext cx="516890" cy="516890"/>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00" name="文本框 99"/>
          <p:cNvSpPr txBox="true"/>
          <p:nvPr/>
        </p:nvSpPr>
        <p:spPr>
          <a:xfrm>
            <a:off x="1979930" y="1455420"/>
            <a:ext cx="9244965" cy="4401205"/>
          </a:xfrm>
          <a:prstGeom prst="rect">
            <a:avLst/>
          </a:prstGeom>
          <a:noFill/>
          <a:ln w="9525">
            <a:noFill/>
          </a:ln>
        </p:spPr>
        <p:txBody>
          <a:bodyPr wrap="square">
            <a:spAutoFit/>
          </a:bodyPr>
          <a:lstStyle/>
          <a:p>
            <a:pPr indent="0"/>
            <a:r>
              <a:rPr lang="zh-CN" sz="2000" b="0" dirty="0">
                <a:ea typeface="等线" panose="02010600030101010101" charset="-122"/>
              </a:rPr>
              <a:t>1、</a:t>
            </a:r>
            <a:r>
              <a:rPr lang="en-US" sz="2000" b="0" dirty="0">
                <a:latin typeface="等线" panose="02010600030101010101" charset="-122"/>
              </a:rPr>
              <a:t> </a:t>
            </a:r>
            <a:r>
              <a:rPr lang="zh-CN" sz="2000" b="0" dirty="0">
                <a:ea typeface="等线" panose="02010600030101010101" charset="-122"/>
              </a:rPr>
              <a:t>小切口讲述：片名《红日》。革命浪漫主义方向。</a:t>
            </a:r>
            <a:endParaRPr lang="zh-CN" sz="2000" b="0" dirty="0">
              <a:ea typeface="等线" panose="02010600030101010101" charset="-122"/>
            </a:endParaRPr>
          </a:p>
          <a:p>
            <a:pPr indent="0"/>
            <a:r>
              <a:rPr lang="zh-CN" sz="2000" b="0" dirty="0">
                <a:ea typeface="等线" panose="02010600030101010101" charset="-122"/>
              </a:rPr>
              <a:t>涉及《红日报》和《红日》新剧团，可二者兼有，亦可择取其一。从宣传和文化的角度讲述革命题材，以文写武，别开生面。（背景资料：皖西北特委等党组织先后创办了《红旗报》、《火花》半月刊、《红旗》三日刊、《苏维埃》周报等。</a:t>
            </a:r>
            <a:r>
              <a:rPr lang="zh-CN" sz="2000" b="0" dirty="0">
                <a:ea typeface="等线" panose="02010600030101010101" charset="-122"/>
                <a:cs typeface="Times New Roman" panose="02020603050405020304" charset="0"/>
              </a:rPr>
              <a:t>1932年2月在金寨南溪出版的《红日报》，为日刊，报头“红日”二字套红，共设四版，影响甚大。皖西苏区红军文化团主要有宣传队、俱乐部和新剧团。从1930年春到1932年秋，皖西苏区的六安、霍山、霍邱等地苏维埃政府都建立了新剧团。影响较大的有红日剧团、金家寨剧团等。皖西苏区红军文化的主要艺术形式有，歌谣、戏剧、绘画等。</a:t>
            </a:r>
            <a:r>
              <a:rPr lang="zh-CN" sz="2000" b="0" dirty="0">
                <a:ea typeface="等线" panose="02010600030101010101" charset="-122"/>
              </a:rPr>
              <a:t>）</a:t>
            </a:r>
            <a:endParaRPr lang="zh-CN" sz="2000" b="0" dirty="0">
              <a:ea typeface="等线" panose="02010600030101010101" charset="-122"/>
            </a:endParaRPr>
          </a:p>
          <a:p>
            <a:pPr indent="0"/>
            <a:r>
              <a:rPr lang="zh-CN" sz="2000" b="0" dirty="0">
                <a:ea typeface="等线" panose="02010600030101010101" charset="-122"/>
              </a:rPr>
              <a:t>2、</a:t>
            </a:r>
            <a:r>
              <a:rPr lang="en-US" sz="2000" b="0" dirty="0">
                <a:latin typeface="等线" panose="02010600030101010101" charset="-122"/>
              </a:rPr>
              <a:t> </a:t>
            </a:r>
            <a:r>
              <a:rPr lang="zh-CN" sz="2000" b="0" dirty="0">
                <a:ea typeface="等线" panose="02010600030101010101" charset="-122"/>
              </a:rPr>
              <a:t>写一个村子或一个普通家庭、普通人的革命。（故事考虑：救了一个敌人，如何处置敌人；B如何以很小的力量获取胜利。）</a:t>
            </a:r>
            <a:endParaRPr lang="zh-CN" sz="2000" b="0" dirty="0">
              <a:ea typeface="等线" panose="02010600030101010101" charset="-122"/>
            </a:endParaRPr>
          </a:p>
          <a:p>
            <a:pPr indent="0"/>
            <a:r>
              <a:rPr lang="zh-CN" sz="2000" b="0" dirty="0">
                <a:ea typeface="等线" panose="02010600030101010101" charset="-122"/>
              </a:rPr>
              <a:t>3、</a:t>
            </a:r>
            <a:r>
              <a:rPr lang="en-US" sz="2000" b="0" dirty="0">
                <a:latin typeface="等线" panose="02010600030101010101" charset="-122"/>
              </a:rPr>
              <a:t> </a:t>
            </a:r>
            <a:r>
              <a:rPr lang="zh-CN" sz="2000" b="0" dirty="0">
                <a:ea typeface="等线" panose="02010600030101010101" charset="-122"/>
              </a:rPr>
              <a:t>选取一个重大英雄人物，撷取其一个较小的侧面展开故事，以人物和情感取胜，避免过多战争场面。（此种方式的好处在于：1、减少战争场面拍摄和特效过多的费用支出；2、小侧面讲述，别开生面）</a:t>
            </a:r>
            <a:endParaRPr lang="zh-CN" altLang="en-US" sz="2000" b="0" dirty="0">
              <a:ea typeface="等线" panose="02010600030101010101" charset="-122"/>
            </a:endParaRPr>
          </a:p>
        </p:txBody>
      </p:sp>
    </p:spTree>
    <p:custDataLst>
      <p:tags r:id="rId2"/>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stCxn id="2" idx="4"/>
          </p:cNvCxnSpPr>
          <p:nvPr/>
        </p:nvCxnSpPr>
        <p:spPr>
          <a:xfrm>
            <a:off x="598170" y="2003425"/>
            <a:ext cx="1270" cy="4536440"/>
          </a:xfrm>
          <a:prstGeom prst="line">
            <a:avLst/>
          </a:prstGeom>
          <a:ln w="1905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true">
            <a:off x="694513" y="1901403"/>
            <a:ext cx="396000" cy="0"/>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1167542" y="1560367"/>
            <a:ext cx="714694" cy="714694"/>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arrow-pointing-left-circular-button_20407"/>
          <p:cNvSpPr>
            <a:spLocks noChangeAspect="true"/>
          </p:cNvSpPr>
          <p:nvPr/>
        </p:nvSpPr>
        <p:spPr bwMode="auto">
          <a:xfrm>
            <a:off x="1322327" y="1715410"/>
            <a:ext cx="405123" cy="404607"/>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椭圆 1"/>
          <p:cNvSpPr/>
          <p:nvPr/>
        </p:nvSpPr>
        <p:spPr>
          <a:xfrm>
            <a:off x="503092" y="1812808"/>
            <a:ext cx="190500" cy="1905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2" name="文本框 31"/>
          <p:cNvSpPr txBox="true"/>
          <p:nvPr/>
        </p:nvSpPr>
        <p:spPr>
          <a:xfrm>
            <a:off x="344212" y="410435"/>
            <a:ext cx="2936875"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6.</a:t>
            </a:r>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2</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扶贫方向</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椭圆 46">
            <a:hlinkClick r:id="rId1" action="ppaction://hlinksldjump"/>
          </p:cNvPr>
          <p:cNvSpPr/>
          <p:nvPr/>
        </p:nvSpPr>
        <p:spPr>
          <a:xfrm>
            <a:off x="10822940" y="410210"/>
            <a:ext cx="516890" cy="516890"/>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00" name="文本框 99"/>
          <p:cNvSpPr txBox="true"/>
          <p:nvPr/>
        </p:nvSpPr>
        <p:spPr>
          <a:xfrm>
            <a:off x="2094865" y="1715135"/>
            <a:ext cx="9244965" cy="3416320"/>
          </a:xfrm>
          <a:prstGeom prst="rect">
            <a:avLst/>
          </a:prstGeom>
          <a:noFill/>
          <a:ln w="9525">
            <a:noFill/>
          </a:ln>
        </p:spPr>
        <p:txBody>
          <a:bodyPr wrap="square">
            <a:spAutoFit/>
          </a:bodyPr>
          <a:lstStyle/>
          <a:p>
            <a:pPr indent="0"/>
            <a:r>
              <a:rPr lang="zh-CN" sz="2400" b="0" dirty="0">
                <a:ea typeface="等线" panose="02010600030101010101" charset="-122"/>
              </a:rPr>
              <a:t>1、</a:t>
            </a:r>
            <a:r>
              <a:rPr lang="en-US" sz="2400" b="0" dirty="0">
                <a:latin typeface="等线" panose="02010600030101010101" charset="-122"/>
              </a:rPr>
              <a:t> </a:t>
            </a:r>
            <a:r>
              <a:rPr lang="zh-CN" sz="2400" b="0" dirty="0">
                <a:ea typeface="等线" panose="02010600030101010101" charset="-122"/>
              </a:rPr>
              <a:t>从大眼睛女孩苏明娟的角度，写一个贫困生在众人帮助下成长起来以后反哺家乡的故事。（结合六安茶、红色文化资源，从文化、科技、卫生、教育的角度扶贫。）</a:t>
            </a:r>
            <a:endParaRPr lang="zh-CN" sz="2400" b="0" dirty="0">
              <a:ea typeface="等线" panose="02010600030101010101" charset="-122"/>
            </a:endParaRPr>
          </a:p>
          <a:p>
            <a:pPr indent="0"/>
            <a:r>
              <a:rPr lang="zh-CN" sz="2400" b="0" dirty="0">
                <a:ea typeface="等线" panose="02010600030101010101" charset="-122"/>
              </a:rPr>
              <a:t>2、</a:t>
            </a:r>
            <a:r>
              <a:rPr lang="en-US" sz="2400" b="0" dirty="0">
                <a:latin typeface="等线" panose="02010600030101010101" charset="-122"/>
              </a:rPr>
              <a:t> </a:t>
            </a:r>
            <a:r>
              <a:rPr lang="zh-CN" sz="2400" b="0" dirty="0">
                <a:ea typeface="等线" panose="02010600030101010101" charset="-122"/>
              </a:rPr>
              <a:t>乡村脱贫能人的角度。（一个不受众人理解的青年，如何脱贫并带领大家致富的故事）</a:t>
            </a:r>
            <a:endParaRPr lang="zh-CN" sz="2400" b="0" dirty="0">
              <a:ea typeface="等线" panose="02010600030101010101" charset="-122"/>
            </a:endParaRPr>
          </a:p>
          <a:p>
            <a:pPr indent="0"/>
            <a:r>
              <a:rPr lang="zh-CN" sz="2400" b="0" dirty="0">
                <a:ea typeface="等线" panose="02010600030101010101" charset="-122"/>
              </a:rPr>
              <a:t>3、</a:t>
            </a:r>
            <a:r>
              <a:rPr lang="en-US" sz="2400" b="0" dirty="0">
                <a:latin typeface="等线" panose="02010600030101010101" charset="-122"/>
              </a:rPr>
              <a:t> </a:t>
            </a:r>
            <a:r>
              <a:rPr lang="zh-CN" sz="2400" b="0" dirty="0">
                <a:ea typeface="等线" panose="02010600030101010101" charset="-122"/>
              </a:rPr>
              <a:t>文化角度扶贫。（六安有丰富的地方文化，比如皖西庐剧、民歌、舞蹈、曲艺、剪纸等。由此切口来做扶贫）</a:t>
            </a:r>
            <a:endParaRPr lang="zh-CN" sz="2400" b="0" dirty="0">
              <a:ea typeface="等线" panose="02010600030101010101" charset="-122"/>
            </a:endParaRPr>
          </a:p>
          <a:p>
            <a:pPr indent="0"/>
            <a:r>
              <a:rPr lang="zh-CN" sz="2400" b="0" dirty="0">
                <a:ea typeface="等线" panose="02010600030101010101" charset="-122"/>
              </a:rPr>
              <a:t>（注：扶贫是个需要集合很多部门人员参与的工作，从任何一个角度来写作，都会涉及很多其他角色。此中三个方向，仅为主视角。）</a:t>
            </a:r>
            <a:endParaRPr lang="zh-CN" altLang="en-US" sz="2400" b="0" dirty="0">
              <a:ea typeface="等线" panose="02010600030101010101" charset="-122"/>
            </a:endParaRPr>
          </a:p>
        </p:txBody>
      </p:sp>
    </p:spTree>
    <p:custDataLst>
      <p:tags r:id="rId2"/>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stCxn id="2" idx="4"/>
          </p:cNvCxnSpPr>
          <p:nvPr/>
        </p:nvCxnSpPr>
        <p:spPr>
          <a:xfrm>
            <a:off x="630555" y="2853690"/>
            <a:ext cx="0" cy="1716405"/>
          </a:xfrm>
          <a:prstGeom prst="line">
            <a:avLst/>
          </a:prstGeom>
          <a:ln w="1905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true">
            <a:off x="726898" y="2751668"/>
            <a:ext cx="396000" cy="0"/>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1199927" y="2410632"/>
            <a:ext cx="714694" cy="714694"/>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arrow-pointing-left-circular-button_20407"/>
          <p:cNvSpPr>
            <a:spLocks noChangeAspect="true"/>
          </p:cNvSpPr>
          <p:nvPr/>
        </p:nvSpPr>
        <p:spPr bwMode="auto">
          <a:xfrm>
            <a:off x="1354712" y="2565675"/>
            <a:ext cx="405123" cy="404607"/>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椭圆 1"/>
          <p:cNvSpPr/>
          <p:nvPr/>
        </p:nvSpPr>
        <p:spPr>
          <a:xfrm>
            <a:off x="535477" y="2663073"/>
            <a:ext cx="190500" cy="1905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2" name="文本框 31"/>
          <p:cNvSpPr txBox="true"/>
          <p:nvPr/>
        </p:nvSpPr>
        <p:spPr>
          <a:xfrm>
            <a:off x="344212" y="410435"/>
            <a:ext cx="4968875"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6.</a:t>
            </a:r>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红色与扶贫相结合</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椭圆 46">
            <a:hlinkClick r:id="rId1" action="ppaction://hlinksldjump"/>
          </p:cNvPr>
          <p:cNvSpPr/>
          <p:nvPr/>
        </p:nvSpPr>
        <p:spPr>
          <a:xfrm>
            <a:off x="10822940" y="410210"/>
            <a:ext cx="516890" cy="516890"/>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00" name="文本框 99"/>
          <p:cNvSpPr txBox="true"/>
          <p:nvPr/>
        </p:nvSpPr>
        <p:spPr>
          <a:xfrm>
            <a:off x="2177415" y="2541270"/>
            <a:ext cx="9244965" cy="1569660"/>
          </a:xfrm>
          <a:prstGeom prst="rect">
            <a:avLst/>
          </a:prstGeom>
          <a:noFill/>
          <a:ln w="9525">
            <a:noFill/>
          </a:ln>
        </p:spPr>
        <p:txBody>
          <a:bodyPr wrap="square">
            <a:spAutoFit/>
          </a:bodyPr>
          <a:lstStyle/>
          <a:p>
            <a:pPr indent="0"/>
            <a:r>
              <a:rPr lang="zh-CN" sz="2400" b="0" dirty="0">
                <a:ea typeface="等线" panose="02010600030101010101" charset="-122"/>
              </a:rPr>
              <a:t>写一个即将</a:t>
            </a:r>
            <a:r>
              <a:rPr lang="zh-CN" altLang="en-US" sz="2400" b="0" dirty="0">
                <a:ea typeface="等线" panose="02010600030101010101" charset="-122"/>
              </a:rPr>
              <a:t>解散</a:t>
            </a:r>
            <a:r>
              <a:rPr lang="zh-CN" sz="2400" b="0" dirty="0">
                <a:ea typeface="等线" panose="02010600030101010101" charset="-122"/>
              </a:rPr>
              <a:t>的民间艺术团，如何在一个新人的带领下，通过看起来不靠谱的方式，以先进的理念，结合六安的红色文化、地方资源特色，排演新作品，最终获得艺术与口碑双丰收，同时保住了艺术团。</a:t>
            </a:r>
            <a:endParaRPr lang="zh-CN" altLang="en-US" sz="2400" b="0" dirty="0">
              <a:ea typeface="等线" panose="02010600030101010101" charset="-122"/>
            </a:endParaRPr>
          </a:p>
        </p:txBody>
      </p:sp>
    </p:spTree>
    <p:custDataLst>
      <p:tags r:id="rId2"/>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632890"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1" name="任意多边形 50"/>
          <p:cNvSpPr/>
          <p:nvPr/>
        </p:nvSpPr>
        <p:spPr>
          <a:xfrm>
            <a:off x="3664890"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696890"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3" name="任意多边形 52"/>
          <p:cNvSpPr/>
          <p:nvPr/>
        </p:nvSpPr>
        <p:spPr>
          <a:xfrm>
            <a:off x="7728890"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文本框 54"/>
          <p:cNvSpPr txBox="true"/>
          <p:nvPr/>
        </p:nvSpPr>
        <p:spPr>
          <a:xfrm>
            <a:off x="2108624"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4140624"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944024"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993804"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2329970"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1" name="文本框 60"/>
          <p:cNvSpPr txBox="true"/>
          <p:nvPr/>
        </p:nvSpPr>
        <p:spPr>
          <a:xfrm>
            <a:off x="1719433" y="3148157"/>
            <a:ext cx="1730518" cy="1323439"/>
          </a:xfrm>
          <a:prstGeom prst="rect">
            <a:avLst/>
          </a:prstGeom>
          <a:noFill/>
        </p:spPr>
        <p:txBody>
          <a:bodyPr wrap="square" rtlCol="0">
            <a:spAutoFit/>
          </a:bodyPr>
          <a:lstStyle/>
          <a:p>
            <a:pPr marL="285750" indent="-285750">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影视创投公司</a:t>
            </a:r>
            <a:endParaRPr lang="en-US" altLang="zh-CN" sz="1600" dirty="0">
              <a:latin typeface="微软雅黑" panose="020B0503020204020204" pitchFamily="34" charset="-122"/>
              <a:ea typeface="微软雅黑" panose="020B0503020204020204" pitchFamily="34" charset="-122"/>
              <a:sym typeface="+mn-ea"/>
            </a:endParaRPr>
          </a:p>
          <a:p>
            <a:endParaRPr lang="zh-CN" altLang="en-US" sz="1600" dirty="0">
              <a:latin typeface="微软雅黑" panose="020B0503020204020204" pitchFamily="34" charset="-122"/>
              <a:ea typeface="微软雅黑" panose="020B0503020204020204" pitchFamily="34" charset="-122"/>
              <a:sym typeface="+mn-ea"/>
            </a:endParaRPr>
          </a:p>
          <a:p>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4361970"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751433" y="3148157"/>
            <a:ext cx="1730518" cy="3370474"/>
          </a:xfrm>
          <a:prstGeom prst="rect">
            <a:avLst/>
          </a:prstGeom>
          <a:noFill/>
        </p:spPr>
        <p:txBody>
          <a:bodyPr wrap="square" rtlCol="0">
            <a:spAutoFit/>
          </a:bodyPr>
          <a:lstStyle/>
          <a:p>
            <a:pPr marL="171450" indent="-171450" algn="l">
              <a:lnSpc>
                <a:spcPct val="140000"/>
              </a:lnSpc>
              <a:buClrTx/>
              <a:buSzTx/>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上海国际艺术影像文化展览会</a:t>
            </a:r>
            <a:endParaRPr lang="en-US" altLang="zh-CN" sz="1600" dirty="0">
              <a:solidFill>
                <a:schemeClr val="dk1"/>
              </a:solidFill>
              <a:latin typeface="微软雅黑" panose="020B0503020204020204" pitchFamily="34" charset="-122"/>
              <a:ea typeface="微软雅黑" panose="020B0503020204020204" pitchFamily="34" charset="-122"/>
              <a:sym typeface="+mn-ea"/>
            </a:endParaRPr>
          </a:p>
          <a:p>
            <a:pPr marL="171450" indent="-171450" algn="l">
              <a:lnSpc>
                <a:spcPct val="140000"/>
              </a:lnSpc>
              <a:buClrTx/>
              <a:buSzTx/>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北京国际广播电影电视展览会</a:t>
            </a:r>
            <a:endParaRPr lang="en-US" altLang="zh-CN" sz="1600" dirty="0">
              <a:solidFill>
                <a:schemeClr val="dk1"/>
              </a:solidFill>
              <a:latin typeface="微软雅黑" panose="020B0503020204020204" pitchFamily="34" charset="-122"/>
              <a:ea typeface="微软雅黑" panose="020B0503020204020204" pitchFamily="34" charset="-122"/>
              <a:sym typeface="+mn-ea"/>
            </a:endParaRPr>
          </a:p>
          <a:p>
            <a:pPr marL="171450" indent="-171450" algn="l">
              <a:lnSpc>
                <a:spcPct val="140000"/>
              </a:lnSpc>
              <a:buClrTx/>
              <a:buSzTx/>
              <a:buFont typeface="Arial" panose="02080604020202020204" pitchFamily="34" charset="0"/>
              <a:buChar char="•"/>
            </a:pPr>
            <a:r>
              <a:rPr lang="zh-CN" altLang="en-US" sz="1600" b="0" i="0" kern="1200" dirty="0">
                <a:solidFill>
                  <a:schemeClr val="dk1"/>
                </a:solidFill>
                <a:latin typeface="微软雅黑" panose="020B0503020204020204" pitchFamily="34" charset="-122"/>
                <a:ea typeface="微软雅黑" panose="020B0503020204020204" pitchFamily="34" charset="-122"/>
                <a:cs typeface="+mn-cs"/>
                <a:sym typeface="+mn-ea"/>
              </a:rPr>
              <a:t>平遥国际电影展</a:t>
            </a:r>
            <a:endParaRPr lang="zh-CN" altLang="en-US" sz="1600" b="0" i="0" kern="1200" dirty="0">
              <a:solidFill>
                <a:schemeClr val="dk1"/>
              </a:solidFill>
              <a:latin typeface="微软雅黑" panose="020B0503020204020204" pitchFamily="34" charset="-122"/>
              <a:ea typeface="微软雅黑" panose="020B0503020204020204" pitchFamily="34" charset="-122"/>
              <a:cs typeface="+mn-cs"/>
            </a:endParaRPr>
          </a:p>
          <a:p>
            <a:pPr marL="171450" lvl="0" indent="-171450" algn="l">
              <a:lnSpc>
                <a:spcPct val="110000"/>
              </a:lnSpc>
              <a:buClrTx/>
              <a:buSzTx/>
              <a:buFont typeface="Arial" panose="02080604020202020204" pitchFamily="34" charset="0"/>
              <a:buChar char="•"/>
            </a:pP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6393970"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5" name="文本框 64"/>
          <p:cNvSpPr txBox="true"/>
          <p:nvPr/>
        </p:nvSpPr>
        <p:spPr>
          <a:xfrm>
            <a:off x="5744661" y="3146215"/>
            <a:ext cx="1730518" cy="3958007"/>
          </a:xfrm>
          <a:prstGeom prst="rect">
            <a:avLst/>
          </a:prstGeom>
          <a:noFill/>
        </p:spPr>
        <p:txBody>
          <a:bodyPr wrap="square" rtlCol="0">
            <a:spAutoFit/>
          </a:bodyPr>
          <a:lstStyle/>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安徽五星东方影视投资有限公司</a:t>
            </a:r>
            <a:endParaRPr lang="en-US" altLang="zh-CN" sz="1600" dirty="0">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安徽电影集团</a:t>
            </a:r>
            <a:endParaRPr lang="zh-CN" altLang="en-US" sz="1600" b="0" dirty="0">
              <a:latin typeface="微软雅黑" panose="020B0503020204020204" pitchFamily="34" charset="-122"/>
              <a:ea typeface="微软雅黑" panose="020B0503020204020204" pitchFamily="34" charset="-122"/>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安徽凿壁偷光文化传播集团有限公司</a:t>
            </a:r>
            <a:endParaRPr lang="en-US" altLang="zh-CN" sz="1600" dirty="0">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安徽信达天下影视传媒有限公司</a:t>
            </a:r>
            <a:endParaRPr lang="en-US" altLang="zh-CN" sz="1600" dirty="0">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合肥声动文化传媒有限公司</a:t>
            </a:r>
            <a:endParaRPr lang="zh-CN" altLang="en-US" sz="1600" dirty="0">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endParaRPr lang="zh-CN" altLang="en-US" sz="1600" dirty="0">
              <a:latin typeface="微软雅黑" panose="020B0503020204020204" pitchFamily="34" charset="-122"/>
              <a:ea typeface="微软雅黑" panose="020B0503020204020204" pitchFamily="34" charset="-122"/>
              <a:sym typeface="+mn-ea"/>
            </a:endParaRPr>
          </a:p>
          <a:p>
            <a:pPr lvl="0" indent="0" algn="l">
              <a:lnSpc>
                <a:spcPct val="90000"/>
              </a:lnSpc>
              <a:buClrTx/>
              <a:buSzTx/>
              <a:buFont typeface="Arial" panose="02080604020202020204" pitchFamily="34" charset="0"/>
              <a:buNone/>
            </a:pPr>
            <a:r>
              <a:rPr lang="zh-CN" altLang="en-US" sz="1600" dirty="0">
                <a:effectLst/>
                <a:latin typeface="微软雅黑" panose="020B0503020204020204" pitchFamily="34" charset="-122"/>
                <a:ea typeface="微软雅黑" panose="020B0503020204020204" pitchFamily="34" charset="-122"/>
                <a:sym typeface="+mn-ea"/>
              </a:rPr>
              <a:t>        </a:t>
            </a:r>
            <a:endParaRPr lang="zh-CN" altLang="en-US" sz="1600" dirty="0">
              <a:effectLst/>
              <a:latin typeface="微软雅黑" panose="020B0503020204020204" pitchFamily="34" charset="-122"/>
              <a:ea typeface="微软雅黑" panose="020B0503020204020204" pitchFamily="34" charset="-122"/>
              <a:sym typeface="+mn-ea"/>
            </a:endParaRPr>
          </a:p>
          <a:p>
            <a:pPr lvl="0" indent="0" algn="l">
              <a:lnSpc>
                <a:spcPct val="90000"/>
              </a:lnSpc>
              <a:buClrTx/>
              <a:buSzTx/>
              <a:buFont typeface="Arial" panose="02080604020202020204" pitchFamily="34" charset="0"/>
              <a:buNone/>
            </a:pP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8425970"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815433" y="3148157"/>
            <a:ext cx="1730518" cy="2997744"/>
          </a:xfrm>
          <a:prstGeom prst="rect">
            <a:avLst/>
          </a:prstGeom>
          <a:noFill/>
        </p:spPr>
        <p:txBody>
          <a:bodyPr wrap="square" rtlCol="0">
            <a:spAutoFit/>
          </a:bodyPr>
          <a:lstStyle/>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国家中影数字制作基地</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光线传媒股份有限公司</a:t>
            </a:r>
            <a:endParaRPr lang="en-US" altLang="zh-CN" sz="1600" dirty="0">
              <a:solidFill>
                <a:schemeClr val="dk1"/>
              </a:solidFill>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上海观达影视文化有限公司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芒果影视文化有限公司</a:t>
            </a:r>
            <a:endParaRPr lang="en-US" altLang="zh-CN"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北京广电影视传媒有限公司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华文映像影视传媒有限公司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9" name="文本框 68"/>
          <p:cNvSpPr txBox="true"/>
          <p:nvPr/>
        </p:nvSpPr>
        <p:spPr>
          <a:xfrm>
            <a:off x="9256395" y="3148330"/>
            <a:ext cx="2459990" cy="338554"/>
          </a:xfrm>
          <a:prstGeom prst="rect">
            <a:avLst/>
          </a:prstGeom>
          <a:noFill/>
        </p:spPr>
        <p:txBody>
          <a:bodyPr wrap="square" rtlCol="0">
            <a:spAutoFit/>
          </a:bodyPr>
          <a:lstStyle/>
          <a:p>
            <a:pPr lvl="0" indent="0" algn="l">
              <a:lnSpc>
                <a:spcPct val="100000"/>
              </a:lnSpc>
              <a:buClrTx/>
              <a:buSzTx/>
              <a:buFont typeface="Arial" panose="02080604020202020204" pitchFamily="34" charset="0"/>
              <a:buNone/>
            </a:pPr>
            <a:r>
              <a:rPr lang="zh-CN" altLang="en-US" sz="1600" dirty="0">
                <a:effectLst/>
                <a:latin typeface="微软雅黑" panose="020B0503020204020204" pitchFamily="34" charset="-122"/>
                <a:ea typeface="微软雅黑" panose="020B0503020204020204" pitchFamily="34" charset="-122"/>
                <a:sym typeface="+mn-ea"/>
              </a:rPr>
              <a:t> </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2132315" cy="52322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6.4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Tree>
    <p:custDataLst>
      <p:tags r:id="rId2"/>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50825" y="2625090"/>
            <a:ext cx="4132580" cy="2584450"/>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抹茶小镇茶绎项目以抹茶小镇现有良好建设为基础，通过沉浸式实景演出、灯光秀、景区集体活动的方式为景区进行数字创意产业的赋能。以“茶”文化为主题，打造500km内唯一的茶文化特色主题公园。</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47835" y="304663"/>
            <a:ext cx="9151876" cy="2019701"/>
            <a:chOff x="-185195" y="-209383"/>
            <a:chExt cx="9151876" cy="2019701"/>
          </a:xfrm>
        </p:grpSpPr>
        <p:grpSp>
          <p:nvGrpSpPr>
            <p:cNvPr id="34" name="组合 33"/>
            <p:cNvGrpSpPr/>
            <p:nvPr/>
          </p:nvGrpSpPr>
          <p:grpSpPr>
            <a:xfrm>
              <a:off x="183996" y="-209383"/>
              <a:ext cx="8782685" cy="1197469"/>
              <a:chOff x="930232" y="2273360"/>
              <a:chExt cx="8782685" cy="1197469"/>
            </a:xfrm>
          </p:grpSpPr>
          <p:sp>
            <p:nvSpPr>
              <p:cNvPr id="36" name="文本框 35"/>
              <p:cNvSpPr txBox="true"/>
              <p:nvPr/>
            </p:nvSpPr>
            <p:spPr>
              <a:xfrm>
                <a:off x="2979377" y="2273360"/>
                <a:ext cx="6733540" cy="706755"/>
              </a:xfrm>
              <a:prstGeom prst="rect">
                <a:avLst/>
              </a:prstGeom>
              <a:noFill/>
            </p:spPr>
            <p:txBody>
              <a:bodyPr wrap="square" rtlCol="0">
                <a:spAutoFit/>
              </a:bodyPr>
              <a:lstStyle/>
              <a:p>
                <a:pPr algn="ctr"/>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7.</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抹茶小镇茶绎项目</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867275" y="1878965"/>
            <a:ext cx="7164705" cy="4826635"/>
            <a:chOff x="5599675" y="1767662"/>
            <a:chExt cx="6586780" cy="4340225"/>
          </a:xfrm>
        </p:grpSpPr>
        <p:sp>
          <p:nvSpPr>
            <p:cNvPr id="3" name="矩形 2"/>
            <p:cNvSpPr/>
            <p:nvPr/>
          </p:nvSpPr>
          <p:spPr>
            <a:xfrm>
              <a:off x="10104808" y="1767662"/>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83698" y="3990764"/>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茶艺三"/>
            <p:cNvPicPr>
              <a:picLocks noChangeAspect="true"/>
            </p:cNvPicPr>
            <p:nvPr/>
          </p:nvPicPr>
          <p:blipFill>
            <a:blip r:embed="rId1"/>
            <a:srcRect/>
            <a:stretch>
              <a:fillRect/>
            </a:stretch>
          </p:blipFill>
          <p:spPr>
            <a:xfrm>
              <a:off x="5599675" y="3955872"/>
              <a:ext cx="2168525" cy="2152015"/>
            </a:xfrm>
            <a:prstGeom prst="rect">
              <a:avLst/>
            </a:prstGeom>
          </p:spPr>
        </p:pic>
        <p:sp>
          <p:nvSpPr>
            <p:cNvPr id="10" name="文本框 9"/>
            <p:cNvSpPr txBox="true"/>
            <p:nvPr/>
          </p:nvSpPr>
          <p:spPr>
            <a:xfrm>
              <a:off x="6069325" y="3036142"/>
              <a:ext cx="1198880" cy="358592"/>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实景演出</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419052" y="3043911"/>
              <a:ext cx="1452880" cy="358592"/>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沉浸式演出</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7984996" y="5171435"/>
              <a:ext cx="1879769" cy="358592"/>
            </a:xfrm>
            <a:prstGeom prst="rect">
              <a:avLst/>
            </a:prstGeom>
            <a:noFill/>
          </p:spPr>
          <p:txBody>
            <a:bodyPr wrap="square" rtlCol="0">
              <a:spAutoFit/>
            </a:bodyPr>
            <a:lstStyle/>
            <a:p>
              <a:pPr algn="ctr"/>
              <a:r>
                <a:rPr lang="en-US" altLang="zh-CN"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VR</a:t>
              </a:r>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灯光、水光秀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茶艺二.png茶艺二"/>
            <p:cNvPicPr>
              <a:picLocks noChangeAspect="true"/>
            </p:cNvPicPr>
            <p:nvPr/>
          </p:nvPicPr>
          <p:blipFill>
            <a:blip r:embed="rId2"/>
            <a:srcRect/>
            <a:stretch>
              <a:fillRect/>
            </a:stretch>
          </p:blipFill>
          <p:spPr>
            <a:xfrm>
              <a:off x="7859640" y="1767662"/>
              <a:ext cx="2092960" cy="2081530"/>
            </a:xfrm>
            <a:prstGeom prst="rect">
              <a:avLst/>
            </a:prstGeom>
          </p:spPr>
        </p:pic>
        <p:pic>
          <p:nvPicPr>
            <p:cNvPr id="41" name="图片 40" descr="C:\Users\12579\Desktop\茶艺四"/>
            <p:cNvPicPr>
              <a:picLocks noChangeAspect="true"/>
            </p:cNvPicPr>
            <p:nvPr/>
          </p:nvPicPr>
          <p:blipFill>
            <a:blip r:embed="rId3"/>
            <a:srcRect/>
            <a:stretch>
              <a:fillRect/>
            </a:stretch>
          </p:blipFill>
          <p:spPr>
            <a:xfrm>
              <a:off x="10080870" y="3990162"/>
              <a:ext cx="2092960" cy="2081530"/>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182245" y="5923280"/>
            <a:ext cx="4771390" cy="368300"/>
          </a:xfrm>
          <a:prstGeom prst="rect">
            <a:avLst/>
          </a:prstGeom>
          <a:noFill/>
        </p:spPr>
        <p:txBody>
          <a:bodyPr wrap="square" rtlCol="0">
            <a:spAutoFit/>
          </a:bodyPr>
          <a:lstStyle/>
          <a:p>
            <a:r>
              <a:rPr lang="zh-CN" altLang="en-US" b="1">
                <a:ea typeface="+mn-lt"/>
                <a:cs typeface="+mn-lt"/>
              </a:rPr>
              <a:t>地址</a:t>
            </a:r>
            <a:r>
              <a:rPr lang="en-US" altLang="zh-CN" b="1">
                <a:ea typeface="+mn-lt"/>
                <a:cs typeface="+mn-lt"/>
              </a:rPr>
              <a:t>:</a:t>
            </a:r>
            <a:r>
              <a:rPr lang="zh-CN" altLang="en-US" b="1">
                <a:ea typeface="+mn-lt"/>
                <a:cs typeface="+mn-lt"/>
              </a:rPr>
              <a:t>安徽省六安市裕安区独山镇长生桥村</a:t>
            </a:r>
            <a:endParaRPr lang="zh-CN" altLang="en-US" b="1">
              <a:ea typeface="+mn-lt"/>
              <a:cs typeface="+mn-lt"/>
            </a:endParaRPr>
          </a:p>
        </p:txBody>
      </p:sp>
    </p:spTree>
    <p:custDataLst>
      <p:tags r:id="rId5"/>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rgbClr val="F9680D"/>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rgbClr val="F9680D"/>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pPr algn="l"/>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茶旅实景</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旅游资源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32207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六安瓜片</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实景演绎</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抹茶工艺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交通便利</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客源市场广阔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抹茶小镇发展完善</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客流量充足</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开发潜力大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第三产业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服务业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从业人员宽泛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209533" cy="52322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7.1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1348105" y="1103630"/>
            <a:ext cx="9379585" cy="1886585"/>
          </a:xfrm>
          <a:prstGeom prst="rect">
            <a:avLst/>
          </a:prstGeom>
          <a:noFill/>
        </p:spPr>
        <p:txBody>
          <a:bodyPr wrap="square" rtlCol="0">
            <a:spAutoFit/>
          </a:bodyPr>
          <a:lstStyle/>
          <a:p>
            <a:pPr algn="l">
              <a:lnSpc>
                <a:spcPts val="2000"/>
              </a:lnSpc>
            </a:pP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2018</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年实景演艺票房增幅超过15%，突破13亿元。平均票房1944.8万元。票房居前列的实景演艺，集中在印象、山水盛典陕旅系列，其中印象刘三姐和《长恨歌》位居前列。实景演艺的营销推广呈现多元化，线上营销与线下营销并重，微信宣传日益受到重视。国内旅游人数达到60亿人次，同比增长8.4%，旅游收入5.73万亿元，同比增长11.7%，国民旅游热度不断高涨。</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数据来源《中国国内旅游发展年度报告2021》中国旅游研究院</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数据来源《2018中国实景演艺发展报告》</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lnSpc>
                <a:spcPts val="2000"/>
              </a:lnSpc>
            </a:pP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239966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抹茶小镇发展完善，基础优越。</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目前已投入资金超过一亿元，建成了抹茶村·长生谷花海、精品生态百果园及水肥一体化、连栋温室大棚、观光小火车、精品民俗抹茶小院1952、何碧茶居、将军小院、火星穹顶、工业用电配变电设备（一台sCK10-500KVA欧式箱变压器）、监控及部分标志标识牌等项目的建设。</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计划以茶旅赋能，实景演绎，结合六安特色文化，项目资金充裕，前景广阔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4663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7.2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2266314" cy="1117366"/>
            <a:chOff x="141661" y="1656247"/>
            <a:chExt cx="2266314" cy="1117366"/>
          </a:xfrm>
        </p:grpSpPr>
        <p:grpSp>
          <p:nvGrpSpPr>
            <p:cNvPr id="28" name="组合 27"/>
            <p:cNvGrpSpPr/>
            <p:nvPr/>
          </p:nvGrpSpPr>
          <p:grpSpPr>
            <a:xfrm>
              <a:off x="141661" y="1656247"/>
              <a:ext cx="2266314" cy="975219"/>
              <a:chOff x="887897" y="4138990"/>
              <a:chExt cx="2266314" cy="975219"/>
            </a:xfrm>
          </p:grpSpPr>
          <p:sp>
            <p:nvSpPr>
              <p:cNvPr id="30" name="文本框 29"/>
              <p:cNvSpPr txBox="true"/>
              <p:nvPr/>
            </p:nvSpPr>
            <p:spPr>
              <a:xfrm>
                <a:off x="887897" y="4138990"/>
                <a:ext cx="2214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抹茶小镇</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685293"/>
              <a:ext cx="581555" cy="88320"/>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59719" y="239802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46" name="文本框 45"/>
          <p:cNvSpPr txBox="true"/>
          <p:nvPr/>
        </p:nvSpPr>
        <p:spPr>
          <a:xfrm>
            <a:off x="8330053" y="1745470"/>
            <a:ext cx="1706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实景演出舞台</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8329930" y="2178685"/>
            <a:ext cx="3549650" cy="2399665"/>
          </a:xfrm>
          <a:prstGeom prst="rect">
            <a:avLst/>
          </a:prstGeom>
          <a:noFill/>
        </p:spPr>
        <p:txBody>
          <a:bodyPr wrap="square" rtlCol="0">
            <a:spAutoFit/>
          </a:bodyPr>
          <a:lstStyle/>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整个剧场可分为梯田、茶楼、平地、水域、这四个表演区域，四面舞台相连，可绵延出万米长卷的壮阔气象，所有节目都将在这四个舞台上呈现，当观众席旋转起来，整个剧场形成一幅画卷，宛若清明上河图，徐徐铺展，让观众在座椅就能完成更一次山水亲近。置身</a:t>
            </a:r>
            <a:r>
              <a:rPr lang="en-US" altLang="zh-CN"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 </a:t>
            </a: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瓜片</a:t>
            </a:r>
            <a:r>
              <a:rPr lang="en-US" altLang="zh-CN"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印迹</a:t>
            </a:r>
            <a:r>
              <a:rPr lang="en-US" altLang="zh-CN"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 </a:t>
            </a: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影院，白马尖可一眼望尽，六安瓜片茶香缭绕，温暖在心，盘旋之间，亲近一次久违的自然。</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6718845" y="1908886"/>
            <a:ext cx="1509220" cy="487730"/>
            <a:chOff x="7380514" y="1990584"/>
            <a:chExt cx="1509220" cy="487730"/>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58" name="组合 57"/>
          <p:cNvGrpSpPr/>
          <p:nvPr/>
        </p:nvGrpSpPr>
        <p:grpSpPr>
          <a:xfrm>
            <a:off x="4942993" y="2217139"/>
            <a:ext cx="866512" cy="328656"/>
            <a:chOff x="7539588" y="1990584"/>
            <a:chExt cx="866512" cy="328656"/>
          </a:xfrm>
          <a:solidFill>
            <a:schemeClr val="bg1">
              <a:lumMod val="85000"/>
            </a:schemeClr>
          </a:solidFill>
        </p:grpSpPr>
        <p:grpSp>
          <p:nvGrpSpPr>
            <p:cNvPr id="59" name="组合 58"/>
            <p:cNvGrpSpPr/>
            <p:nvPr/>
          </p:nvGrpSpPr>
          <p:grpSpPr>
            <a:xfrm>
              <a:off x="7539588" y="2038350"/>
              <a:ext cx="759308" cy="280890"/>
              <a:chOff x="7539588" y="2038350"/>
              <a:chExt cx="759308" cy="280890"/>
            </a:xfrm>
            <a:grpFill/>
          </p:grpSpPr>
          <p:cxnSp>
            <p:nvCxnSpPr>
              <p:cNvPr id="61" name="直接连接符 60"/>
              <p:cNvCxnSpPr/>
              <p:nvPr/>
            </p:nvCxnSpPr>
            <p:spPr>
              <a:xfrm>
                <a:off x="7820478" y="2044207"/>
                <a:ext cx="47841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true">
                <a:off x="7539588" y="2038350"/>
                <a:ext cx="280890" cy="28089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60" name="椭圆 59"/>
            <p:cNvSpPr/>
            <p:nvPr/>
          </p:nvSpPr>
          <p:spPr>
            <a:xfrm>
              <a:off x="829151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67" name="文本框 66"/>
          <p:cNvSpPr txBox="true"/>
          <p:nvPr/>
        </p:nvSpPr>
        <p:spPr>
          <a:xfrm>
            <a:off x="3662803" y="1208493"/>
            <a:ext cx="1097280" cy="368300"/>
          </a:xfrm>
          <a:prstGeom prst="rect">
            <a:avLst/>
          </a:prstGeom>
          <a:noFill/>
        </p:spPr>
        <p:txBody>
          <a:bodyPr wrap="none" rtlCol="0">
            <a:spAutoFit/>
          </a:bodyPr>
          <a:lstStyle/>
          <a:p>
            <a:pPr algn="l"/>
            <a:r>
              <a:rPr lang="zh-CN" altLang="en-US"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故事背景</a:t>
            </a:r>
            <a:endParaRPr lang="zh-CN" altLang="en-US"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文本框 67"/>
          <p:cNvSpPr txBox="true"/>
          <p:nvPr/>
        </p:nvSpPr>
        <p:spPr>
          <a:xfrm>
            <a:off x="269875" y="1576705"/>
            <a:ext cx="4515485" cy="1886585"/>
          </a:xfrm>
          <a:prstGeom prst="rect">
            <a:avLst/>
          </a:prstGeom>
          <a:noFill/>
        </p:spPr>
        <p:txBody>
          <a:bodyPr wrap="square" rtlCol="0">
            <a:spAutoFit/>
          </a:bodyPr>
          <a:lstStyle/>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在几十分钟的演出里，七饮瓜片的故事，既融汇了“茶”的真谛，又充满生活哲理，让每个观众在感受舞台上光影变幻的时候也会有自已的思考。雕梁玉栋里盛装款款的舞者，舞动着一段梦回唐朝的华美绮丽；水畔绿地上游走的竹林中，肆意张扬着武侠的风骨，也浅浅弥散着斗茶的惬意；隔岸沙洲上的实景电影，演绎着动人的爱情故事，也带你走进人在画中的诗意情景。</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0" name="组合 39"/>
          <p:cNvGrpSpPr/>
          <p:nvPr/>
        </p:nvGrpSpPr>
        <p:grpSpPr>
          <a:xfrm flipH="true">
            <a:off x="2242830" y="4043550"/>
            <a:ext cx="2553895" cy="413139"/>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518713" y="3888300"/>
            <a:ext cx="1452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灯光秀表演</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586105" y="4457700"/>
            <a:ext cx="4173855" cy="2143125"/>
          </a:xfrm>
          <a:prstGeom prst="rect">
            <a:avLst/>
          </a:prstGeom>
          <a:noFill/>
        </p:spPr>
        <p:txBody>
          <a:bodyPr wrap="square" rtlCol="0">
            <a:spAutoFit/>
          </a:bodyPr>
          <a:lstStyle/>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声光电特效“实景电影”和庞大的演员阵容激光，全息影技术，高清技术，非编排技术等被运用到了演出中。通过不同层次放置的15块电影银幕的联动播放，产生了“实景电影”的特殊效果。同时，演员阵容强大，共计300余人，其中90％的演员都是群众演员，其中80％是当地居民。六安原生态自然风景加上在这美丽山水间劳作的当地茶农，恰如其分的展示了六安的本土风情。</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1107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7.3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096000" y="5112348"/>
            <a:ext cx="6094268" cy="1261884"/>
          </a:xfrm>
          <a:prstGeom prst="rect">
            <a:avLst/>
          </a:prstGeom>
          <a:noFill/>
        </p:spPr>
        <p:txBody>
          <a:bodyPr wrap="square">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rPr>
              <a:t>表现手法</a:t>
            </a:r>
            <a:endParaRPr lang="en-US" altLang="zh-CN" sz="2000" b="1" dirty="0">
              <a:solidFill>
                <a:srgbClr val="262626"/>
              </a:solidFill>
              <a:latin typeface="Segoe UI" panose="020B0502040204020203" pitchFamily="34" charset="0"/>
              <a:ea typeface="微软雅黑" panose="020B0503020204020204" pitchFamily="34" charset="-122"/>
              <a:cs typeface="+mn-ea"/>
            </a:endParaRPr>
          </a:p>
          <a:p>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rPr>
              <a:t>用真人演艺</a:t>
            </a:r>
            <a:r>
              <a:rPr lang="en-US" altLang="zh-CN" sz="1400" dirty="0">
                <a:solidFill>
                  <a:schemeClr val="tx1">
                    <a:lumMod val="75000"/>
                    <a:lumOff val="25000"/>
                  </a:schemeClr>
                </a:solidFill>
                <a:latin typeface="Segoe UI" panose="020B0502040204020203" pitchFamily="34" charset="0"/>
                <a:ea typeface="微软雅黑" panose="020B0503020204020204" pitchFamily="34" charset="-122"/>
                <a:cs typeface="+mn-ea"/>
              </a:rPr>
              <a:t>+</a:t>
            </a: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rPr>
              <a:t>杂技及戏剧、灯光秀、水幕投影、</a:t>
            </a:r>
            <a:r>
              <a:rPr lang="en-US" altLang="zh-CN" sz="1400" dirty="0">
                <a:solidFill>
                  <a:schemeClr val="tx1">
                    <a:lumMod val="75000"/>
                    <a:lumOff val="25000"/>
                  </a:schemeClr>
                </a:solidFill>
                <a:latin typeface="Segoe UI" panose="020B0502040204020203" pitchFamily="34" charset="0"/>
                <a:ea typeface="微软雅黑" panose="020B0503020204020204" pitchFamily="34" charset="-122"/>
                <a:cs typeface="+mn-ea"/>
              </a:rPr>
              <a:t>3D Mapping</a:t>
            </a: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rPr>
              <a:t>影像艺术、火焰和喷泉等舞台科技装置等，并在剧中设计了一些通过光影以及表演与观众进行互动的环节，在特效及影像方面的层次更加丰富，为观众带来更多元、立体的观看体验。</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endParaRP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1" name="文本框 60"/>
          <p:cNvSpPr txBox="true"/>
          <p:nvPr/>
        </p:nvSpPr>
        <p:spPr>
          <a:xfrm>
            <a:off x="1128306" y="3148157"/>
            <a:ext cx="1730518" cy="1568450"/>
          </a:xfrm>
          <a:prstGeom prst="rect">
            <a:avLst/>
          </a:prstGeom>
          <a:noFill/>
        </p:spPr>
        <p:txBody>
          <a:bodyPr wrap="square" rtlCol="0">
            <a:spAutoFit/>
          </a:bodyPr>
          <a:lstStyle/>
          <a:p>
            <a:pPr marL="285750" indent="-285750">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虚拟现实设备</a:t>
            </a: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增强现实装备</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marL="285750" indent="-285750">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影视制作</a:t>
            </a: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策划设计</a:t>
            </a: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4075430"/>
          </a:xfrm>
          <a:prstGeom prst="rect">
            <a:avLst/>
          </a:prstGeom>
          <a:noFill/>
        </p:spPr>
        <p:txBody>
          <a:bodyPr wrap="square" rtlCol="0">
            <a:spAutoFit/>
          </a:bodyPr>
          <a:lstStyle/>
          <a:p>
            <a:pPr marL="171450" indent="-171450" algn="l">
              <a:lnSpc>
                <a:spcPct val="140000"/>
              </a:lnSpc>
              <a:buClrTx/>
              <a:buSzTx/>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北京国际数字展示技术及设备展览会</a:t>
            </a:r>
            <a:endParaRPr lang="zh-CN" altLang="en-US" sz="1600" b="0" i="0"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40000"/>
              </a:lnSpc>
              <a:buClrTx/>
              <a:buSzTx/>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中国自主品牌博览会</a:t>
            </a:r>
            <a:endParaRPr lang="zh-CN" altLang="en-US" sz="1600" b="0" i="0" kern="1200" dirty="0">
              <a:solidFill>
                <a:schemeClr val="dk1"/>
              </a:solidFill>
              <a:latin typeface="微软雅黑" panose="020B0503020204020204" pitchFamily="34" charset="-122"/>
              <a:ea typeface="微软雅黑" panose="020B0503020204020204" pitchFamily="34" charset="-122"/>
              <a:cs typeface="+mn-cs"/>
            </a:endParaRPr>
          </a:p>
          <a:p>
            <a:pPr marL="171450" marR="0" lvl="0" indent="-171450" algn="l" defTabSz="914400" rtl="0" eaLnBrk="1" fontAlgn="auto" latinLnBrk="0" hangingPunct="1">
              <a:lnSpc>
                <a:spcPct val="140000"/>
              </a:lnSpc>
              <a:spcBef>
                <a:spcPts val="0"/>
              </a:spcBef>
              <a:buClrTx/>
              <a:buSzTx/>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中国文化科技装备展览会</a:t>
            </a:r>
            <a:endParaRPr lang="zh-CN" altLang="en-US" sz="1600" b="0"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40000"/>
              </a:lnSpc>
              <a:buClrTx/>
              <a:buSzTx/>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上海国际艺术影像文化展览会</a:t>
            </a:r>
            <a:endParaRPr lang="zh-CN" altLang="en-US" sz="1600" b="0" i="0" kern="1200" dirty="0">
              <a:solidFill>
                <a:schemeClr val="dk1"/>
              </a:solidFill>
              <a:latin typeface="微软雅黑" panose="020B0503020204020204" pitchFamily="34" charset="-122"/>
              <a:ea typeface="微软雅黑" panose="020B0503020204020204" pitchFamily="34" charset="-122"/>
              <a:cs typeface="+mn-cs"/>
            </a:endParaRPr>
          </a:p>
          <a:p>
            <a:pPr marL="171450" lvl="0" indent="-171450" algn="l">
              <a:lnSpc>
                <a:spcPct val="110000"/>
              </a:lnSpc>
              <a:buClrTx/>
              <a:buSzTx/>
              <a:buFont typeface="Arial" panose="02080604020202020204" pitchFamily="34" charset="0"/>
              <a:buChar char="•"/>
            </a:pP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5" name="文本框 64"/>
          <p:cNvSpPr txBox="true"/>
          <p:nvPr/>
        </p:nvSpPr>
        <p:spPr>
          <a:xfrm>
            <a:off x="5192306" y="3148157"/>
            <a:ext cx="1730518" cy="4323715"/>
          </a:xfrm>
          <a:prstGeom prst="rect">
            <a:avLst/>
          </a:prstGeom>
          <a:noFill/>
        </p:spPr>
        <p:txBody>
          <a:bodyPr wrap="square" rtlCol="0">
            <a:spAutoFit/>
          </a:bodyPr>
          <a:lstStyle/>
          <a:p>
            <a:pPr marL="171450" indent="-171450" algn="l">
              <a:lnSpc>
                <a:spcPct val="110000"/>
              </a:lnSpc>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金鹃传媒科技股份有限公司</a:t>
            </a:r>
            <a:endParaRPr lang="zh-CN" altLang="en-US" sz="1600" b="0" u="none" dirty="0">
              <a:latin typeface="微软雅黑" panose="020B0503020204020204" pitchFamily="34" charset="-122"/>
              <a:ea typeface="微软雅黑" panose="020B0503020204020204" pitchFamily="34" charset="-122"/>
            </a:endParaRPr>
          </a:p>
          <a:p>
            <a:pPr marL="171450" indent="-171450" algn="l">
              <a:lnSpc>
                <a:spcPct val="110000"/>
              </a:lnSpc>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安徽尚景文化旅游发展有限公司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合肥沃美世聚文化有限公司</a:t>
            </a:r>
            <a:endParaRPr lang="zh-CN" altLang="en-US" sz="1600" b="0" dirty="0">
              <a:latin typeface="微软雅黑" panose="020B0503020204020204" pitchFamily="34" charset="-122"/>
              <a:ea typeface="微软雅黑" panose="020B0503020204020204" pitchFamily="34" charset="-122"/>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安徽电影集团</a:t>
            </a:r>
            <a:endParaRPr lang="zh-CN" altLang="en-US" sz="1600" b="0" dirty="0">
              <a:latin typeface="微软雅黑" panose="020B0503020204020204" pitchFamily="34" charset="-122"/>
              <a:ea typeface="微软雅黑" panose="020B0503020204020204" pitchFamily="34" charset="-122"/>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安徽凿壁偷光文化传播集团有限公司</a:t>
            </a:r>
            <a:endParaRPr lang="zh-CN" altLang="en-US" sz="1600" dirty="0">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华强方特（芜湖）动漫有限公司</a:t>
            </a:r>
            <a:endParaRPr lang="zh-CN" altLang="en-US" sz="1600" dirty="0">
              <a:effectLst/>
              <a:latin typeface="微软雅黑" panose="020B0503020204020204" pitchFamily="34" charset="-122"/>
              <a:ea typeface="微软雅黑" panose="020B0503020204020204" pitchFamily="34" charset="-122"/>
              <a:sym typeface="+mn-ea"/>
            </a:endParaRPr>
          </a:p>
          <a:p>
            <a:pPr lvl="0" indent="0" algn="l">
              <a:lnSpc>
                <a:spcPct val="90000"/>
              </a:lnSpc>
              <a:buClrTx/>
              <a:buSzTx/>
              <a:buFont typeface="Arial" panose="02080604020202020204" pitchFamily="34" charset="0"/>
              <a:buNone/>
            </a:pPr>
            <a:r>
              <a:rPr lang="zh-CN" altLang="en-US" sz="1600" dirty="0">
                <a:effectLst/>
                <a:latin typeface="微软雅黑" panose="020B0503020204020204" pitchFamily="34" charset="-122"/>
                <a:ea typeface="微软雅黑" panose="020B0503020204020204" pitchFamily="34" charset="-122"/>
                <a:sym typeface="+mn-ea"/>
              </a:rPr>
              <a:t>        </a:t>
            </a:r>
            <a:endParaRPr lang="zh-CN" altLang="en-US" sz="1600" dirty="0">
              <a:effectLst/>
              <a:latin typeface="微软雅黑" panose="020B0503020204020204" pitchFamily="34" charset="-122"/>
              <a:ea typeface="微软雅黑" panose="020B0503020204020204" pitchFamily="34" charset="-122"/>
              <a:sym typeface="+mn-ea"/>
            </a:endParaRPr>
          </a:p>
          <a:p>
            <a:pPr lvl="0" indent="0" algn="l">
              <a:lnSpc>
                <a:spcPct val="90000"/>
              </a:lnSpc>
              <a:buClrTx/>
              <a:buSzTx/>
              <a:buFont typeface="Arial" panose="02080604020202020204" pitchFamily="34" charset="0"/>
              <a:buNone/>
            </a:pP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4105739"/>
          </a:xfrm>
          <a:prstGeom prst="rect">
            <a:avLst/>
          </a:prstGeom>
          <a:noFill/>
        </p:spPr>
        <p:txBody>
          <a:bodyPr wrap="square" rtlCol="0">
            <a:spAutoFit/>
          </a:bodyPr>
          <a:lstStyle/>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科大讯飞股份有限公司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宏达通讯有限公司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歌尔股份有限公司              </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国家中影数字制作基地</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光线传媒股份有限公司</a:t>
            </a:r>
            <a:endParaRPr lang="en-US" altLang="zh-CN" sz="1600" dirty="0">
              <a:solidFill>
                <a:schemeClr val="dk1"/>
              </a:solidFill>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b="0" i="0" kern="1200" dirty="0">
                <a:solidFill>
                  <a:schemeClr val="dk1"/>
                </a:solidFill>
                <a:latin typeface="微软雅黑" panose="020B0503020204020204" pitchFamily="34" charset="-122"/>
                <a:ea typeface="微软雅黑" panose="020B0503020204020204" pitchFamily="34" charset="-122"/>
                <a:cs typeface="+mn-cs"/>
                <a:sym typeface="+mn-ea"/>
              </a:rPr>
              <a:t>广州市明道文化科技集团股份有限公司</a:t>
            </a:r>
            <a:endParaRPr lang="en-US" altLang="zh-CN" sz="1600" b="0" i="0" kern="1200" dirty="0">
              <a:solidFill>
                <a:schemeClr val="dk1"/>
              </a:solidFill>
              <a:latin typeface="微软雅黑" panose="020B0503020204020204" pitchFamily="34" charset="-122"/>
              <a:ea typeface="微软雅黑" panose="020B0503020204020204" pitchFamily="34" charset="-122"/>
              <a:cs typeface="+mn-cs"/>
              <a:sym typeface="+mn-ea"/>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杭州宋城集团控股有限公司</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171450" lvl="0" indent="-171450" algn="l">
              <a:lnSpc>
                <a:spcPct val="80000"/>
              </a:lnSpc>
              <a:buClrTx/>
              <a:buSzTx/>
              <a:buFont typeface="Arial" panose="02080604020202020204" pitchFamily="34" charset="0"/>
              <a:buChar char="•"/>
            </a:pP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9" name="文本框 68"/>
          <p:cNvSpPr txBox="true"/>
          <p:nvPr/>
        </p:nvSpPr>
        <p:spPr>
          <a:xfrm>
            <a:off x="9256395" y="3148330"/>
            <a:ext cx="2459990" cy="2306320"/>
          </a:xfrm>
          <a:prstGeom prst="rect">
            <a:avLst/>
          </a:prstGeom>
          <a:noFill/>
        </p:spPr>
        <p:txBody>
          <a:bodyPr wrap="square" rtlCol="0">
            <a:spAutoFit/>
          </a:bodyPr>
          <a:lstStyle/>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谷歌（</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Google</a:t>
            </a:r>
            <a:r>
              <a:rPr lang="zh-CN" altLang="en-US" sz="1600" dirty="0">
                <a:effectLst/>
                <a:latin typeface="微软雅黑" panose="020B0503020204020204" pitchFamily="34" charset="-122"/>
                <a:ea typeface="微软雅黑" panose="020B0503020204020204" pitchFamily="34" charset="-122"/>
                <a:sym typeface="+mn-ea"/>
              </a:rPr>
              <a:t>）</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索尼</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Sony</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英特尔（</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Intel</a:t>
            </a:r>
            <a:r>
              <a:rPr lang="zh-CN" altLang="en-US" sz="1600" dirty="0">
                <a:effectLst/>
                <a:latin typeface="微软雅黑" panose="020B0503020204020204" pitchFamily="34" charset="-122"/>
                <a:ea typeface="微软雅黑" panose="020B0503020204020204" pitchFamily="34" charset="-122"/>
                <a:sym typeface="+mn-ea"/>
              </a:rPr>
              <a:t>）</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三星（</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Samsung</a:t>
            </a:r>
            <a:r>
              <a:rPr lang="zh-CN" altLang="en-US" sz="1600" dirty="0">
                <a:effectLst/>
                <a:latin typeface="微软雅黑" panose="020B0503020204020204" pitchFamily="34" charset="-122"/>
                <a:ea typeface="微软雅黑" panose="020B0503020204020204" pitchFamily="34" charset="-122"/>
                <a:sym typeface="+mn-ea"/>
              </a:rPr>
              <a:t>）</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傲库路思</a:t>
            </a:r>
            <a:r>
              <a:rPr lang="zh-CN" altLang="en-US" sz="1600" dirty="0">
                <a:effectLst/>
                <a:latin typeface="Times New Roman" panose="02020603050405020304" charset="0"/>
                <a:cs typeface="Times New Roman" panose="02020603050405020304" charset="0"/>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Oculus VR</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en-US" altLang="zh-CN" sz="1600" dirty="0">
              <a:effectLst/>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 </a:t>
            </a:r>
            <a:r>
              <a:rPr lang="zh-CN" altLang="en-US" sz="1600" dirty="0">
                <a:solidFill>
                  <a:schemeClr val="dk1"/>
                </a:solidFill>
                <a:effectLst/>
                <a:latin typeface="微软雅黑" panose="020B0503020204020204" pitchFamily="34" charset="-122"/>
                <a:ea typeface="微软雅黑" panose="020B0503020204020204" pitchFamily="34" charset="-122"/>
                <a:sym typeface="+mn-ea"/>
              </a:rPr>
              <a:t>华纳兄弟娱乐</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索尼影业公司</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环球影业公司</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en-US" altLang="zh-CN" sz="1600" dirty="0">
                <a:solidFill>
                  <a:schemeClr val="dk1"/>
                </a:solidFill>
                <a:effectLst/>
                <a:latin typeface="微软雅黑" panose="020B0503020204020204" pitchFamily="34" charset="-122"/>
                <a:ea typeface="微软雅黑" panose="020B0503020204020204" pitchFamily="34" charset="-122"/>
                <a:sym typeface="+mn-ea"/>
              </a:rPr>
              <a:t>20</a:t>
            </a: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世纪福克斯公司</a:t>
            </a:r>
            <a:endParaRPr lang="zh-CN" altLang="en-US" sz="1600" dirty="0">
              <a:effectLst/>
              <a:latin typeface="微软雅黑" panose="020B0503020204020204" pitchFamily="34" charset="-122"/>
              <a:ea typeface="微软雅黑" panose="020B0503020204020204" pitchFamily="34" charset="-122"/>
              <a:sym typeface="+mn-ea"/>
            </a:endParaRPr>
          </a:p>
          <a:p>
            <a:pPr lvl="0" indent="0" algn="l">
              <a:lnSpc>
                <a:spcPct val="100000"/>
              </a:lnSpc>
              <a:buClrTx/>
              <a:buSzTx/>
              <a:buFont typeface="Arial" panose="02080604020202020204" pitchFamily="34" charset="0"/>
              <a:buNone/>
            </a:pPr>
            <a:r>
              <a:rPr lang="zh-CN" altLang="en-US" sz="1600" dirty="0">
                <a:effectLst/>
                <a:latin typeface="微软雅黑" panose="020B0503020204020204" pitchFamily="34" charset="-122"/>
                <a:ea typeface="微软雅黑" panose="020B0503020204020204" pitchFamily="34" charset="-122"/>
                <a:sym typeface="+mn-ea"/>
              </a:rPr>
              <a:t> </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744474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7.4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招商对象（重点招商：实景演出相关企业）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true"/>
          </p:cNvGraphicFramePr>
          <p:nvPr>
            <p:custDataLst>
              <p:tags r:id="rId1"/>
            </p:custDataLst>
          </p:nvPr>
        </p:nvGraphicFramePr>
        <p:xfrm>
          <a:off x="0" y="0"/>
          <a:ext cx="12223750" cy="6858000"/>
        </p:xfrm>
        <a:graphic>
          <a:graphicData uri="http://schemas.openxmlformats.org/drawingml/2006/table">
            <a:tbl>
              <a:tblPr>
                <a:tableStyleId>{2D5ABB26-0587-4C30-8999-92F81FD0307C}</a:tableStyleId>
              </a:tblPr>
              <a:tblGrid>
                <a:gridCol w="1205230"/>
                <a:gridCol w="1224280"/>
                <a:gridCol w="2960370"/>
                <a:gridCol w="3207385"/>
                <a:gridCol w="3626485"/>
              </a:tblGrid>
              <a:tr h="600075">
                <a:tc rowSpan="6">
                  <a:txBody>
                    <a:bodyPr/>
                    <a:lstStyle/>
                    <a:p>
                      <a:pPr algn="ctr" fontAlgn="ctr">
                        <a:buNone/>
                      </a:pPr>
                      <a:r>
                        <a:rPr lang="zh-CN" altLang="en-US" sz="4400" dirty="0">
                          <a:solidFill>
                            <a:srgbClr val="FFFFFF"/>
                          </a:solidFill>
                          <a:latin typeface="Adobe 黑体 Std R" panose="020B0400000000000000" pitchFamily="34" charset="-122"/>
                          <a:ea typeface="Adobe 黑体 Std R" panose="020B0400000000000000" pitchFamily="34" charset="-122"/>
                        </a:rPr>
                        <a:t>数字创意产业规划</a:t>
                      </a:r>
                      <a:endParaRPr lang="zh-CN" altLang="en-US" sz="44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5034" marR="5034" marT="5034" marB="0" vert="eaVert"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ED7D31"/>
                    </a:solidFill>
                  </a:tcPr>
                </a:tc>
                <a:tc>
                  <a:txBody>
                    <a:bodyPr/>
                    <a:lstStyle/>
                    <a:p>
                      <a:pPr algn="ctr" fontAlgn="ctr">
                        <a:buNone/>
                      </a:pPr>
                      <a:r>
                        <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rPr>
                        <a:t>大类</a:t>
                      </a:r>
                      <a:endPar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203864"/>
                    </a:solidFill>
                  </a:tcPr>
                </a:tc>
                <a:tc>
                  <a:txBody>
                    <a:bodyPr/>
                    <a:lstStyle/>
                    <a:p>
                      <a:pPr algn="ctr" fontAlgn="ctr">
                        <a:buClrTx/>
                        <a:buSzTx/>
                        <a:buFontTx/>
                        <a:buNone/>
                      </a:pPr>
                      <a:r>
                        <a:rPr lang="zh-CN" altLang="en-US" sz="2000" b="0" i="0" u="none" strike="noStrike">
                          <a:effectLst/>
                          <a:latin typeface="仿宋_GB2312" panose="02010609030101010101" pitchFamily="49" charset="-122"/>
                          <a:ea typeface="仿宋_GB2312" panose="02010609030101010101" pitchFamily="49" charset="-122"/>
                        </a:rPr>
                        <a:t>小类</a:t>
                      </a:r>
                      <a:endParaRPr lang="zh-CN" altLang="en-US" sz="2000" b="0" i="0" u="none" strike="noStrike">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FFE699"/>
                    </a:solidFill>
                  </a:tcPr>
                </a:tc>
                <a:tc>
                  <a:txBody>
                    <a:bodyPr/>
                    <a:lstStyle/>
                    <a:p>
                      <a:pPr algn="ctr" fontAlgn="ctr">
                        <a:buNone/>
                      </a:pPr>
                      <a:r>
                        <a:rPr lang="zh-CN" altLang="en-US" sz="2000" b="0" i="0" u="none" strike="noStrike">
                          <a:effectLst/>
                          <a:latin typeface="仿宋_GB2312" panose="02010609030101010101" pitchFamily="49" charset="-122"/>
                          <a:ea typeface="仿宋_GB2312" panose="02010609030101010101" pitchFamily="49" charset="-122"/>
                        </a:rPr>
                        <a:t>已有</a:t>
                      </a:r>
                      <a:endParaRPr lang="zh-CN" altLang="en-US" sz="2000" b="0" i="0" u="none" strike="noStrike">
                        <a:solidFill>
                          <a:srgbClr val="FF0000"/>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c>
                  <a:txBody>
                    <a:bodyPr/>
                    <a:lstStyle/>
                    <a:p>
                      <a:pPr algn="ctr" fontAlgn="ctr">
                        <a:buNone/>
                      </a:pPr>
                      <a:r>
                        <a:rPr lang="zh-CN" altLang="en-US" sz="2000" dirty="0">
                          <a:solidFill>
                            <a:srgbClr val="FF0000"/>
                          </a:solidFill>
                          <a:effectLst/>
                          <a:latin typeface="黑体" panose="02010609060101010101" charset="-122"/>
                          <a:ea typeface="黑体" panose="02010609060101010101" charset="-122"/>
                          <a:sym typeface="+mn-ea"/>
                        </a:rPr>
                        <a:t>规划建设</a:t>
                      </a:r>
                      <a:endParaRPr lang="zh-CN" altLang="en-US" sz="2000" b="0" i="0" u="none" strike="noStrike" dirty="0">
                        <a:solidFill>
                          <a:srgbClr val="FF0000"/>
                        </a:solidFill>
                        <a:effectLst/>
                        <a:latin typeface="黑体" panose="02010609060101010101" charset="-122"/>
                        <a:ea typeface="黑体" panose="02010609060101010101" charset="-122"/>
                        <a:sym typeface="+mn-ea"/>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r>
              <a:tr h="1292860">
                <a:tc vMerge="true">
                  <a:tcPr>
                    <a:lnL w="57150">
                      <a:solidFill>
                        <a:schemeClr val="bg1"/>
                      </a:solidFill>
                      <a:prstDash val="solid"/>
                    </a:lnL>
                    <a:lnR w="57150">
                      <a:solidFill>
                        <a:schemeClr val="bg1"/>
                      </a:solidFill>
                      <a:prstDash val="solid"/>
                    </a:lnR>
                  </a:tcPr>
                </a:tc>
                <a:tc rowSpan="5">
                  <a:txBody>
                    <a:bodyPr/>
                    <a:lstStyle/>
                    <a:p>
                      <a:pPr algn="ctr" fontAlgn="ctr"/>
                      <a:r>
                        <a:rPr lang="zh-CN" altLang="en-US" sz="1800" u="none" strike="noStrike" dirty="0">
                          <a:solidFill>
                            <a:srgbClr val="FFFFFF"/>
                          </a:solidFill>
                          <a:effectLst/>
                          <a:latin typeface="Adobe 黑体 Std R" panose="020B0400000000000000" pitchFamily="34" charset="-122"/>
                          <a:ea typeface="Adobe 黑体 Std R" panose="020B0400000000000000" pitchFamily="34" charset="-122"/>
                        </a:rPr>
                        <a:t>数字创意</a:t>
                      </a:r>
                      <a:endParaRPr lang="zh-CN" altLang="en-US" sz="1800" u="none" strike="noStrike" dirty="0">
                        <a:solidFill>
                          <a:srgbClr val="FFFFFF"/>
                        </a:solidFill>
                        <a:effectLst/>
                        <a:latin typeface="Adobe 黑体 Std R" panose="020B0400000000000000" pitchFamily="34" charset="-122"/>
                        <a:ea typeface="Adobe 黑体 Std R" panose="020B0400000000000000" pitchFamily="34" charset="-122"/>
                      </a:endParaRPr>
                    </a:p>
                    <a:p>
                      <a:pPr algn="ctr" fontAlgn="ctr"/>
                      <a:r>
                        <a:rPr lang="zh-CN" altLang="en-US" sz="1800" u="none" strike="noStrike" dirty="0">
                          <a:solidFill>
                            <a:srgbClr val="FFFFFF"/>
                          </a:solidFill>
                          <a:effectLst/>
                          <a:latin typeface="Adobe 黑体 Std R" panose="020B0400000000000000" pitchFamily="34" charset="-122"/>
                          <a:ea typeface="Adobe 黑体 Std R" panose="020B0400000000000000" pitchFamily="34" charset="-122"/>
                        </a:rPr>
                        <a:t>设备制造</a:t>
                      </a:r>
                      <a:endPar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203864"/>
                    </a:solidFill>
                  </a:tcPr>
                </a:tc>
                <a:tc rowSpan="3">
                  <a:txBody>
                    <a:bodyPr/>
                    <a:lstStyle/>
                    <a:p>
                      <a:pPr algn="ctr" fontAlgn="ctr"/>
                      <a:r>
                        <a:rPr lang="zh-CN" altLang="en-US" sz="2000" u="none" strike="noStrike" dirty="0">
                          <a:solidFill>
                            <a:srgbClr val="FF0000"/>
                          </a:solidFill>
                          <a:effectLst/>
                          <a:latin typeface="黑体" panose="02010609060101010101" charset="-122"/>
                          <a:ea typeface="黑体" panose="02010609060101010101" charset="-122"/>
                        </a:rPr>
                        <a:t>其他智能消费设备制造（新增）</a:t>
                      </a:r>
                      <a:endParaRPr lang="zh-CN" altLang="en-US" sz="2000" b="0" i="0" u="none" strike="noStrike" dirty="0">
                        <a:solidFill>
                          <a:srgbClr val="FF0000"/>
                        </a:solidFill>
                        <a:effectLst/>
                        <a:latin typeface="黑体" panose="02010609060101010101" charset="-122"/>
                        <a:ea typeface="黑体" panose="02010609060101010101"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FFE699"/>
                    </a:solidFill>
                  </a:tcPr>
                </a:tc>
                <a:tc>
                  <a:txBody>
                    <a:bodyPr/>
                    <a:lstStyle/>
                    <a:p>
                      <a:pPr algn="ctr" fontAlgn="ctr">
                        <a:buClrTx/>
                        <a:buSzTx/>
                        <a:buFontTx/>
                        <a:buNone/>
                      </a:pPr>
                      <a:r>
                        <a:rPr lang="zh-CN" altLang="en-US" sz="2000" b="0">
                          <a:effectLst/>
                          <a:latin typeface="仿宋_GB2312" panose="02010609030101010101" pitchFamily="49" charset="-122"/>
                          <a:ea typeface="仿宋_GB2312" panose="02010609030101010101" pitchFamily="49" charset="-122"/>
                        </a:rPr>
                        <a:t>安徽省武狄智能家居科技</a:t>
                      </a:r>
                      <a:endParaRPr lang="zh-CN" altLang="en-US" sz="2000" b="0">
                        <a:effectLst/>
                        <a:latin typeface="仿宋_GB2312" panose="02010609030101010101" pitchFamily="49" charset="-122"/>
                        <a:ea typeface="仿宋_GB2312" panose="02010609030101010101" pitchFamily="49" charset="-122"/>
                      </a:endParaRPr>
                    </a:p>
                    <a:p>
                      <a:pPr algn="ctr" fontAlgn="ctr">
                        <a:buClrTx/>
                        <a:buSzTx/>
                        <a:buFontTx/>
                        <a:buNone/>
                      </a:pPr>
                      <a:r>
                        <a:rPr lang="zh-CN" altLang="en-US" sz="2000" b="0">
                          <a:effectLst/>
                          <a:latin typeface="仿宋_GB2312" panose="02010609030101010101" pitchFamily="49" charset="-122"/>
                          <a:ea typeface="仿宋_GB2312" panose="02010609030101010101" pitchFamily="49" charset="-122"/>
                        </a:rPr>
                        <a:t>有限公司</a:t>
                      </a:r>
                      <a:endParaRPr lang="zh-CN" altLang="en-US" sz="2000" b="0">
                        <a:effectLst/>
                        <a:latin typeface="仿宋_GB2312" panose="02010609030101010101" pitchFamily="49" charset="-122"/>
                        <a:ea typeface="仿宋_GB2312" panose="02010609030101010101" pitchFamily="49" charset="-122"/>
                      </a:endParaRPr>
                    </a:p>
                  </a:txBody>
                  <a:tcPr marL="12700" marR="12700" marT="1270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c rowSpan="3">
                  <a:txBody>
                    <a:bodyPr/>
                    <a:lstStyle/>
                    <a:p>
                      <a:pPr algn="ctr" fontAlgn="ctr">
                        <a:buNone/>
                      </a:pPr>
                      <a:r>
                        <a:rPr lang="zh-CN" altLang="en-US" sz="2000" b="0" i="0" u="none" strike="noStrike">
                          <a:solidFill>
                            <a:srgbClr val="FF0000"/>
                          </a:solidFill>
                          <a:effectLst/>
                          <a:latin typeface="黑体" panose="02010609060101010101" charset="-122"/>
                          <a:ea typeface="黑体" panose="02010609060101010101" charset="-122"/>
                        </a:rPr>
                        <a:t>舒城数字装备示范区</a:t>
                      </a:r>
                      <a:endParaRPr lang="zh-CN" altLang="en-US" sz="2000" b="0" i="0" u="none" strike="noStrike">
                        <a:solidFill>
                          <a:srgbClr val="FF0000"/>
                        </a:solidFill>
                        <a:effectLst/>
                        <a:latin typeface="黑体" panose="02010609060101010101" charset="-122"/>
                        <a:ea typeface="黑体" panose="02010609060101010101"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B4C7E7"/>
                    </a:solidFill>
                  </a:tcPr>
                </a:tc>
              </a:tr>
              <a:tr h="1292860">
                <a:tc vMerge="true">
                  <a:tcPr>
                    <a:lnL w="57150">
                      <a:solidFill>
                        <a:schemeClr val="bg1"/>
                      </a:solidFill>
                      <a:prstDash val="solid"/>
                    </a:lnL>
                    <a:lnR w="57150">
                      <a:solidFill>
                        <a:schemeClr val="bg1"/>
                      </a:solidFill>
                      <a:prstDash val="solid"/>
                    </a:lnR>
                  </a:tcPr>
                </a:tc>
                <a:tc vMerge="true">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70AC48"/>
                    </a:solidFill>
                  </a:tcPr>
                </a:tc>
                <a:tc vMerge="true">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FFE699"/>
                    </a:solidFill>
                  </a:tcPr>
                </a:tc>
                <a:tc>
                  <a:txBody>
                    <a:bodyPr/>
                    <a:lstStyle/>
                    <a:p>
                      <a:pPr algn="ctr" fontAlgn="ctr">
                        <a:buClrTx/>
                        <a:buSzTx/>
                        <a:buFontTx/>
                        <a:buNone/>
                      </a:pPr>
                      <a:r>
                        <a:rPr lang="zh-CN" altLang="en-US" sz="2000" dirty="0">
                          <a:solidFill>
                            <a:srgbClr val="FF0000"/>
                          </a:solidFill>
                          <a:effectLst/>
                          <a:latin typeface="仿宋_GB2312" panose="02010609030101010101" pitchFamily="49" charset="-122"/>
                          <a:ea typeface="仿宋_GB2312" panose="02010609030101010101" pitchFamily="49" charset="-122"/>
                          <a:sym typeface="+mn-ea"/>
                        </a:rPr>
                        <a:t>安徽精卓光显科技</a:t>
                      </a:r>
                      <a:endParaRPr lang="zh-CN" altLang="en-US" sz="2000" b="0" dirty="0">
                        <a:solidFill>
                          <a:srgbClr val="FF0000"/>
                        </a:solidFill>
                        <a:effectLst/>
                        <a:latin typeface="仿宋_GB2312" panose="02010609030101010101" pitchFamily="49" charset="-122"/>
                        <a:ea typeface="仿宋_GB2312" panose="02010609030101010101" pitchFamily="49" charset="-122"/>
                      </a:endParaRPr>
                    </a:p>
                    <a:p>
                      <a:pPr algn="ctr" fontAlgn="ctr">
                        <a:buClrTx/>
                        <a:buSzTx/>
                        <a:buFontTx/>
                        <a:buNone/>
                      </a:pPr>
                      <a:r>
                        <a:rPr lang="zh-CN" altLang="en-US" sz="2000" dirty="0">
                          <a:solidFill>
                            <a:srgbClr val="FF0000"/>
                          </a:solidFill>
                          <a:effectLst/>
                          <a:latin typeface="仿宋_GB2312" panose="02010609030101010101" pitchFamily="49" charset="-122"/>
                          <a:ea typeface="仿宋_GB2312" panose="02010609030101010101" pitchFamily="49" charset="-122"/>
                          <a:sym typeface="+mn-ea"/>
                        </a:rPr>
                        <a:t>有限责任公司</a:t>
                      </a:r>
                      <a:r>
                        <a:rPr lang="zh-CN" altLang="en-US" sz="900" dirty="0">
                          <a:solidFill>
                            <a:srgbClr val="FF0000"/>
                          </a:solidFill>
                          <a:effectLst/>
                          <a:latin typeface="仿宋_GB2312" panose="02010609030101010101" pitchFamily="49" charset="-122"/>
                          <a:ea typeface="仿宋_GB2312" panose="02010609030101010101" pitchFamily="49" charset="-122"/>
                          <a:sym typeface="+mn-ea"/>
                        </a:rPr>
                        <a:t>（该企业未在规上企业名单）</a:t>
                      </a:r>
                      <a:endParaRPr lang="zh-CN" altLang="en-US" sz="900" b="0" dirty="0">
                        <a:solidFill>
                          <a:srgbClr val="FF0000"/>
                        </a:solidFill>
                        <a:effectLst/>
                        <a:latin typeface="仿宋_GB2312" panose="02010609030101010101" pitchFamily="49" charset="-122"/>
                        <a:ea typeface="仿宋_GB2312" panose="02010609030101010101" pitchFamily="49" charset="-122"/>
                        <a:sym typeface="+mn-ea"/>
                      </a:endParaRPr>
                    </a:p>
                  </a:txBody>
                  <a:tcPr marL="12700" marR="12700" marT="1270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c vMerge="true">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r>
              <a:tr h="1292860">
                <a:tc vMerge="true">
                  <a:tcPr/>
                </a:tc>
                <a:tc vMerge="true">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70AC48"/>
                    </a:solidFill>
                  </a:tcPr>
                </a:tc>
                <a:tc vMerge="true">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FFE699"/>
                    </a:solidFill>
                  </a:tcPr>
                </a:tc>
                <a:tc>
                  <a:txBody>
                    <a:bodyPr/>
                    <a:lstStyle/>
                    <a:p>
                      <a:pPr algn="ctr" fontAlgn="ctr">
                        <a:buClrTx/>
                        <a:buSzTx/>
                        <a:buFontTx/>
                        <a:buNone/>
                      </a:pPr>
                      <a:r>
                        <a:rPr lang="zh-CN" altLang="en-US" sz="2000" b="0" dirty="0">
                          <a:solidFill>
                            <a:srgbClr val="FF0000"/>
                          </a:solidFill>
                          <a:effectLst/>
                          <a:latin typeface="仿宋_GB2312" panose="02010609030101010101" pitchFamily="49" charset="-122"/>
                          <a:ea typeface="仿宋_GB2312" panose="02010609030101010101" pitchFamily="49" charset="-122"/>
                        </a:rPr>
                        <a:t>安徽胜利精密制造科技</a:t>
                      </a:r>
                      <a:endParaRPr lang="zh-CN" altLang="en-US" sz="2000" b="0" dirty="0">
                        <a:solidFill>
                          <a:srgbClr val="FF0000"/>
                        </a:solidFill>
                        <a:effectLst/>
                        <a:latin typeface="仿宋_GB2312" panose="02010609030101010101" pitchFamily="49" charset="-122"/>
                        <a:ea typeface="仿宋_GB2312" panose="02010609030101010101" pitchFamily="49" charset="-122"/>
                      </a:endParaRPr>
                    </a:p>
                    <a:p>
                      <a:pPr algn="ctr" fontAlgn="ctr">
                        <a:buClrTx/>
                        <a:buSzTx/>
                        <a:buFontTx/>
                        <a:buNone/>
                      </a:pPr>
                      <a:r>
                        <a:rPr lang="zh-CN" altLang="en-US" sz="2000" b="0" dirty="0">
                          <a:solidFill>
                            <a:srgbClr val="FF0000"/>
                          </a:solidFill>
                          <a:effectLst/>
                          <a:latin typeface="仿宋_GB2312" panose="02010609030101010101" pitchFamily="49" charset="-122"/>
                          <a:ea typeface="仿宋_GB2312" panose="02010609030101010101" pitchFamily="49" charset="-122"/>
                        </a:rPr>
                        <a:t>有限公司</a:t>
                      </a:r>
                      <a:r>
                        <a:rPr lang="zh-CN" altLang="en-US" sz="900" dirty="0">
                          <a:solidFill>
                            <a:srgbClr val="FF0000"/>
                          </a:solidFill>
                          <a:effectLst/>
                          <a:latin typeface="仿宋_GB2312" panose="02010609030101010101" pitchFamily="49" charset="-122"/>
                          <a:ea typeface="仿宋_GB2312" panose="02010609030101010101" pitchFamily="49" charset="-122"/>
                          <a:sym typeface="+mn-ea"/>
                        </a:rPr>
                        <a:t>（该企业未在规上企业名单）</a:t>
                      </a:r>
                      <a:endParaRPr lang="zh-CN" altLang="en-US" sz="900" b="0" dirty="0">
                        <a:solidFill>
                          <a:srgbClr val="FF0000"/>
                        </a:solidFill>
                        <a:effectLst/>
                        <a:latin typeface="仿宋_GB2312" panose="02010609030101010101" pitchFamily="49" charset="-122"/>
                        <a:ea typeface="仿宋_GB2312" panose="02010609030101010101" pitchFamily="49" charset="-122"/>
                      </a:endParaRPr>
                    </a:p>
                  </a:txBody>
                  <a:tcPr marL="12700" marR="12700" marT="1270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c vMerge="true">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r>
              <a:tr h="1189355">
                <a:tc vMerge="true">
                  <a:tcPr>
                    <a:lnL w="57150">
                      <a:solidFill>
                        <a:schemeClr val="bg1"/>
                      </a:solidFill>
                      <a:prstDash val="solid"/>
                    </a:lnL>
                    <a:lnR w="57150">
                      <a:solidFill>
                        <a:schemeClr val="bg1"/>
                      </a:solidFill>
                      <a:prstDash val="solid"/>
                    </a:lnR>
                    <a:lnB w="12700" cap="flat" cmpd="sng" algn="ctr">
                      <a:solidFill>
                        <a:schemeClr val="tx1"/>
                      </a:solidFill>
                      <a:prstDash val="solid"/>
                      <a:round/>
                      <a:headEnd type="none" w="med" len="med"/>
                      <a:tailEnd type="none" w="med" len="med"/>
                    </a:lnB>
                  </a:tcPr>
                </a:tc>
                <a:tc vMerge="true">
                  <a:tcPr>
                    <a:lnL w="57150">
                      <a:solidFill>
                        <a:schemeClr val="bg1"/>
                      </a:solidFill>
                      <a:prstDash val="solid"/>
                    </a:lnL>
                    <a:lnR w="57150">
                      <a:solidFill>
                        <a:schemeClr val="bg1"/>
                      </a:solidFill>
                      <a:prstDash val="solid"/>
                    </a:lnR>
                  </a:tcPr>
                </a:tc>
                <a:tc>
                  <a:txBody>
                    <a:bodyPr/>
                    <a:lstStyle/>
                    <a:p>
                      <a:pPr algn="ctr" fontAlgn="ctr"/>
                      <a:r>
                        <a:rPr lang="zh-CN" altLang="en-US" sz="2000" u="none" strike="noStrike">
                          <a:solidFill>
                            <a:schemeClr val="tx1"/>
                          </a:solidFill>
                          <a:effectLst/>
                          <a:latin typeface="仿宋_GB2312" panose="02010609030101010101" pitchFamily="49" charset="-122"/>
                          <a:ea typeface="仿宋_GB2312" panose="02010609030101010101" pitchFamily="49" charset="-122"/>
                        </a:rPr>
                        <a:t>专业音响设备制造</a:t>
                      </a:r>
                      <a:endParaRPr lang="zh-CN" altLang="en-US" sz="2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FFE699"/>
                    </a:solidFill>
                  </a:tcPr>
                </a:tc>
                <a:tc>
                  <a:txBody>
                    <a:bodyPr/>
                    <a:lstStyle/>
                    <a:p>
                      <a:pPr algn="ctr" fontAlgn="ctr"/>
                      <a:r>
                        <a:rPr lang="zh-CN" altLang="en-US" sz="2000" u="none" strike="noStrike">
                          <a:solidFill>
                            <a:schemeClr val="tx1"/>
                          </a:solidFill>
                          <a:effectLst/>
                          <a:latin typeface="仿宋_GB2312" panose="02010609030101010101" pitchFamily="49" charset="-122"/>
                          <a:ea typeface="仿宋_GB2312" panose="02010609030101010101" pitchFamily="49" charset="-122"/>
                        </a:rPr>
                        <a:t>安徽省名泰电声科技</a:t>
                      </a:r>
                      <a:endParaRPr lang="zh-CN" altLang="en-US" sz="2000" u="none" strike="noStrike">
                        <a:solidFill>
                          <a:schemeClr val="tx1"/>
                        </a:solidFill>
                        <a:effectLst/>
                        <a:latin typeface="仿宋_GB2312" panose="02010609030101010101" pitchFamily="49" charset="-122"/>
                        <a:ea typeface="仿宋_GB2312" panose="02010609030101010101" pitchFamily="49" charset="-122"/>
                      </a:endParaRPr>
                    </a:p>
                    <a:p>
                      <a:pPr algn="ctr" fontAlgn="ctr"/>
                      <a:r>
                        <a:rPr lang="zh-CN" altLang="en-US" sz="2000" u="none" strike="noStrike">
                          <a:solidFill>
                            <a:schemeClr val="tx1"/>
                          </a:solidFill>
                          <a:effectLst/>
                          <a:latin typeface="仿宋_GB2312" panose="02010609030101010101" pitchFamily="49" charset="-122"/>
                          <a:ea typeface="仿宋_GB2312" panose="02010609030101010101" pitchFamily="49" charset="-122"/>
                        </a:rPr>
                        <a:t>有限公司</a:t>
                      </a:r>
                      <a:endParaRPr lang="zh-CN" altLang="en-US" sz="2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c rowSpan="2">
                  <a:txBody>
                    <a:bodyPr/>
                    <a:lstStyle/>
                    <a:p>
                      <a:pPr algn="ctr" fontAlgn="ctr">
                        <a:buClrTx/>
                        <a:buSzTx/>
                        <a:buFontTx/>
                        <a:buNone/>
                      </a:pPr>
                      <a:r>
                        <a:rPr lang="zh-CN" altLang="en-US" sz="2000" b="0" i="0" u="none" strike="noStrike">
                          <a:solidFill>
                            <a:srgbClr val="FF0000"/>
                          </a:solidFill>
                          <a:effectLst/>
                          <a:latin typeface="黑体" panose="02010609060101010101" charset="-122"/>
                          <a:ea typeface="黑体" panose="02010609060101010101" charset="-122"/>
                        </a:rPr>
                        <a:t>金寨数字装备示范区</a:t>
                      </a:r>
                      <a:endParaRPr lang="zh-CN" altLang="en-US" sz="2000" b="0" i="0" u="none" strike="noStrike">
                        <a:solidFill>
                          <a:srgbClr val="FF0000"/>
                        </a:solidFill>
                        <a:effectLst/>
                        <a:latin typeface="黑体" panose="02010609060101010101" charset="-122"/>
                        <a:ea typeface="黑体" panose="02010609060101010101"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r>
              <a:tr h="1189990">
                <a:tc vMerge="true">
                  <a:tcPr>
                    <a:lnL w="57150">
                      <a:solidFill>
                        <a:schemeClr val="bg1"/>
                      </a:solidFill>
                      <a:prstDash val="solid"/>
                    </a:lnL>
                    <a:lnR w="57150">
                      <a:solidFill>
                        <a:schemeClr val="bg1"/>
                      </a:solidFill>
                      <a:prstDash val="solid"/>
                    </a:lnR>
                    <a:lnB w="57150">
                      <a:solidFill>
                        <a:schemeClr val="bg1"/>
                      </a:solidFill>
                      <a:prstDash val="solid"/>
                    </a:lnB>
                  </a:tcPr>
                </a:tc>
                <a:tc vMerge="true">
                  <a:tcPr>
                    <a:lnL w="57150">
                      <a:solidFill>
                        <a:schemeClr val="bg1"/>
                      </a:solidFill>
                      <a:prstDash val="solid"/>
                    </a:lnL>
                    <a:lnR w="57150">
                      <a:solidFill>
                        <a:schemeClr val="bg1"/>
                      </a:solidFill>
                      <a:prstDash val="solid"/>
                    </a:lnR>
                    <a:lnB w="57150">
                      <a:solidFill>
                        <a:schemeClr val="bg1"/>
                      </a:solidFill>
                      <a:prstDash val="solid"/>
                    </a:lnB>
                  </a:tcPr>
                </a:tc>
                <a:tc>
                  <a:txBody>
                    <a:bodyPr/>
                    <a:lstStyle/>
                    <a:p>
                      <a:pPr algn="ctr" fontAlgn="ctr"/>
                      <a:r>
                        <a:rPr lang="zh-CN" altLang="en-US" sz="2000" u="none" strike="noStrike">
                          <a:solidFill>
                            <a:schemeClr val="tx1"/>
                          </a:solidFill>
                          <a:effectLst/>
                          <a:latin typeface="仿宋_GB2312" panose="02010609030101010101" pitchFamily="49" charset="-122"/>
                          <a:ea typeface="仿宋_GB2312" panose="02010609030101010101" pitchFamily="49" charset="-122"/>
                        </a:rPr>
                        <a:t>广播电视节目制作</a:t>
                      </a:r>
                      <a:endParaRPr lang="zh-CN" altLang="en-US" sz="2000" u="none" strike="noStrike">
                        <a:solidFill>
                          <a:schemeClr val="tx1"/>
                        </a:solidFill>
                        <a:effectLst/>
                        <a:latin typeface="仿宋_GB2312" panose="02010609030101010101" pitchFamily="49" charset="-122"/>
                        <a:ea typeface="仿宋_GB2312" panose="02010609030101010101" pitchFamily="49" charset="-122"/>
                      </a:endParaRPr>
                    </a:p>
                    <a:p>
                      <a:pPr algn="ctr" fontAlgn="ctr"/>
                      <a:r>
                        <a:rPr lang="zh-CN" altLang="en-US" sz="2000" u="none" strike="noStrike">
                          <a:solidFill>
                            <a:schemeClr val="tx1"/>
                          </a:solidFill>
                          <a:effectLst/>
                          <a:latin typeface="仿宋_GB2312" panose="02010609030101010101" pitchFamily="49" charset="-122"/>
                          <a:ea typeface="仿宋_GB2312" panose="02010609030101010101" pitchFamily="49" charset="-122"/>
                        </a:rPr>
                        <a:t>及发射设备制造</a:t>
                      </a:r>
                      <a:endParaRPr lang="zh-CN" altLang="en-US" sz="2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FFE699"/>
                    </a:solidFill>
                  </a:tcPr>
                </a:tc>
                <a:tc>
                  <a:txBody>
                    <a:bodyPr/>
                    <a:lstStyle/>
                    <a:p>
                      <a:pPr algn="ctr" fontAlgn="ctr"/>
                      <a:r>
                        <a:rPr lang="zh-CN" altLang="en-US" sz="2000" u="none" strike="noStrike" dirty="0">
                          <a:solidFill>
                            <a:schemeClr val="tx1"/>
                          </a:solidFill>
                          <a:effectLst/>
                          <a:latin typeface="仿宋_GB2312" panose="02010609030101010101" pitchFamily="49" charset="-122"/>
                          <a:ea typeface="仿宋_GB2312" panose="02010609030101010101" pitchFamily="49" charset="-122"/>
                        </a:rPr>
                        <a:t>金寨春兴精工有限公司</a:t>
                      </a:r>
                      <a:endParaRPr lang="zh-CN" altLang="en-US" sz="20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c vMerge="true">
                  <a:tcPr marL="5034" marR="5034" marT="5034" marB="0" anchor="ctr">
                    <a:lnL w="57150">
                      <a:solidFill>
                        <a:schemeClr val="bg1"/>
                      </a:solidFill>
                      <a:prstDash val="solid"/>
                    </a:lnL>
                    <a:lnR w="57150">
                      <a:solidFill>
                        <a:schemeClr val="bg1"/>
                      </a:solidFill>
                      <a:prstDash val="solid"/>
                    </a:lnR>
                    <a:lnT w="28575">
                      <a:solidFill>
                        <a:schemeClr val="bg1"/>
                      </a:solidFill>
                      <a:prstDash val="solid"/>
                    </a:lnT>
                    <a:lnB w="57150">
                      <a:solidFill>
                        <a:schemeClr val="bg1"/>
                      </a:solidFill>
                      <a:prstDash val="solid"/>
                    </a:lnB>
                    <a:solidFill>
                      <a:srgbClr val="9DC3E7"/>
                    </a:solidFill>
                  </a:tcPr>
                </a:tc>
              </a:tr>
            </a:tbl>
          </a:graphicData>
        </a:graphic>
      </p:graphicFrame>
    </p:spTree>
    <p:custDataLst>
      <p:tags r:id="rId2"/>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177800" y="2569210"/>
            <a:ext cx="4537710"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运用数字投影、</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VR</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AR</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等表现手段，打造沉浸式红色主题演出表演，重绎刘邓大军千里跃进大别山，营造红色文化氛围。</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a:p>
            <a:pPr>
              <a:lnSpc>
                <a:spcPts val="2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重点创作开发大别山红色文化，编排主题文化演出，提升红色旅游文化内涵。</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a:p>
            <a:pPr>
              <a:lnSpc>
                <a:spcPts val="2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运用数字化技术，进行红色文物数字化保存，开发线上红色文物博览。</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24975" y="333238"/>
            <a:ext cx="9728343" cy="2019701"/>
            <a:chOff x="-185195" y="-209383"/>
            <a:chExt cx="9728343" cy="2019701"/>
          </a:xfrm>
        </p:grpSpPr>
        <p:grpSp>
          <p:nvGrpSpPr>
            <p:cNvPr id="34" name="组合 33"/>
            <p:cNvGrpSpPr/>
            <p:nvPr/>
          </p:nvGrpSpPr>
          <p:grpSpPr>
            <a:xfrm>
              <a:off x="183996" y="-209383"/>
              <a:ext cx="9359152" cy="1197469"/>
              <a:chOff x="930232" y="2273360"/>
              <a:chExt cx="9359152" cy="1197469"/>
            </a:xfrm>
          </p:grpSpPr>
          <p:sp>
            <p:nvSpPr>
              <p:cNvPr id="36" name="文本框 35"/>
              <p:cNvSpPr txBox="true"/>
              <p:nvPr/>
            </p:nvSpPr>
            <p:spPr>
              <a:xfrm>
                <a:off x="2189959" y="2273360"/>
                <a:ext cx="8099425" cy="706755"/>
              </a:xfrm>
              <a:prstGeom prst="rect">
                <a:avLst/>
              </a:prstGeom>
              <a:noFill/>
            </p:spPr>
            <p:txBody>
              <a:bodyPr wrap="none" rtlCol="0">
                <a:spAutoFit/>
              </a:bodyPr>
              <a:lstStyle/>
              <a:p>
                <a:pPr algn="ctr"/>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8.</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红色沉浸式演出</a:t>
                </a:r>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千里跃进大别山</a:t>
                </a:r>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endPar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5621900" y="1754574"/>
            <a:ext cx="6570099" cy="4318133"/>
            <a:chOff x="5621900" y="1754574"/>
            <a:chExt cx="6570099" cy="4318133"/>
          </a:xfrm>
        </p:grpSpPr>
        <p:sp>
          <p:nvSpPr>
            <p:cNvPr id="3" name="矩形 2"/>
            <p:cNvSpPr/>
            <p:nvPr/>
          </p:nvSpPr>
          <p:spPr>
            <a:xfrm>
              <a:off x="10104808" y="1767662"/>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73538" y="3979969"/>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p:cNvPicPr>
              <a:picLocks noChangeAspect="true"/>
            </p:cNvPicPr>
            <p:nvPr/>
          </p:nvPicPr>
          <p:blipFill>
            <a:blip r:embed="rId1">
              <a:extLst>
                <a:ext uri="{BEBA8EAE-BF5A-486C-A8C5-ECC9F3942E4B}">
                  <a14:imgProps xmlns:a14="http://schemas.microsoft.com/office/drawing/2010/main">
                    <a14:imgLayer r:embed="rId2">
                      <a14:imgEffect>
                        <a14:saturation sat="30000"/>
                      </a14:imgEffect>
                    </a14:imgLayer>
                  </a14:imgProps>
                </a:ext>
              </a:extLst>
            </a:blip>
            <a:stretch>
              <a:fillRect/>
            </a:stretch>
          </p:blipFill>
          <p:spPr>
            <a:xfrm>
              <a:off x="5621900" y="3979969"/>
              <a:ext cx="2092738" cy="2092738"/>
            </a:xfrm>
            <a:prstGeom prst="rect">
              <a:avLst/>
            </a:prstGeom>
          </p:spPr>
        </p:pic>
        <p:sp>
          <p:nvSpPr>
            <p:cNvPr id="10" name="文本框 9"/>
            <p:cNvSpPr txBox="true"/>
            <p:nvPr/>
          </p:nvSpPr>
          <p:spPr>
            <a:xfrm>
              <a:off x="5948675" y="3058367"/>
              <a:ext cx="1452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沉浸式演出</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445087" y="3035656"/>
              <a:ext cx="1452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数字化保存</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7985217" y="5171161"/>
              <a:ext cx="1960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大别山红色文化</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p:cNvPicPr>
              <a:picLocks noChangeAspect="true"/>
            </p:cNvPicPr>
            <p:nvPr/>
          </p:nvPicPr>
          <p:blipFill>
            <a:blip r:embed="rId3">
              <a:extLst>
                <a:ext uri="{BEBA8EAE-BF5A-486C-A8C5-ECC9F3942E4B}">
                  <a14:imgProps xmlns:a14="http://schemas.microsoft.com/office/drawing/2010/main">
                    <a14:imgLayer r:embed="rId4">
                      <a14:imgEffect>
                        <a14:saturation sat="30000"/>
                      </a14:imgEffect>
                    </a14:imgLayer>
                  </a14:imgProps>
                </a:ext>
              </a:extLst>
            </a:blip>
            <a:stretch>
              <a:fillRect/>
            </a:stretch>
          </p:blipFill>
          <p:spPr>
            <a:xfrm>
              <a:off x="7867992" y="1754574"/>
              <a:ext cx="2092738" cy="2092738"/>
            </a:xfrm>
            <a:prstGeom prst="rect">
              <a:avLst/>
            </a:prstGeom>
          </p:spPr>
        </p:pic>
        <p:pic>
          <p:nvPicPr>
            <p:cNvPr id="41" name="图片 40"/>
            <p:cNvPicPr>
              <a:picLocks noChangeAspect="true"/>
            </p:cNvPicPr>
            <p:nvPr/>
          </p:nvPicPr>
          <p:blipFill>
            <a:blip r:embed="rId5">
              <a:extLst>
                <a:ext uri="{BEBA8EAE-BF5A-486C-A8C5-ECC9F3942E4B}">
                  <a14:imgProps xmlns:a14="http://schemas.microsoft.com/office/drawing/2010/main">
                    <a14:imgLayer r:embed="rId6">
                      <a14:imgEffect>
                        <a14:saturation sat="30000"/>
                      </a14:imgEffect>
                    </a14:imgLayer>
                  </a14:imgProps>
                </a:ext>
              </a:extLst>
            </a:blip>
            <a:stretch>
              <a:fillRect/>
            </a:stretch>
          </p:blipFill>
          <p:spPr>
            <a:xfrm>
              <a:off x="10099262" y="3979969"/>
              <a:ext cx="2092737" cy="2092738"/>
            </a:xfrm>
            <a:prstGeom prst="rect">
              <a:avLst/>
            </a:prstGeom>
          </p:spPr>
        </p:pic>
      </p:grpSp>
      <p:cxnSp>
        <p:nvCxnSpPr>
          <p:cNvPr id="45" name="直接连接符 44"/>
          <p:cNvCxnSpPr/>
          <p:nvPr/>
        </p:nvCxnSpPr>
        <p:spPr>
          <a:xfrm>
            <a:off x="5119343" y="301552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
        <p:nvSpPr>
          <p:cNvPr id="27" name="椭圆 26">
            <a:hlinkClick r:id="rId7" action="ppaction://hlinksldjump"/>
          </p:cNvPr>
          <p:cNvSpPr/>
          <p:nvPr/>
        </p:nvSpPr>
        <p:spPr>
          <a:xfrm>
            <a:off x="11318240" y="399415"/>
            <a:ext cx="516890" cy="516890"/>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906780" y="5494020"/>
            <a:ext cx="4229735" cy="368300"/>
          </a:xfrm>
          <a:prstGeom prst="rect">
            <a:avLst/>
          </a:prstGeom>
          <a:noFill/>
        </p:spPr>
        <p:txBody>
          <a:bodyPr wrap="square" rtlCol="0">
            <a:spAutoFit/>
          </a:bodyPr>
          <a:lstStyle/>
          <a:p>
            <a:r>
              <a:rPr lang="zh-CN" altLang="en-US" b="1"/>
              <a:t>地址</a:t>
            </a:r>
            <a:r>
              <a:rPr lang="en-US" altLang="zh-CN" b="1"/>
              <a:t>:</a:t>
            </a:r>
            <a:r>
              <a:rPr lang="zh-CN" altLang="en-US" b="1"/>
              <a:t>安徽省六安市金寨县</a:t>
            </a:r>
            <a:endParaRPr lang="zh-CN" altLang="en-US" b="1"/>
          </a:p>
        </p:txBody>
      </p:sp>
      <p:pic>
        <p:nvPicPr>
          <p:cNvPr id="28" name="图片 27" descr="C:\Users\12579\Desktop\茶艺三"/>
          <p:cNvPicPr>
            <a:picLocks noChangeAspect="true"/>
          </p:cNvPicPr>
          <p:nvPr/>
        </p:nvPicPr>
        <p:blipFill>
          <a:blip r:embed="rId8"/>
          <a:srcRect/>
          <a:stretch>
            <a:fillRect/>
          </a:stretch>
        </p:blipFill>
        <p:spPr>
          <a:xfrm>
            <a:off x="5602605" y="3980180"/>
            <a:ext cx="2108835" cy="2139950"/>
          </a:xfrm>
          <a:prstGeom prst="rect">
            <a:avLst/>
          </a:prstGeom>
        </p:spPr>
      </p:pic>
      <p:pic>
        <p:nvPicPr>
          <p:cNvPr id="30" name="图片 29" descr="OIP-C"/>
          <p:cNvPicPr>
            <a:picLocks noChangeAspect="true"/>
          </p:cNvPicPr>
          <p:nvPr/>
        </p:nvPicPr>
        <p:blipFill>
          <a:blip r:embed="rId9"/>
          <a:stretch>
            <a:fillRect/>
          </a:stretch>
        </p:blipFill>
        <p:spPr>
          <a:xfrm>
            <a:off x="7835265" y="1767840"/>
            <a:ext cx="2110105" cy="2081530"/>
          </a:xfrm>
          <a:prstGeom prst="rect">
            <a:avLst/>
          </a:prstGeom>
        </p:spPr>
      </p:pic>
      <p:pic>
        <p:nvPicPr>
          <p:cNvPr id="31" name="图片 30" descr="OIP-C (1)"/>
          <p:cNvPicPr>
            <a:picLocks noChangeAspect="true"/>
          </p:cNvPicPr>
          <p:nvPr/>
        </p:nvPicPr>
        <p:blipFill>
          <a:blip r:embed="rId10"/>
          <a:stretch>
            <a:fillRect/>
          </a:stretch>
        </p:blipFill>
        <p:spPr>
          <a:xfrm>
            <a:off x="10116820" y="3980180"/>
            <a:ext cx="2083435" cy="2092960"/>
          </a:xfrm>
          <a:prstGeom prst="rect">
            <a:avLst/>
          </a:prstGeom>
        </p:spPr>
      </p:pic>
    </p:spTree>
    <p:custDataLst>
      <p:tags r:id="rId1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rgbClr val="F9680D"/>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rgbClr val="F9680D"/>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pPr algn="l"/>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红色文化</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产业基础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2403" y="376087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沉浸式演出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红色记忆</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数字化保存</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交通便利</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客源市场广阔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大别山革命根据地</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红色文物</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金寨烈士陵园</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706755"/>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文化创意产业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优势人才引进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209533" cy="52322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8.1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1348105" y="1152525"/>
            <a:ext cx="9379585" cy="1886585"/>
          </a:xfrm>
          <a:prstGeom prst="rect">
            <a:avLst/>
          </a:prstGeom>
          <a:noFill/>
        </p:spPr>
        <p:txBody>
          <a:bodyPr wrap="square" rtlCol="0">
            <a:spAutoFit/>
          </a:bodyPr>
          <a:lstStyle/>
          <a:p>
            <a:pPr algn="l">
              <a:lnSpc>
                <a:spcPts val="2000"/>
              </a:lnSpc>
            </a:pP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2018</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年实景演艺票房增幅超过15%，突破13亿元。平均票房1944.8万元。票房居前列的实景演艺，集中在印象、山水盛典陕旅系列，其中印象刘三姐和《长恨歌》位居前列。实景演艺的营销推广呈现多元化，线上营销与线下营销并重，微信宣传日益受到重视。国内旅游人数达到60亿人次，同比增长8.4%，旅游收入5.73万亿元，同比增长11.7%，国民旅游热度不断高涨。</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数据来源《中国国内旅游发展年度报告2021》中国旅游研究院</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数据来源《2018中国实景演艺发展报告》</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lnSpc>
                <a:spcPts val="2000"/>
              </a:lnSpc>
            </a:pP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31692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目前六安市现有不可移动革命文物保护440个(含493个点)，其中，国保单位3个(含17个点)，省保单位19个(含46个点)，市保单位30个(含33个点)，县保单位155个(含164个点)，文物点233个。包括革命旧址、名人故居、烈士陵园(烈士墓)、战役遗址遗迹以及其他革命纪念设施，时间跨度涵盖新民主主义革命时期(包括大革命时期、土地革命时期、抗日战争时期、解放战争时期)、社会主义革命及建设时期、改革开放时期。现有国有馆藏可移动革命文物1107件，其中，一级文物49件。六安市作为革命老区，红色文化资源较为丰富，千里跃进大别山的故事更是家喻户晓。</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4663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8.2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2266314" cy="1168166"/>
            <a:chOff x="141661" y="1656247"/>
            <a:chExt cx="2266314" cy="1168166"/>
          </a:xfrm>
        </p:grpSpPr>
        <p:grpSp>
          <p:nvGrpSpPr>
            <p:cNvPr id="28" name="组合 27"/>
            <p:cNvGrpSpPr/>
            <p:nvPr/>
          </p:nvGrpSpPr>
          <p:grpSpPr>
            <a:xfrm>
              <a:off x="141661" y="1656247"/>
              <a:ext cx="2266314" cy="975219"/>
              <a:chOff x="887897" y="4138990"/>
              <a:chExt cx="2266314" cy="975219"/>
            </a:xfrm>
          </p:grpSpPr>
          <p:sp>
            <p:nvSpPr>
              <p:cNvPr id="30" name="文本框 29"/>
              <p:cNvSpPr txBox="true"/>
              <p:nvPr/>
            </p:nvSpPr>
            <p:spPr>
              <a:xfrm>
                <a:off x="887897" y="4138990"/>
                <a:ext cx="2214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红色文化</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36093"/>
              <a:ext cx="581555" cy="88320"/>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44"/>
          <p:cNvSpPr txBox="true"/>
          <p:nvPr/>
        </p:nvSpPr>
        <p:spPr>
          <a:xfrm>
            <a:off x="525822" y="416150"/>
            <a:ext cx="2850460" cy="52322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8.3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项目结构分析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圆角 3"/>
          <p:cNvSpPr/>
          <p:nvPr/>
        </p:nvSpPr>
        <p:spPr>
          <a:xfrm>
            <a:off x="1894111" y="1479303"/>
            <a:ext cx="9213669" cy="1765663"/>
          </a:xfrm>
          <a:prstGeom prst="roundRect">
            <a:avLst/>
          </a:prstGeom>
          <a:solidFill>
            <a:schemeClr val="accent4">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1863634" y="3666307"/>
            <a:ext cx="9213669" cy="409303"/>
          </a:xfrm>
          <a:prstGeom prst="roundRect">
            <a:avLst/>
          </a:prstGeom>
          <a:solidFill>
            <a:schemeClr val="accent4">
              <a:lumMod val="20000"/>
              <a:lumOff val="8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圆角 47"/>
          <p:cNvSpPr/>
          <p:nvPr/>
        </p:nvSpPr>
        <p:spPr>
          <a:xfrm>
            <a:off x="1885403" y="4471853"/>
            <a:ext cx="9213669" cy="409303"/>
          </a:xfrm>
          <a:prstGeom prst="roundRect">
            <a:avLst/>
          </a:prstGeom>
          <a:solidFill>
            <a:schemeClr val="accent4">
              <a:lumMod val="20000"/>
              <a:lumOff val="8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圆角 53"/>
          <p:cNvSpPr/>
          <p:nvPr/>
        </p:nvSpPr>
        <p:spPr>
          <a:xfrm>
            <a:off x="1863633" y="5160982"/>
            <a:ext cx="9213669" cy="409303"/>
          </a:xfrm>
          <a:prstGeom prst="roundRect">
            <a:avLst/>
          </a:prstGeom>
          <a:solidFill>
            <a:schemeClr val="accent4">
              <a:lumMod val="20000"/>
              <a:lumOff val="8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true"/>
          <p:nvPr/>
        </p:nvSpPr>
        <p:spPr>
          <a:xfrm>
            <a:off x="2085297" y="1724299"/>
            <a:ext cx="492443" cy="1436911"/>
          </a:xfrm>
          <a:prstGeom prst="rect">
            <a:avLst/>
          </a:prstGeom>
          <a:noFill/>
        </p:spPr>
        <p:txBody>
          <a:bodyPr vert="eaVert" wrap="square" rtlCol="0">
            <a:spAutoFit/>
          </a:bodyPr>
          <a:lstStyle/>
          <a:p>
            <a:r>
              <a:rPr lang="zh-CN" altLang="en-US" sz="2000" b="1" dirty="0"/>
              <a:t>功能呈现</a:t>
            </a:r>
            <a:endParaRPr lang="zh-CN" altLang="en-US" sz="2000" b="1" dirty="0"/>
          </a:p>
        </p:txBody>
      </p:sp>
      <p:sp>
        <p:nvSpPr>
          <p:cNvPr id="7" name="矩形: 圆角 6"/>
          <p:cNvSpPr/>
          <p:nvPr/>
        </p:nvSpPr>
        <p:spPr>
          <a:xfrm>
            <a:off x="3161211" y="1689463"/>
            <a:ext cx="1471749" cy="23513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圆角 54"/>
          <p:cNvSpPr/>
          <p:nvPr/>
        </p:nvSpPr>
        <p:spPr>
          <a:xfrm>
            <a:off x="5873936" y="1693816"/>
            <a:ext cx="1471749" cy="23513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圆角 55"/>
          <p:cNvSpPr/>
          <p:nvPr/>
        </p:nvSpPr>
        <p:spPr>
          <a:xfrm>
            <a:off x="8712940" y="1693816"/>
            <a:ext cx="1471749" cy="23513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true"/>
          <p:nvPr/>
        </p:nvSpPr>
        <p:spPr>
          <a:xfrm>
            <a:off x="3406356" y="1641957"/>
            <a:ext cx="1471749" cy="338554"/>
          </a:xfrm>
          <a:prstGeom prst="rect">
            <a:avLst/>
          </a:prstGeom>
          <a:noFill/>
        </p:spPr>
        <p:txBody>
          <a:bodyPr wrap="square" rtlCol="0">
            <a:spAutoFit/>
          </a:bodyPr>
          <a:lstStyle/>
          <a:p>
            <a:r>
              <a:rPr lang="zh-CN" altLang="en-US" sz="1600" b="1" dirty="0"/>
              <a:t>核心内容</a:t>
            </a:r>
            <a:endParaRPr lang="zh-CN" altLang="en-US" sz="1600" b="1" dirty="0"/>
          </a:p>
        </p:txBody>
      </p:sp>
      <p:sp>
        <p:nvSpPr>
          <p:cNvPr id="9" name="文本框 8"/>
          <p:cNvSpPr txBox="true"/>
          <p:nvPr/>
        </p:nvSpPr>
        <p:spPr>
          <a:xfrm>
            <a:off x="6104711" y="1654627"/>
            <a:ext cx="1339817" cy="338554"/>
          </a:xfrm>
          <a:prstGeom prst="rect">
            <a:avLst/>
          </a:prstGeom>
          <a:noFill/>
        </p:spPr>
        <p:txBody>
          <a:bodyPr wrap="square" rtlCol="0">
            <a:spAutoFit/>
          </a:bodyPr>
          <a:lstStyle/>
          <a:p>
            <a:r>
              <a:rPr lang="zh-CN" altLang="en-US" sz="1600" b="1" dirty="0"/>
              <a:t>游览体验</a:t>
            </a:r>
            <a:endParaRPr lang="zh-CN" altLang="en-US" sz="1600" b="1" dirty="0"/>
          </a:p>
        </p:txBody>
      </p:sp>
      <p:sp>
        <p:nvSpPr>
          <p:cNvPr id="10" name="文本框 9"/>
          <p:cNvSpPr txBox="true"/>
          <p:nvPr/>
        </p:nvSpPr>
        <p:spPr>
          <a:xfrm>
            <a:off x="8976159" y="1636374"/>
            <a:ext cx="1339817" cy="338554"/>
          </a:xfrm>
          <a:prstGeom prst="rect">
            <a:avLst/>
          </a:prstGeom>
          <a:noFill/>
        </p:spPr>
        <p:txBody>
          <a:bodyPr wrap="square" rtlCol="0">
            <a:spAutoFit/>
          </a:bodyPr>
          <a:lstStyle>
            <a:defPPr>
              <a:defRPr lang="zh-CN"/>
            </a:defPPr>
          </a:lstStyle>
          <a:p>
            <a:r>
              <a:rPr lang="zh-CN" altLang="en-US" sz="1600" b="1" dirty="0"/>
              <a:t>二次传播</a:t>
            </a:r>
            <a:endParaRPr lang="zh-CN" altLang="en-US" sz="1600" b="1" dirty="0"/>
          </a:p>
        </p:txBody>
      </p:sp>
      <p:sp>
        <p:nvSpPr>
          <p:cNvPr id="11" name="矩形: 圆角 10"/>
          <p:cNvSpPr/>
          <p:nvPr/>
        </p:nvSpPr>
        <p:spPr>
          <a:xfrm>
            <a:off x="2960914" y="2050623"/>
            <a:ext cx="1785257" cy="1075751"/>
          </a:xfrm>
          <a:prstGeom prst="roundRect">
            <a:avLst/>
          </a:prstGeom>
          <a:solidFill>
            <a:schemeClr val="accent4">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true"/>
          <p:nvPr/>
        </p:nvSpPr>
        <p:spPr>
          <a:xfrm>
            <a:off x="3235233" y="2463504"/>
            <a:ext cx="1550126" cy="246221"/>
          </a:xfrm>
          <a:prstGeom prst="rect">
            <a:avLst/>
          </a:prstGeom>
          <a:noFill/>
        </p:spPr>
        <p:txBody>
          <a:bodyPr wrap="square" rtlCol="0">
            <a:spAutoFit/>
          </a:bodyPr>
          <a:lstStyle/>
          <a:p>
            <a:r>
              <a:rPr lang="zh-CN" altLang="en-US" sz="1000" b="1" dirty="0"/>
              <a:t>沉浸式故事体验</a:t>
            </a:r>
            <a:endParaRPr lang="zh-CN" altLang="en-US" sz="1000" b="1" dirty="0"/>
          </a:p>
        </p:txBody>
      </p:sp>
      <p:sp>
        <p:nvSpPr>
          <p:cNvPr id="64" name="矩形: 圆角 63"/>
          <p:cNvSpPr/>
          <p:nvPr/>
        </p:nvSpPr>
        <p:spPr>
          <a:xfrm>
            <a:off x="5717181" y="2026283"/>
            <a:ext cx="1785257" cy="1075751"/>
          </a:xfrm>
          <a:prstGeom prst="roundRect">
            <a:avLst/>
          </a:prstGeom>
          <a:solidFill>
            <a:schemeClr val="accent4">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p:cNvSpPr txBox="true"/>
          <p:nvPr/>
        </p:nvSpPr>
        <p:spPr>
          <a:xfrm>
            <a:off x="5839100" y="2000156"/>
            <a:ext cx="1550126" cy="1323439"/>
          </a:xfrm>
          <a:prstGeom prst="rect">
            <a:avLst/>
          </a:prstGeom>
          <a:noFill/>
        </p:spPr>
        <p:txBody>
          <a:bodyPr wrap="square" rtlCol="0">
            <a:spAutoFit/>
          </a:bodyPr>
          <a:lstStyle/>
          <a:p>
            <a:pPr algn="ctr"/>
            <a:r>
              <a:rPr lang="zh-CN" altLang="en-US" sz="1000" b="1" dirty="0"/>
              <a:t>游览路线推荐</a:t>
            </a:r>
            <a:endParaRPr lang="en-US" altLang="zh-CN" sz="1000" b="1" dirty="0"/>
          </a:p>
          <a:p>
            <a:pPr algn="ctr"/>
            <a:endParaRPr lang="en-US" altLang="zh-CN" sz="1000" b="1" dirty="0"/>
          </a:p>
          <a:p>
            <a:pPr algn="ctr"/>
            <a:r>
              <a:rPr lang="en-US" altLang="zh-CN" sz="1000" b="1" dirty="0"/>
              <a:t>AR</a:t>
            </a:r>
            <a:r>
              <a:rPr lang="zh-CN" altLang="en-US" sz="1000" b="1" dirty="0"/>
              <a:t>导航</a:t>
            </a:r>
            <a:endParaRPr lang="en-US" altLang="zh-CN" sz="1000" b="1" dirty="0"/>
          </a:p>
          <a:p>
            <a:pPr algn="ctr"/>
            <a:endParaRPr lang="en-US" altLang="zh-CN" sz="1000" b="1" dirty="0"/>
          </a:p>
          <a:p>
            <a:pPr algn="ctr"/>
            <a:r>
              <a:rPr lang="zh-CN" altLang="en-US" sz="1000" b="1" dirty="0"/>
              <a:t>历史重现视频</a:t>
            </a:r>
            <a:endParaRPr lang="en-US" altLang="zh-CN" sz="1000" b="1" dirty="0"/>
          </a:p>
          <a:p>
            <a:pPr algn="ctr"/>
            <a:endParaRPr lang="en-US" altLang="zh-CN" sz="1000" b="1" dirty="0"/>
          </a:p>
          <a:p>
            <a:pPr algn="ctr"/>
            <a:r>
              <a:rPr lang="zh-CN" altLang="en-US" sz="1000" b="1" dirty="0"/>
              <a:t>文物</a:t>
            </a:r>
            <a:r>
              <a:rPr lang="en-US" altLang="zh-CN" sz="1000" b="1" dirty="0"/>
              <a:t>AR</a:t>
            </a:r>
            <a:r>
              <a:rPr lang="zh-CN" altLang="en-US" sz="1000" b="1" dirty="0"/>
              <a:t>复原</a:t>
            </a:r>
            <a:endParaRPr lang="en-US" altLang="zh-CN" sz="1000" b="1" dirty="0"/>
          </a:p>
          <a:p>
            <a:endParaRPr lang="zh-CN" altLang="en-US" sz="1000" b="1" dirty="0"/>
          </a:p>
        </p:txBody>
      </p:sp>
      <p:sp>
        <p:nvSpPr>
          <p:cNvPr id="66" name="矩形: 圆角 65"/>
          <p:cNvSpPr/>
          <p:nvPr/>
        </p:nvSpPr>
        <p:spPr>
          <a:xfrm>
            <a:off x="8643267" y="2022831"/>
            <a:ext cx="1785257" cy="1075751"/>
          </a:xfrm>
          <a:prstGeom prst="roundRect">
            <a:avLst/>
          </a:prstGeom>
          <a:solidFill>
            <a:schemeClr val="accent4">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true"/>
          <p:nvPr/>
        </p:nvSpPr>
        <p:spPr>
          <a:xfrm>
            <a:off x="9122219" y="2437595"/>
            <a:ext cx="1550126" cy="246221"/>
          </a:xfrm>
          <a:prstGeom prst="rect">
            <a:avLst/>
          </a:prstGeom>
          <a:noFill/>
        </p:spPr>
        <p:txBody>
          <a:bodyPr wrap="square" rtlCol="0">
            <a:spAutoFit/>
          </a:bodyPr>
          <a:lstStyle/>
          <a:p>
            <a:r>
              <a:rPr lang="zh-CN" altLang="en-US" sz="1000" b="1" dirty="0"/>
              <a:t>朋友圈分享</a:t>
            </a:r>
            <a:endParaRPr lang="zh-CN" altLang="en-US" sz="1000" b="1" dirty="0"/>
          </a:p>
        </p:txBody>
      </p:sp>
      <p:sp>
        <p:nvSpPr>
          <p:cNvPr id="19" name="文本框 18"/>
          <p:cNvSpPr txBox="true"/>
          <p:nvPr/>
        </p:nvSpPr>
        <p:spPr>
          <a:xfrm>
            <a:off x="1998613" y="3688077"/>
            <a:ext cx="1245329" cy="369332"/>
          </a:xfrm>
          <a:prstGeom prst="rect">
            <a:avLst/>
          </a:prstGeom>
          <a:noFill/>
        </p:spPr>
        <p:txBody>
          <a:bodyPr wrap="square" rtlCol="0">
            <a:spAutoFit/>
          </a:bodyPr>
          <a:lstStyle/>
          <a:p>
            <a:r>
              <a:rPr lang="zh-CN" altLang="en-US" b="1" dirty="0"/>
              <a:t>内容定制</a:t>
            </a:r>
            <a:endParaRPr lang="zh-CN" altLang="en-US" b="1" dirty="0"/>
          </a:p>
        </p:txBody>
      </p:sp>
      <p:sp>
        <p:nvSpPr>
          <p:cNvPr id="72" name="矩形: 圆角 71"/>
          <p:cNvSpPr/>
          <p:nvPr/>
        </p:nvSpPr>
        <p:spPr>
          <a:xfrm>
            <a:off x="3161210" y="3732014"/>
            <a:ext cx="1624149" cy="23513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圆角 72"/>
          <p:cNvSpPr/>
          <p:nvPr/>
        </p:nvSpPr>
        <p:spPr>
          <a:xfrm>
            <a:off x="5138061" y="3735591"/>
            <a:ext cx="1471749" cy="23513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圆角 73"/>
          <p:cNvSpPr/>
          <p:nvPr/>
        </p:nvSpPr>
        <p:spPr>
          <a:xfrm>
            <a:off x="7114912" y="3741627"/>
            <a:ext cx="1471749" cy="23513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圆角 74"/>
          <p:cNvSpPr/>
          <p:nvPr/>
        </p:nvSpPr>
        <p:spPr>
          <a:xfrm>
            <a:off x="8976159" y="3747645"/>
            <a:ext cx="1471749" cy="23513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true"/>
          <p:nvPr/>
        </p:nvSpPr>
        <p:spPr>
          <a:xfrm>
            <a:off x="3544387" y="3710538"/>
            <a:ext cx="1245329" cy="307777"/>
          </a:xfrm>
          <a:prstGeom prst="rect">
            <a:avLst/>
          </a:prstGeom>
          <a:noFill/>
        </p:spPr>
        <p:txBody>
          <a:bodyPr wrap="square" rtlCol="0">
            <a:spAutoFit/>
          </a:bodyPr>
          <a:lstStyle/>
          <a:p>
            <a:r>
              <a:rPr lang="zh-CN" altLang="en-US" sz="1400" b="1" dirty="0"/>
              <a:t>游戏内容</a:t>
            </a:r>
            <a:endParaRPr lang="zh-CN" altLang="en-US" sz="1400" b="1" dirty="0"/>
          </a:p>
        </p:txBody>
      </p:sp>
      <p:sp>
        <p:nvSpPr>
          <p:cNvPr id="76" name="文本框 75"/>
          <p:cNvSpPr txBox="true"/>
          <p:nvPr/>
        </p:nvSpPr>
        <p:spPr>
          <a:xfrm>
            <a:off x="5403666" y="3706180"/>
            <a:ext cx="1245329" cy="307777"/>
          </a:xfrm>
          <a:prstGeom prst="rect">
            <a:avLst/>
          </a:prstGeom>
          <a:noFill/>
        </p:spPr>
        <p:txBody>
          <a:bodyPr wrap="square" rtlCol="0">
            <a:spAutoFit/>
          </a:bodyPr>
          <a:lstStyle/>
          <a:p>
            <a:r>
              <a:rPr lang="zh-CN" altLang="en-US" sz="1400" b="1" dirty="0"/>
              <a:t>地图导览</a:t>
            </a:r>
            <a:endParaRPr lang="zh-CN" altLang="en-US" sz="1400" b="1" dirty="0"/>
          </a:p>
        </p:txBody>
      </p:sp>
      <p:sp>
        <p:nvSpPr>
          <p:cNvPr id="77" name="文本框 76"/>
          <p:cNvSpPr txBox="true"/>
          <p:nvPr/>
        </p:nvSpPr>
        <p:spPr>
          <a:xfrm>
            <a:off x="7341329" y="3719247"/>
            <a:ext cx="1245329" cy="307777"/>
          </a:xfrm>
          <a:prstGeom prst="rect">
            <a:avLst/>
          </a:prstGeom>
          <a:noFill/>
        </p:spPr>
        <p:txBody>
          <a:bodyPr wrap="square" rtlCol="0">
            <a:spAutoFit/>
          </a:bodyPr>
          <a:lstStyle/>
          <a:p>
            <a:r>
              <a:rPr lang="en-US" altLang="zh-CN" sz="1400" b="1" dirty="0"/>
              <a:t>AR</a:t>
            </a:r>
            <a:r>
              <a:rPr lang="zh-CN" altLang="en-US" sz="1400" b="1" dirty="0"/>
              <a:t>导游解说</a:t>
            </a:r>
            <a:endParaRPr lang="zh-CN" altLang="en-US" sz="1400" b="1" dirty="0"/>
          </a:p>
        </p:txBody>
      </p:sp>
      <p:sp>
        <p:nvSpPr>
          <p:cNvPr id="78" name="文本框 77"/>
          <p:cNvSpPr txBox="true"/>
          <p:nvPr/>
        </p:nvSpPr>
        <p:spPr>
          <a:xfrm>
            <a:off x="9043870" y="3711321"/>
            <a:ext cx="1482634" cy="307777"/>
          </a:xfrm>
          <a:prstGeom prst="rect">
            <a:avLst/>
          </a:prstGeom>
          <a:noFill/>
        </p:spPr>
        <p:txBody>
          <a:bodyPr wrap="square" rtlCol="0">
            <a:spAutoFit/>
          </a:bodyPr>
          <a:lstStyle/>
          <a:p>
            <a:r>
              <a:rPr lang="zh-CN" altLang="en-US" sz="1400" b="1" dirty="0"/>
              <a:t>历史及文物解说</a:t>
            </a:r>
            <a:endParaRPr lang="zh-CN" altLang="en-US" sz="1400" b="1" dirty="0"/>
          </a:p>
        </p:txBody>
      </p:sp>
      <p:sp>
        <p:nvSpPr>
          <p:cNvPr id="79" name="文本框 78"/>
          <p:cNvSpPr txBox="true"/>
          <p:nvPr/>
        </p:nvSpPr>
        <p:spPr>
          <a:xfrm>
            <a:off x="1998613" y="4511821"/>
            <a:ext cx="1245329" cy="369332"/>
          </a:xfrm>
          <a:prstGeom prst="rect">
            <a:avLst/>
          </a:prstGeom>
          <a:noFill/>
        </p:spPr>
        <p:txBody>
          <a:bodyPr wrap="square" rtlCol="0">
            <a:spAutoFit/>
          </a:bodyPr>
          <a:lstStyle/>
          <a:p>
            <a:r>
              <a:rPr lang="zh-CN" altLang="en-US" b="1" dirty="0"/>
              <a:t>能力中台</a:t>
            </a:r>
            <a:endParaRPr lang="zh-CN" altLang="en-US" b="1" dirty="0"/>
          </a:p>
        </p:txBody>
      </p:sp>
      <p:sp>
        <p:nvSpPr>
          <p:cNvPr id="81" name="文本框 80"/>
          <p:cNvSpPr txBox="true"/>
          <p:nvPr/>
        </p:nvSpPr>
        <p:spPr>
          <a:xfrm>
            <a:off x="1998613" y="5160982"/>
            <a:ext cx="1245329" cy="369332"/>
          </a:xfrm>
          <a:prstGeom prst="rect">
            <a:avLst/>
          </a:prstGeom>
          <a:noFill/>
        </p:spPr>
        <p:txBody>
          <a:bodyPr wrap="square" rtlCol="0">
            <a:spAutoFit/>
          </a:bodyPr>
          <a:lstStyle/>
          <a:p>
            <a:r>
              <a:rPr lang="zh-CN" altLang="en-US" b="1" dirty="0"/>
              <a:t>底层技术</a:t>
            </a:r>
            <a:endParaRPr lang="zh-CN" altLang="en-US" b="1" dirty="0"/>
          </a:p>
        </p:txBody>
      </p:sp>
      <p:sp>
        <p:nvSpPr>
          <p:cNvPr id="82" name="矩形: 圆角 81"/>
          <p:cNvSpPr/>
          <p:nvPr/>
        </p:nvSpPr>
        <p:spPr>
          <a:xfrm>
            <a:off x="3161210" y="4558938"/>
            <a:ext cx="1624149" cy="23513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圆角 82"/>
          <p:cNvSpPr/>
          <p:nvPr/>
        </p:nvSpPr>
        <p:spPr>
          <a:xfrm>
            <a:off x="9024260" y="4555736"/>
            <a:ext cx="1471749" cy="23513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圆角 83"/>
          <p:cNvSpPr/>
          <p:nvPr/>
        </p:nvSpPr>
        <p:spPr>
          <a:xfrm>
            <a:off x="7130141" y="4550482"/>
            <a:ext cx="1471749" cy="23513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圆角 84"/>
          <p:cNvSpPr/>
          <p:nvPr/>
        </p:nvSpPr>
        <p:spPr>
          <a:xfrm>
            <a:off x="5138061" y="4578921"/>
            <a:ext cx="1471749" cy="23513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圆角 85"/>
          <p:cNvSpPr/>
          <p:nvPr/>
        </p:nvSpPr>
        <p:spPr>
          <a:xfrm>
            <a:off x="3161209" y="5254992"/>
            <a:ext cx="1624150" cy="23513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圆角 86"/>
          <p:cNvSpPr/>
          <p:nvPr/>
        </p:nvSpPr>
        <p:spPr>
          <a:xfrm>
            <a:off x="5139148" y="5254209"/>
            <a:ext cx="1471749" cy="23513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圆角 87"/>
          <p:cNvSpPr/>
          <p:nvPr/>
        </p:nvSpPr>
        <p:spPr>
          <a:xfrm>
            <a:off x="7130140" y="5253204"/>
            <a:ext cx="1471749" cy="23513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圆角 88"/>
          <p:cNvSpPr/>
          <p:nvPr/>
        </p:nvSpPr>
        <p:spPr>
          <a:xfrm>
            <a:off x="9018832" y="5248067"/>
            <a:ext cx="1471749" cy="23513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89"/>
          <p:cNvSpPr txBox="true"/>
          <p:nvPr/>
        </p:nvSpPr>
        <p:spPr>
          <a:xfrm>
            <a:off x="3530464" y="4533888"/>
            <a:ext cx="1337632" cy="307777"/>
          </a:xfrm>
          <a:prstGeom prst="rect">
            <a:avLst/>
          </a:prstGeom>
          <a:noFill/>
        </p:spPr>
        <p:txBody>
          <a:bodyPr wrap="square" rtlCol="0">
            <a:spAutoFit/>
          </a:bodyPr>
          <a:lstStyle/>
          <a:p>
            <a:r>
              <a:rPr lang="zh-CN" altLang="en-US" sz="1400" b="1" dirty="0"/>
              <a:t>数据中心</a:t>
            </a:r>
            <a:endParaRPr lang="zh-CN" altLang="en-US" sz="1400" b="1" dirty="0"/>
          </a:p>
        </p:txBody>
      </p:sp>
      <p:sp>
        <p:nvSpPr>
          <p:cNvPr id="91" name="文本框 90"/>
          <p:cNvSpPr txBox="true"/>
          <p:nvPr/>
        </p:nvSpPr>
        <p:spPr>
          <a:xfrm>
            <a:off x="5432183" y="4550482"/>
            <a:ext cx="1245329" cy="307777"/>
          </a:xfrm>
          <a:prstGeom prst="rect">
            <a:avLst/>
          </a:prstGeom>
          <a:noFill/>
        </p:spPr>
        <p:txBody>
          <a:bodyPr wrap="square" rtlCol="0">
            <a:spAutoFit/>
          </a:bodyPr>
          <a:lstStyle/>
          <a:p>
            <a:r>
              <a:rPr lang="zh-CN" altLang="en-US" sz="1400" b="1" dirty="0"/>
              <a:t>服务中心</a:t>
            </a:r>
            <a:endParaRPr lang="zh-CN" altLang="en-US" sz="1400" b="1" dirty="0"/>
          </a:p>
        </p:txBody>
      </p:sp>
      <p:sp>
        <p:nvSpPr>
          <p:cNvPr id="92" name="文本框 91"/>
          <p:cNvSpPr txBox="true"/>
          <p:nvPr/>
        </p:nvSpPr>
        <p:spPr>
          <a:xfrm>
            <a:off x="7444528" y="4522614"/>
            <a:ext cx="1245329" cy="307777"/>
          </a:xfrm>
          <a:prstGeom prst="rect">
            <a:avLst/>
          </a:prstGeom>
          <a:noFill/>
        </p:spPr>
        <p:txBody>
          <a:bodyPr wrap="square" rtlCol="0">
            <a:spAutoFit/>
          </a:bodyPr>
          <a:lstStyle/>
          <a:p>
            <a:r>
              <a:rPr lang="zh-CN" altLang="en-US" sz="1400" b="1" dirty="0"/>
              <a:t>内容中心</a:t>
            </a:r>
            <a:endParaRPr lang="zh-CN" altLang="en-US" sz="1400" b="1" dirty="0"/>
          </a:p>
        </p:txBody>
      </p:sp>
      <p:sp>
        <p:nvSpPr>
          <p:cNvPr id="93" name="文本框 92"/>
          <p:cNvSpPr txBox="true"/>
          <p:nvPr/>
        </p:nvSpPr>
        <p:spPr>
          <a:xfrm>
            <a:off x="9330795" y="4523027"/>
            <a:ext cx="1245329" cy="307777"/>
          </a:xfrm>
          <a:prstGeom prst="rect">
            <a:avLst/>
          </a:prstGeom>
          <a:noFill/>
        </p:spPr>
        <p:txBody>
          <a:bodyPr wrap="square" rtlCol="0">
            <a:spAutoFit/>
          </a:bodyPr>
          <a:lstStyle/>
          <a:p>
            <a:r>
              <a:rPr lang="zh-CN" altLang="en-US" sz="1400" b="1" dirty="0"/>
              <a:t>后台管理</a:t>
            </a:r>
            <a:endParaRPr lang="zh-CN" altLang="en-US" sz="1400" b="1" dirty="0"/>
          </a:p>
        </p:txBody>
      </p:sp>
      <p:sp>
        <p:nvSpPr>
          <p:cNvPr id="94" name="文本框 93"/>
          <p:cNvSpPr txBox="true"/>
          <p:nvPr/>
        </p:nvSpPr>
        <p:spPr>
          <a:xfrm>
            <a:off x="3077169" y="5205884"/>
            <a:ext cx="1899336" cy="307777"/>
          </a:xfrm>
          <a:prstGeom prst="rect">
            <a:avLst/>
          </a:prstGeom>
          <a:noFill/>
        </p:spPr>
        <p:txBody>
          <a:bodyPr wrap="square" rtlCol="0">
            <a:spAutoFit/>
          </a:bodyPr>
          <a:lstStyle/>
          <a:p>
            <a:r>
              <a:rPr lang="en-US" altLang="zh-CN" sz="1400" b="1" dirty="0"/>
              <a:t>2D/3D/LBS</a:t>
            </a:r>
            <a:r>
              <a:rPr lang="zh-CN" altLang="en-US" sz="1400" b="1" dirty="0"/>
              <a:t>空间定位</a:t>
            </a:r>
            <a:endParaRPr lang="zh-CN" altLang="en-US" sz="1400" b="1" dirty="0"/>
          </a:p>
        </p:txBody>
      </p:sp>
      <p:sp>
        <p:nvSpPr>
          <p:cNvPr id="95" name="文本框 94"/>
          <p:cNvSpPr txBox="true"/>
          <p:nvPr/>
        </p:nvSpPr>
        <p:spPr>
          <a:xfrm>
            <a:off x="5341845" y="5213162"/>
            <a:ext cx="1245329" cy="307777"/>
          </a:xfrm>
          <a:prstGeom prst="rect">
            <a:avLst/>
          </a:prstGeom>
          <a:noFill/>
        </p:spPr>
        <p:txBody>
          <a:bodyPr wrap="square" rtlCol="0">
            <a:spAutoFit/>
          </a:bodyPr>
          <a:lstStyle/>
          <a:p>
            <a:r>
              <a:rPr lang="en-US" altLang="zh-CN" sz="1400" b="1" dirty="0"/>
              <a:t>XR</a:t>
            </a:r>
            <a:r>
              <a:rPr lang="zh-CN" altLang="en-US" sz="1400" b="1" dirty="0"/>
              <a:t>媒体播放</a:t>
            </a:r>
            <a:endParaRPr lang="zh-CN" altLang="en-US" sz="1400" b="1" dirty="0"/>
          </a:p>
        </p:txBody>
      </p:sp>
      <p:sp>
        <p:nvSpPr>
          <p:cNvPr id="96" name="文本框 95"/>
          <p:cNvSpPr txBox="true"/>
          <p:nvPr/>
        </p:nvSpPr>
        <p:spPr>
          <a:xfrm>
            <a:off x="7358746" y="5219337"/>
            <a:ext cx="1245329" cy="307777"/>
          </a:xfrm>
          <a:prstGeom prst="rect">
            <a:avLst/>
          </a:prstGeom>
          <a:noFill/>
        </p:spPr>
        <p:txBody>
          <a:bodyPr wrap="square" rtlCol="0">
            <a:spAutoFit/>
          </a:bodyPr>
          <a:lstStyle/>
          <a:p>
            <a:r>
              <a:rPr lang="en-US" altLang="zh-CN" sz="1400" b="1" dirty="0"/>
              <a:t>AR</a:t>
            </a:r>
            <a:r>
              <a:rPr lang="zh-CN" altLang="en-US" sz="1400" b="1" dirty="0"/>
              <a:t>增强现实</a:t>
            </a:r>
            <a:endParaRPr lang="zh-CN" altLang="en-US" sz="1400" b="1" dirty="0"/>
          </a:p>
        </p:txBody>
      </p:sp>
      <p:sp>
        <p:nvSpPr>
          <p:cNvPr id="97" name="文本框 96"/>
          <p:cNvSpPr txBox="true"/>
          <p:nvPr/>
        </p:nvSpPr>
        <p:spPr>
          <a:xfrm>
            <a:off x="9036540" y="5217829"/>
            <a:ext cx="1532407" cy="307777"/>
          </a:xfrm>
          <a:prstGeom prst="rect">
            <a:avLst/>
          </a:prstGeom>
          <a:noFill/>
        </p:spPr>
        <p:txBody>
          <a:bodyPr wrap="square" rtlCol="0">
            <a:spAutoFit/>
          </a:bodyPr>
          <a:lstStyle/>
          <a:p>
            <a:r>
              <a:rPr lang="en-US" altLang="zh-CN" sz="1400" b="1" dirty="0"/>
              <a:t>WebGL</a:t>
            </a:r>
            <a:r>
              <a:rPr lang="zh-CN" altLang="en-US" sz="1400" b="1" dirty="0"/>
              <a:t>渲染引擎 </a:t>
            </a:r>
            <a:endParaRPr lang="zh-CN" altLang="en-US" sz="1400" b="1" dirty="0"/>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true"/>
          <p:nvPr/>
        </p:nvSpPr>
        <p:spPr>
          <a:xfrm>
            <a:off x="525822" y="416150"/>
            <a:ext cx="3209533" cy="52322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8.4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沉浸式故事体验</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6" name="图片 5"/>
          <p:cNvPicPr>
            <a:picLocks noChangeAspect="true"/>
          </p:cNvPicPr>
          <p:nvPr/>
        </p:nvPicPr>
        <p:blipFill>
          <a:blip r:embed="rId1"/>
          <a:stretch>
            <a:fillRect/>
          </a:stretch>
        </p:blipFill>
        <p:spPr>
          <a:xfrm>
            <a:off x="30454" y="1126839"/>
            <a:ext cx="12161546" cy="5731161"/>
          </a:xfrm>
          <a:prstGeom prst="rect">
            <a:avLst/>
          </a:prstGeom>
        </p:spPr>
      </p:pic>
      <p:sp>
        <p:nvSpPr>
          <p:cNvPr id="7" name="矩形 6"/>
          <p:cNvSpPr/>
          <p:nvPr/>
        </p:nvSpPr>
        <p:spPr>
          <a:xfrm>
            <a:off x="6428509" y="1893455"/>
            <a:ext cx="1302327" cy="341745"/>
          </a:xfrm>
          <a:prstGeom prst="rect">
            <a:avLst/>
          </a:prstGeom>
          <a:solidFill>
            <a:srgbClr val="53616F"/>
          </a:solidFill>
          <a:ln>
            <a:solidFill>
              <a:srgbClr val="536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8428181" y="1893455"/>
            <a:ext cx="1302327" cy="341745"/>
          </a:xfrm>
          <a:prstGeom prst="rect">
            <a:avLst/>
          </a:prstGeom>
          <a:solidFill>
            <a:srgbClr val="53616F"/>
          </a:solidFill>
          <a:ln>
            <a:solidFill>
              <a:srgbClr val="536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true"/>
          <p:nvPr/>
        </p:nvSpPr>
        <p:spPr>
          <a:xfrm>
            <a:off x="6437745" y="1847275"/>
            <a:ext cx="1366982" cy="400110"/>
          </a:xfrm>
          <a:prstGeom prst="rect">
            <a:avLst/>
          </a:prstGeom>
          <a:noFill/>
        </p:spPr>
        <p:txBody>
          <a:bodyPr wrap="square" rtlCol="0">
            <a:spAutoFit/>
          </a:bodyPr>
          <a:lstStyle/>
          <a:p>
            <a:r>
              <a:rPr lang="zh-CN" altLang="en-US" sz="2000" b="1" dirty="0">
                <a:solidFill>
                  <a:schemeClr val="bg1"/>
                </a:solidFill>
                <a:latin typeface="宋体" panose="02010600030101010101" pitchFamily="2" charset="-122"/>
                <a:ea typeface="宋体" panose="02010600030101010101" pitchFamily="2" charset="-122"/>
              </a:rPr>
              <a:t>红色故事</a:t>
            </a:r>
            <a:endParaRPr lang="zh-CN" altLang="en-US" sz="2000" b="1" dirty="0">
              <a:solidFill>
                <a:schemeClr val="bg1"/>
              </a:solidFill>
              <a:latin typeface="宋体" panose="02010600030101010101" pitchFamily="2" charset="-122"/>
              <a:ea typeface="宋体" panose="02010600030101010101" pitchFamily="2" charset="-122"/>
            </a:endParaRPr>
          </a:p>
        </p:txBody>
      </p:sp>
      <p:sp>
        <p:nvSpPr>
          <p:cNvPr id="34" name="矩形 33"/>
          <p:cNvSpPr/>
          <p:nvPr/>
        </p:nvSpPr>
        <p:spPr>
          <a:xfrm>
            <a:off x="10420925" y="2761673"/>
            <a:ext cx="1302327" cy="341745"/>
          </a:xfrm>
          <a:prstGeom prst="rect">
            <a:avLst/>
          </a:prstGeom>
          <a:solidFill>
            <a:srgbClr val="53616F"/>
          </a:solidFill>
          <a:ln>
            <a:solidFill>
              <a:srgbClr val="536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8428181" y="2743200"/>
            <a:ext cx="1302327" cy="341745"/>
          </a:xfrm>
          <a:prstGeom prst="rect">
            <a:avLst/>
          </a:prstGeom>
          <a:solidFill>
            <a:srgbClr val="53616F"/>
          </a:solidFill>
          <a:ln>
            <a:solidFill>
              <a:srgbClr val="536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10420925" y="1893455"/>
            <a:ext cx="1302327" cy="341745"/>
          </a:xfrm>
          <a:prstGeom prst="rect">
            <a:avLst/>
          </a:prstGeom>
          <a:solidFill>
            <a:srgbClr val="53616F"/>
          </a:solidFill>
          <a:ln>
            <a:solidFill>
              <a:srgbClr val="536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6410036" y="2761673"/>
            <a:ext cx="1302327" cy="341745"/>
          </a:xfrm>
          <a:prstGeom prst="rect">
            <a:avLst/>
          </a:prstGeom>
          <a:solidFill>
            <a:srgbClr val="53616F"/>
          </a:solidFill>
          <a:ln>
            <a:solidFill>
              <a:srgbClr val="536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true"/>
          <p:nvPr/>
        </p:nvSpPr>
        <p:spPr>
          <a:xfrm>
            <a:off x="8495144" y="1845800"/>
            <a:ext cx="1366982" cy="400110"/>
          </a:xfrm>
          <a:prstGeom prst="rect">
            <a:avLst/>
          </a:prstGeom>
          <a:noFill/>
        </p:spPr>
        <p:txBody>
          <a:bodyPr wrap="square" rtlCol="0">
            <a:spAutoFit/>
          </a:bodyPr>
          <a:lstStyle/>
          <a:p>
            <a:r>
              <a:rPr lang="zh-CN" altLang="en-US" sz="2000" b="1" dirty="0">
                <a:solidFill>
                  <a:schemeClr val="bg1"/>
                </a:solidFill>
                <a:latin typeface="宋体" panose="02010600030101010101" pitchFamily="2" charset="-122"/>
                <a:ea typeface="宋体" panose="02010600030101010101" pitchFamily="2" charset="-122"/>
              </a:rPr>
              <a:t>历史故事</a:t>
            </a:r>
            <a:endParaRPr lang="zh-CN" altLang="en-US" sz="2000" b="1" dirty="0">
              <a:solidFill>
                <a:schemeClr val="bg1"/>
              </a:solidFill>
              <a:latin typeface="宋体" panose="02010600030101010101" pitchFamily="2" charset="-122"/>
              <a:ea typeface="宋体" panose="02010600030101010101" pitchFamily="2" charset="-122"/>
            </a:endParaRPr>
          </a:p>
        </p:txBody>
      </p:sp>
      <p:sp>
        <p:nvSpPr>
          <p:cNvPr id="39" name="文本框 38"/>
          <p:cNvSpPr txBox="true"/>
          <p:nvPr/>
        </p:nvSpPr>
        <p:spPr>
          <a:xfrm>
            <a:off x="10528299" y="1845800"/>
            <a:ext cx="1366982" cy="400110"/>
          </a:xfrm>
          <a:prstGeom prst="rect">
            <a:avLst/>
          </a:prstGeom>
          <a:noFill/>
        </p:spPr>
        <p:txBody>
          <a:bodyPr wrap="square" rtlCol="0">
            <a:spAutoFit/>
          </a:bodyPr>
          <a:lstStyle/>
          <a:p>
            <a:r>
              <a:rPr lang="zh-CN" altLang="en-US" sz="2000" b="1" dirty="0">
                <a:solidFill>
                  <a:schemeClr val="bg1"/>
                </a:solidFill>
                <a:latin typeface="宋体" panose="02010600030101010101" pitchFamily="2" charset="-122"/>
                <a:ea typeface="宋体" panose="02010600030101010101" pitchFamily="2" charset="-122"/>
              </a:rPr>
              <a:t>爱情故事</a:t>
            </a:r>
            <a:endParaRPr lang="zh-CN" altLang="en-US" sz="2000" b="1" dirty="0">
              <a:solidFill>
                <a:schemeClr val="bg1"/>
              </a:solidFill>
              <a:latin typeface="宋体" panose="02010600030101010101" pitchFamily="2" charset="-122"/>
              <a:ea typeface="宋体" panose="02010600030101010101" pitchFamily="2" charset="-122"/>
            </a:endParaRPr>
          </a:p>
        </p:txBody>
      </p:sp>
      <p:sp>
        <p:nvSpPr>
          <p:cNvPr id="40" name="文本框 39"/>
          <p:cNvSpPr txBox="true"/>
          <p:nvPr/>
        </p:nvSpPr>
        <p:spPr>
          <a:xfrm>
            <a:off x="6437745" y="2732490"/>
            <a:ext cx="1366982" cy="400110"/>
          </a:xfrm>
          <a:prstGeom prst="rect">
            <a:avLst/>
          </a:prstGeom>
          <a:noFill/>
        </p:spPr>
        <p:txBody>
          <a:bodyPr wrap="square" rtlCol="0">
            <a:spAutoFit/>
          </a:bodyPr>
          <a:lstStyle/>
          <a:p>
            <a:r>
              <a:rPr lang="zh-CN" altLang="en-US" sz="2000" b="1" dirty="0">
                <a:solidFill>
                  <a:schemeClr val="bg1"/>
                </a:solidFill>
                <a:latin typeface="宋体" panose="02010600030101010101" pitchFamily="2" charset="-122"/>
                <a:ea typeface="宋体" panose="02010600030101010101" pitchFamily="2" charset="-122"/>
              </a:rPr>
              <a:t>革命友谊</a:t>
            </a:r>
            <a:endParaRPr lang="zh-CN" altLang="en-US" sz="2000" b="1" dirty="0">
              <a:solidFill>
                <a:schemeClr val="bg1"/>
              </a:solidFill>
              <a:latin typeface="宋体" panose="02010600030101010101" pitchFamily="2" charset="-122"/>
              <a:ea typeface="宋体" panose="02010600030101010101" pitchFamily="2" charset="-122"/>
            </a:endParaRPr>
          </a:p>
        </p:txBody>
      </p:sp>
      <p:sp>
        <p:nvSpPr>
          <p:cNvPr id="41" name="文本框 40"/>
          <p:cNvSpPr txBox="true"/>
          <p:nvPr/>
        </p:nvSpPr>
        <p:spPr>
          <a:xfrm>
            <a:off x="8495144" y="2732490"/>
            <a:ext cx="1366982" cy="400110"/>
          </a:xfrm>
          <a:prstGeom prst="rect">
            <a:avLst/>
          </a:prstGeom>
          <a:noFill/>
        </p:spPr>
        <p:txBody>
          <a:bodyPr wrap="square" rtlCol="0">
            <a:spAutoFit/>
          </a:bodyPr>
          <a:lstStyle/>
          <a:p>
            <a:r>
              <a:rPr lang="zh-CN" altLang="en-US" sz="2000" b="1" dirty="0">
                <a:solidFill>
                  <a:schemeClr val="bg1"/>
                </a:solidFill>
                <a:latin typeface="宋体" panose="02010600030101010101" pitchFamily="2" charset="-122"/>
                <a:ea typeface="宋体" panose="02010600030101010101" pitchFamily="2" charset="-122"/>
              </a:rPr>
              <a:t>穿越故事</a:t>
            </a:r>
            <a:endParaRPr lang="zh-CN" altLang="en-US" sz="2000" b="1" dirty="0">
              <a:solidFill>
                <a:schemeClr val="bg1"/>
              </a:solidFill>
              <a:latin typeface="宋体" panose="02010600030101010101" pitchFamily="2" charset="-122"/>
              <a:ea typeface="宋体" panose="02010600030101010101" pitchFamily="2" charset="-122"/>
            </a:endParaRPr>
          </a:p>
        </p:txBody>
      </p:sp>
      <p:sp>
        <p:nvSpPr>
          <p:cNvPr id="42" name="文本框 41"/>
          <p:cNvSpPr txBox="true"/>
          <p:nvPr/>
        </p:nvSpPr>
        <p:spPr>
          <a:xfrm>
            <a:off x="10514444" y="2714018"/>
            <a:ext cx="1366982" cy="400110"/>
          </a:xfrm>
          <a:prstGeom prst="rect">
            <a:avLst/>
          </a:prstGeom>
          <a:noFill/>
        </p:spPr>
        <p:txBody>
          <a:bodyPr wrap="square" rtlCol="0">
            <a:spAutoFit/>
          </a:bodyPr>
          <a:lstStyle/>
          <a:p>
            <a:r>
              <a:rPr lang="zh-CN" altLang="en-US" sz="2000" b="1" dirty="0">
                <a:solidFill>
                  <a:schemeClr val="bg1"/>
                </a:solidFill>
                <a:latin typeface="宋体" panose="02010600030101010101" pitchFamily="2" charset="-122"/>
                <a:ea typeface="宋体" panose="02010600030101010101" pitchFamily="2" charset="-122"/>
              </a:rPr>
              <a:t>推理故事</a:t>
            </a:r>
            <a:endParaRPr lang="zh-CN" altLang="en-US" sz="2000" b="1" dirty="0">
              <a:solidFill>
                <a:schemeClr val="bg1"/>
              </a:solidFill>
              <a:latin typeface="宋体" panose="02010600030101010101" pitchFamily="2" charset="-122"/>
              <a:ea typeface="宋体" panose="02010600030101010101" pitchFamily="2" charset="-122"/>
            </a:endParaRPr>
          </a:p>
        </p:txBody>
      </p:sp>
      <p:sp>
        <p:nvSpPr>
          <p:cNvPr id="22" name="矩形 21"/>
          <p:cNvSpPr/>
          <p:nvPr/>
        </p:nvSpPr>
        <p:spPr>
          <a:xfrm>
            <a:off x="2743200" y="3843800"/>
            <a:ext cx="4969163" cy="2410691"/>
          </a:xfrm>
          <a:prstGeom prst="rect">
            <a:avLst/>
          </a:prstGeom>
          <a:solidFill>
            <a:srgbClr val="FCF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true"/>
          </p:cNvPicPr>
          <p:nvPr/>
        </p:nvPicPr>
        <p:blipFill>
          <a:blip r:embed="rId2">
            <a:extLst>
              <a:ext uri="{28A0092B-C50C-407E-A947-70E740481C1C}">
                <a14:useLocalDpi xmlns:a14="http://schemas.microsoft.com/office/drawing/2010/main" val="false"/>
              </a:ext>
            </a:extLst>
          </a:blip>
          <a:stretch>
            <a:fillRect/>
          </a:stretch>
        </p:blipFill>
        <p:spPr>
          <a:xfrm>
            <a:off x="2928792" y="3908111"/>
            <a:ext cx="4597977" cy="2282067"/>
          </a:xfrm>
          <a:prstGeom prst="rect">
            <a:avLst/>
          </a:prstGeom>
        </p:spPr>
      </p:pic>
    </p:spTree>
    <p:custDataLst>
      <p:tags r:id="rId3"/>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bwMode="auto">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1" name="文本框 60"/>
          <p:cNvSpPr txBox="true"/>
          <p:nvPr/>
        </p:nvSpPr>
        <p:spPr>
          <a:xfrm>
            <a:off x="1128306" y="3148157"/>
            <a:ext cx="1730518" cy="1568450"/>
          </a:xfrm>
          <a:prstGeom prst="rect">
            <a:avLst/>
          </a:prstGeom>
          <a:noFill/>
        </p:spPr>
        <p:txBody>
          <a:bodyPr wrap="square" rtlCol="0">
            <a:spAutoFit/>
          </a:bodyPr>
          <a:lstStyle/>
          <a:p>
            <a:pPr marL="285750" indent="-285750">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虚拟现实设备</a:t>
            </a: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增强现实装备</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marL="285750" indent="-285750">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影视制作</a:t>
            </a: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策划设计</a:t>
            </a: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4075430"/>
          </a:xfrm>
          <a:prstGeom prst="rect">
            <a:avLst/>
          </a:prstGeom>
          <a:noFill/>
        </p:spPr>
        <p:txBody>
          <a:bodyPr wrap="square" rtlCol="0">
            <a:spAutoFit/>
          </a:bodyPr>
          <a:lstStyle/>
          <a:p>
            <a:pPr marL="171450" indent="-171450" algn="l">
              <a:lnSpc>
                <a:spcPct val="140000"/>
              </a:lnSpc>
              <a:buClrTx/>
              <a:buSzTx/>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北京国际数字展示技术及设备展览会</a:t>
            </a:r>
            <a:endParaRPr lang="zh-CN" altLang="en-US" sz="1600" b="0" i="0"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40000"/>
              </a:lnSpc>
              <a:buClrTx/>
              <a:buSzTx/>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中国自主品牌博览会</a:t>
            </a:r>
            <a:endParaRPr lang="zh-CN" altLang="en-US" sz="1600" b="0" i="0" kern="1200" dirty="0">
              <a:solidFill>
                <a:schemeClr val="dk1"/>
              </a:solidFill>
              <a:latin typeface="微软雅黑" panose="020B0503020204020204" pitchFamily="34" charset="-122"/>
              <a:ea typeface="微软雅黑" panose="020B0503020204020204" pitchFamily="34" charset="-122"/>
              <a:cs typeface="+mn-cs"/>
            </a:endParaRPr>
          </a:p>
          <a:p>
            <a:pPr marL="171450" marR="0" lvl="0" indent="-171450" algn="l" defTabSz="914400" rtl="0" eaLnBrk="1" fontAlgn="auto" latinLnBrk="0" hangingPunct="1">
              <a:lnSpc>
                <a:spcPct val="140000"/>
              </a:lnSpc>
              <a:spcBef>
                <a:spcPts val="0"/>
              </a:spcBef>
              <a:buClrTx/>
              <a:buSzTx/>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中国文化科技装备展览会</a:t>
            </a:r>
            <a:endParaRPr lang="zh-CN" altLang="en-US" sz="1600" b="0"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40000"/>
              </a:lnSpc>
              <a:buClrTx/>
              <a:buSzTx/>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上海国际艺术影像文化展览会</a:t>
            </a:r>
            <a:endParaRPr lang="zh-CN" altLang="en-US" sz="1600" b="0" i="0" kern="1200" dirty="0">
              <a:solidFill>
                <a:schemeClr val="dk1"/>
              </a:solidFill>
              <a:latin typeface="微软雅黑" panose="020B0503020204020204" pitchFamily="34" charset="-122"/>
              <a:ea typeface="微软雅黑" panose="020B0503020204020204" pitchFamily="34" charset="-122"/>
              <a:cs typeface="+mn-cs"/>
            </a:endParaRPr>
          </a:p>
          <a:p>
            <a:pPr marL="171450" lvl="0" indent="-171450" algn="l">
              <a:lnSpc>
                <a:spcPct val="110000"/>
              </a:lnSpc>
              <a:buClrTx/>
              <a:buSzTx/>
              <a:buFont typeface="Arial" panose="02080604020202020204" pitchFamily="34" charset="0"/>
              <a:buChar char="•"/>
            </a:pP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txBody>
          <a:bodyPr>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5" name="文本框 64"/>
          <p:cNvSpPr txBox="true"/>
          <p:nvPr/>
        </p:nvSpPr>
        <p:spPr>
          <a:xfrm>
            <a:off x="5192306" y="3148157"/>
            <a:ext cx="1730518" cy="4323715"/>
          </a:xfrm>
          <a:prstGeom prst="rect">
            <a:avLst/>
          </a:prstGeom>
          <a:noFill/>
        </p:spPr>
        <p:txBody>
          <a:bodyPr wrap="square" rtlCol="0">
            <a:spAutoFit/>
          </a:bodyPr>
          <a:lstStyle/>
          <a:p>
            <a:pPr marL="171450" indent="-171450" algn="l">
              <a:lnSpc>
                <a:spcPct val="110000"/>
              </a:lnSpc>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金鹃传媒科技股份有限公司</a:t>
            </a:r>
            <a:endParaRPr lang="zh-CN" altLang="en-US" sz="1600" b="0" u="none" dirty="0">
              <a:latin typeface="微软雅黑" panose="020B0503020204020204" pitchFamily="34" charset="-122"/>
              <a:ea typeface="微软雅黑" panose="020B0503020204020204" pitchFamily="34" charset="-122"/>
            </a:endParaRPr>
          </a:p>
          <a:p>
            <a:pPr marL="171450" indent="-171450" algn="l">
              <a:lnSpc>
                <a:spcPct val="110000"/>
              </a:lnSpc>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安徽尚景文化旅游发展有限公司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合肥沃美世聚文化有限公司</a:t>
            </a:r>
            <a:endParaRPr lang="zh-CN" altLang="en-US" sz="1600" b="0" dirty="0">
              <a:latin typeface="微软雅黑" panose="020B0503020204020204" pitchFamily="34" charset="-122"/>
              <a:ea typeface="微软雅黑" panose="020B0503020204020204" pitchFamily="34" charset="-122"/>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安徽电影集团</a:t>
            </a:r>
            <a:endParaRPr lang="zh-CN" altLang="en-US" sz="1600" b="0" dirty="0">
              <a:latin typeface="微软雅黑" panose="020B0503020204020204" pitchFamily="34" charset="-122"/>
              <a:ea typeface="微软雅黑" panose="020B0503020204020204" pitchFamily="34" charset="-122"/>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安徽凿壁偷光文化传播集团有限公司</a:t>
            </a:r>
            <a:endParaRPr lang="zh-CN" altLang="en-US" sz="1600" dirty="0">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华强方特（芜湖）动漫有限公司</a:t>
            </a:r>
            <a:endParaRPr lang="zh-CN" altLang="en-US" sz="1600" dirty="0">
              <a:effectLst/>
              <a:latin typeface="微软雅黑" panose="020B0503020204020204" pitchFamily="34" charset="-122"/>
              <a:ea typeface="微软雅黑" panose="020B0503020204020204" pitchFamily="34" charset="-122"/>
              <a:sym typeface="+mn-ea"/>
            </a:endParaRPr>
          </a:p>
          <a:p>
            <a:pPr lvl="0" indent="0" algn="l">
              <a:lnSpc>
                <a:spcPct val="90000"/>
              </a:lnSpc>
              <a:buClrTx/>
              <a:buSzTx/>
              <a:buFont typeface="Arial" panose="02080604020202020204" pitchFamily="34" charset="0"/>
              <a:buNone/>
            </a:pPr>
            <a:r>
              <a:rPr lang="zh-CN" altLang="en-US" sz="1600" dirty="0">
                <a:effectLst/>
                <a:latin typeface="微软雅黑" panose="020B0503020204020204" pitchFamily="34" charset="-122"/>
                <a:ea typeface="微软雅黑" panose="020B0503020204020204" pitchFamily="34" charset="-122"/>
                <a:sym typeface="+mn-ea"/>
              </a:rPr>
              <a:t>        </a:t>
            </a:r>
            <a:endParaRPr lang="zh-CN" altLang="en-US" sz="1600" dirty="0">
              <a:effectLst/>
              <a:latin typeface="微软雅黑" panose="020B0503020204020204" pitchFamily="34" charset="-122"/>
              <a:ea typeface="微软雅黑" panose="020B0503020204020204" pitchFamily="34" charset="-122"/>
              <a:sym typeface="+mn-ea"/>
            </a:endParaRPr>
          </a:p>
          <a:p>
            <a:pPr lvl="0" indent="0" algn="l">
              <a:lnSpc>
                <a:spcPct val="90000"/>
              </a:lnSpc>
              <a:buClrTx/>
              <a:buSzTx/>
              <a:buFont typeface="Arial" panose="02080604020202020204" pitchFamily="34" charset="0"/>
              <a:buNone/>
            </a:pP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3610610"/>
          </a:xfrm>
          <a:prstGeom prst="rect">
            <a:avLst/>
          </a:prstGeom>
          <a:noFill/>
        </p:spPr>
        <p:txBody>
          <a:bodyPr wrap="square" rtlCol="0">
            <a:spAutoFit/>
          </a:bodyPr>
          <a:lstStyle/>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科大讯飞股份有限公司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宏达通讯有限公司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歌尔股份有限公司              </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国家中影数字制作基地</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中影</a:t>
            </a:r>
            <a:r>
              <a:rPr lang="en-US" altLang="zh-CN" sz="1600" dirty="0">
                <a:solidFill>
                  <a:schemeClr val="dk1"/>
                </a:solidFill>
                <a:effectLst/>
                <a:latin typeface="微软雅黑" panose="020B0503020204020204" pitchFamily="34" charset="-122"/>
                <a:ea typeface="微软雅黑" panose="020B0503020204020204" pitchFamily="34" charset="-122"/>
                <a:sym typeface="+mn-ea"/>
              </a:rPr>
              <a:t>CFGC</a:t>
            </a:r>
            <a:endParaRPr lang="en-US" altLang="zh-CN"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华谊兄弟传媒股份有限公司</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光线传媒股份有限公司</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171450" lvl="0" indent="-171450" algn="l">
              <a:lnSpc>
                <a:spcPct val="80000"/>
              </a:lnSpc>
              <a:buClrTx/>
              <a:buSzTx/>
              <a:buFont typeface="Arial" panose="02080604020202020204" pitchFamily="34" charset="0"/>
              <a:buChar char="•"/>
            </a:pP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9" name="文本框 68"/>
          <p:cNvSpPr txBox="true"/>
          <p:nvPr/>
        </p:nvSpPr>
        <p:spPr>
          <a:xfrm>
            <a:off x="9256395" y="3148330"/>
            <a:ext cx="2459990" cy="2306320"/>
          </a:xfrm>
          <a:prstGeom prst="rect">
            <a:avLst/>
          </a:prstGeom>
          <a:noFill/>
        </p:spPr>
        <p:txBody>
          <a:bodyPr wrap="square" rtlCol="0">
            <a:spAutoFit/>
          </a:bodyPr>
          <a:lstStyle/>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谷歌（</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Google</a:t>
            </a:r>
            <a:r>
              <a:rPr lang="zh-CN" altLang="en-US" sz="1600" dirty="0">
                <a:effectLst/>
                <a:latin typeface="微软雅黑" panose="020B0503020204020204" pitchFamily="34" charset="-122"/>
                <a:ea typeface="微软雅黑" panose="020B0503020204020204" pitchFamily="34" charset="-122"/>
                <a:sym typeface="+mn-ea"/>
              </a:rPr>
              <a:t>）</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索尼</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Sony</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英特尔（</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Intel</a:t>
            </a:r>
            <a:r>
              <a:rPr lang="zh-CN" altLang="en-US" sz="1600" dirty="0">
                <a:effectLst/>
                <a:latin typeface="微软雅黑" panose="020B0503020204020204" pitchFamily="34" charset="-122"/>
                <a:ea typeface="微软雅黑" panose="020B0503020204020204" pitchFamily="34" charset="-122"/>
                <a:sym typeface="+mn-ea"/>
              </a:rPr>
              <a:t>）</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三星（</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Samsung</a:t>
            </a:r>
            <a:r>
              <a:rPr lang="zh-CN" altLang="en-US" sz="1600" dirty="0">
                <a:effectLst/>
                <a:latin typeface="微软雅黑" panose="020B0503020204020204" pitchFamily="34" charset="-122"/>
                <a:ea typeface="微软雅黑" panose="020B0503020204020204" pitchFamily="34" charset="-122"/>
                <a:sym typeface="+mn-ea"/>
              </a:rPr>
              <a:t>）</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傲库路思</a:t>
            </a:r>
            <a:r>
              <a:rPr lang="zh-CN" altLang="en-US" sz="1600" dirty="0">
                <a:effectLst/>
                <a:latin typeface="Times New Roman" panose="02020603050405020304" charset="0"/>
                <a:cs typeface="Times New Roman" panose="02020603050405020304" charset="0"/>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Oculus VR</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en-US" altLang="zh-CN" sz="1600" dirty="0">
              <a:effectLst/>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 </a:t>
            </a:r>
            <a:r>
              <a:rPr lang="zh-CN" altLang="en-US" sz="1600" dirty="0">
                <a:solidFill>
                  <a:schemeClr val="dk1"/>
                </a:solidFill>
                <a:effectLst/>
                <a:latin typeface="微软雅黑" panose="020B0503020204020204" pitchFamily="34" charset="-122"/>
                <a:ea typeface="微软雅黑" panose="020B0503020204020204" pitchFamily="34" charset="-122"/>
                <a:sym typeface="+mn-ea"/>
              </a:rPr>
              <a:t>华纳兄弟娱乐</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索尼影业公司</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环球影业公司</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en-US" altLang="zh-CN" sz="1600" dirty="0">
                <a:solidFill>
                  <a:schemeClr val="dk1"/>
                </a:solidFill>
                <a:effectLst/>
                <a:latin typeface="微软雅黑" panose="020B0503020204020204" pitchFamily="34" charset="-122"/>
                <a:ea typeface="微软雅黑" panose="020B0503020204020204" pitchFamily="34" charset="-122"/>
                <a:sym typeface="+mn-ea"/>
              </a:rPr>
              <a:t>20</a:t>
            </a: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世纪福克斯公司</a:t>
            </a:r>
            <a:endParaRPr lang="zh-CN" altLang="en-US" sz="1600" dirty="0">
              <a:effectLst/>
              <a:latin typeface="微软雅黑" panose="020B0503020204020204" pitchFamily="34" charset="-122"/>
              <a:ea typeface="微软雅黑" panose="020B0503020204020204" pitchFamily="34" charset="-122"/>
              <a:sym typeface="+mn-ea"/>
            </a:endParaRPr>
          </a:p>
          <a:p>
            <a:pPr lvl="0" indent="0" algn="l">
              <a:lnSpc>
                <a:spcPct val="100000"/>
              </a:lnSpc>
              <a:buClrTx/>
              <a:buSzTx/>
              <a:buFont typeface="Arial" panose="02080604020202020204" pitchFamily="34" charset="0"/>
              <a:buNone/>
            </a:pPr>
            <a:r>
              <a:rPr lang="zh-CN" altLang="en-US" sz="1600" dirty="0">
                <a:effectLst/>
                <a:latin typeface="微软雅黑" panose="020B0503020204020204" pitchFamily="34" charset="-122"/>
                <a:ea typeface="微软雅黑" panose="020B0503020204020204" pitchFamily="34" charset="-122"/>
                <a:sym typeface="+mn-ea"/>
              </a:rPr>
              <a:t> </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7877478" cy="52322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8.5</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招商对象（重点招商：沉浸式演出相关企业）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00025" y="2145030"/>
            <a:ext cx="3884295" cy="2999740"/>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六安市非遗文化产业园借助互联网，致力于打造一个充满活力的灵性空间和数字非遗创意文化场所。拟在传统非遗文化展示、非遗产品展销的基础上引进数字创意产业进行赋能，将数字创意产业中的“交互”、“沉浸式体验”引入园区的建设当中。</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58140" y="304800"/>
            <a:ext cx="9921502" cy="1634490"/>
            <a:chOff x="-185195" y="-184582"/>
            <a:chExt cx="9921329" cy="1994900"/>
          </a:xfrm>
        </p:grpSpPr>
        <p:grpSp>
          <p:nvGrpSpPr>
            <p:cNvPr id="34" name="组合 33"/>
            <p:cNvGrpSpPr/>
            <p:nvPr/>
          </p:nvGrpSpPr>
          <p:grpSpPr>
            <a:xfrm>
              <a:off x="183996" y="-184582"/>
              <a:ext cx="9552138" cy="1245649"/>
              <a:chOff x="930232" y="2298161"/>
              <a:chExt cx="9552138" cy="1245649"/>
            </a:xfrm>
          </p:grpSpPr>
          <p:sp>
            <p:nvSpPr>
              <p:cNvPr id="36" name="文本框 35"/>
              <p:cNvSpPr txBox="true"/>
              <p:nvPr/>
            </p:nvSpPr>
            <p:spPr>
              <a:xfrm>
                <a:off x="2438330" y="2298161"/>
                <a:ext cx="8044040" cy="862597"/>
              </a:xfrm>
              <a:prstGeom prst="rect">
                <a:avLst/>
              </a:prstGeom>
              <a:noFill/>
            </p:spPr>
            <p:txBody>
              <a:bodyPr wrap="square" rtlCol="0">
                <a:spAutoFit/>
              </a:bodyPr>
              <a:lstStyle/>
              <a:p>
                <a:pPr algn="l"/>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9.</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皋城往事：六安非遗文化产业园</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411535"/>
              </a:xfrm>
              <a:prstGeom prst="rect">
                <a:avLst/>
              </a:prstGeom>
              <a:noFill/>
            </p:spPr>
            <p:txBody>
              <a:bodyPr wrap="squar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770755" y="1475740"/>
            <a:ext cx="7344410" cy="5136515"/>
            <a:chOff x="5621900" y="1767662"/>
            <a:chExt cx="6584950" cy="4294505"/>
          </a:xfrm>
        </p:grpSpPr>
        <p:sp>
          <p:nvSpPr>
            <p:cNvPr id="3" name="矩形 2"/>
            <p:cNvSpPr/>
            <p:nvPr/>
          </p:nvSpPr>
          <p:spPr>
            <a:xfrm>
              <a:off x="10104808" y="1767662"/>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73538" y="3979969"/>
              <a:ext cx="2081647" cy="2081647"/>
            </a:xfrm>
            <a:prstGeom prst="rect">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非遗2"/>
            <p:cNvPicPr>
              <a:picLocks noChangeAspect="true"/>
            </p:cNvPicPr>
            <p:nvPr/>
          </p:nvPicPr>
          <p:blipFill>
            <a:blip r:embed="rId1"/>
            <a:srcRect/>
            <a:stretch>
              <a:fillRect/>
            </a:stretch>
          </p:blipFill>
          <p:spPr>
            <a:xfrm>
              <a:off x="5621900" y="3979367"/>
              <a:ext cx="2092960" cy="2082800"/>
            </a:xfrm>
            <a:prstGeom prst="rect">
              <a:avLst/>
            </a:prstGeom>
          </p:spPr>
        </p:pic>
        <p:sp>
          <p:nvSpPr>
            <p:cNvPr id="10" name="文本框 9"/>
            <p:cNvSpPr txBox="true"/>
            <p:nvPr/>
          </p:nvSpPr>
          <p:spPr>
            <a:xfrm>
              <a:off x="6068690" y="3015822"/>
              <a:ext cx="1198880" cy="333409"/>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非遗文创</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560657" y="3015336"/>
              <a:ext cx="1198880" cy="333409"/>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非遗理疗</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8151307" y="5221597"/>
              <a:ext cx="1706880" cy="333409"/>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非遗创意场所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非遗1"/>
            <p:cNvPicPr>
              <a:picLocks noChangeAspect="true"/>
            </p:cNvPicPr>
            <p:nvPr/>
          </p:nvPicPr>
          <p:blipFill>
            <a:blip r:embed="rId2"/>
            <a:srcRect/>
            <a:stretch>
              <a:fillRect/>
            </a:stretch>
          </p:blipFill>
          <p:spPr>
            <a:xfrm>
              <a:off x="7867895" y="1767662"/>
              <a:ext cx="2092960" cy="2081530"/>
            </a:xfrm>
            <a:prstGeom prst="rect">
              <a:avLst/>
            </a:prstGeom>
          </p:spPr>
        </p:pic>
        <p:pic>
          <p:nvPicPr>
            <p:cNvPr id="41" name="图片 40" descr="C:\Users\12579\Desktop\非遗3"/>
            <p:cNvPicPr>
              <a:picLocks noChangeAspect="true"/>
            </p:cNvPicPr>
            <p:nvPr/>
          </p:nvPicPr>
          <p:blipFill>
            <a:blip r:embed="rId3"/>
            <a:srcRect/>
            <a:stretch>
              <a:fillRect/>
            </a:stretch>
          </p:blipFill>
          <p:spPr>
            <a:xfrm>
              <a:off x="10113890" y="3980002"/>
              <a:ext cx="2092960" cy="2081530"/>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200025" y="5637530"/>
            <a:ext cx="4229735" cy="368300"/>
          </a:xfrm>
          <a:prstGeom prst="rect">
            <a:avLst/>
          </a:prstGeom>
          <a:noFill/>
        </p:spPr>
        <p:txBody>
          <a:bodyPr wrap="square" rtlCol="0">
            <a:spAutoFit/>
          </a:bodyPr>
          <a:lstStyle/>
          <a:p>
            <a:r>
              <a:rPr lang="zh-CN" altLang="en-US" b="1"/>
              <a:t>地址</a:t>
            </a:r>
            <a:r>
              <a:rPr lang="en-US" altLang="zh-CN" b="1"/>
              <a:t>:</a:t>
            </a:r>
            <a:r>
              <a:rPr lang="zh-CN" altLang="en-US" b="1"/>
              <a:t>安徽省六安市金安区（裕安区）</a:t>
            </a:r>
            <a:endParaRPr lang="zh-CN" altLang="en-US" b="1"/>
          </a:p>
        </p:txBody>
      </p:sp>
    </p:spTree>
    <p:custDataLst>
      <p:tags r:id="rId5"/>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rgbClr val="F9680D"/>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chemeClr val="tx1">
              <a:lumMod val="65000"/>
              <a:lumOff val="35000"/>
            </a:schemeClr>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pPr algn="l"/>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皋城往事</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产业基础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非遗文化</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皋城特色</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交通便利</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客源市场广阔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50713"/>
            <a:ext cx="1844275" cy="706755"/>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丰富的非遗文化</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完备的从业人员</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第三产业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服务业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从业人员宽泛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209533" cy="52322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9.1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1116330" y="1306830"/>
            <a:ext cx="9959340" cy="1116965"/>
          </a:xfrm>
          <a:prstGeom prst="rect">
            <a:avLst/>
          </a:prstGeom>
          <a:noFill/>
        </p:spPr>
        <p:txBody>
          <a:bodyPr wrap="square" rtlCol="0">
            <a:spAutoFit/>
          </a:bodyPr>
          <a:lstStyle/>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近年来，我国非物质文化遗产保护工作正在有序开展，并取得了较大进步，但也存在某些不足之处。</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为了更好地促进非遗传承和发展，国家大力支持非遗与其他领域相互融合借力，共同发展。总体上认为跨领域融合对非遗项目的发展起到了带动作用。运用广泛的融合形式主要有“非遗+校园”、“非遗+文创”等。</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数据来源《中国非物质文化遗产发展现状调研报告》</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市非遗文化涵盖传统音乐、传统戏剧、传统美术、传统技艺、民俗等多个非遗类别。截止目前，六安市有市级以上非遗名录项目67项，其中国家级5项：庐剧、大别山民歌、舒席、六安瓜片制作工艺、霍邱柳编，省级19项，市级26项；另有县（区）级名录项目199项。</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非遗文化涵盖范围广，内容多，发展潜力大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4663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9.2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2266314" cy="1168166"/>
            <a:chOff x="141661" y="1656247"/>
            <a:chExt cx="2266314" cy="1168166"/>
          </a:xfrm>
        </p:grpSpPr>
        <p:grpSp>
          <p:nvGrpSpPr>
            <p:cNvPr id="28" name="组合 27"/>
            <p:cNvGrpSpPr/>
            <p:nvPr/>
          </p:nvGrpSpPr>
          <p:grpSpPr>
            <a:xfrm>
              <a:off x="141661" y="1656247"/>
              <a:ext cx="2266314" cy="975219"/>
              <a:chOff x="887897" y="4138990"/>
              <a:chExt cx="2266314" cy="975219"/>
            </a:xfrm>
          </p:grpSpPr>
          <p:sp>
            <p:nvSpPr>
              <p:cNvPr id="30" name="文本框 29"/>
              <p:cNvSpPr txBox="true"/>
              <p:nvPr/>
            </p:nvSpPr>
            <p:spPr>
              <a:xfrm>
                <a:off x="887897" y="4138990"/>
                <a:ext cx="2214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非遗文化</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36093"/>
              <a:ext cx="581555" cy="88320"/>
            </a:xfrm>
            <a:prstGeom prst="roundRect">
              <a:avLst>
                <a:gd name="adj" fmla="val 50000"/>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59719" y="239802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34" name="组合 33"/>
          <p:cNvGrpSpPr/>
          <p:nvPr/>
        </p:nvGrpSpPr>
        <p:grpSpPr>
          <a:xfrm flipV="true">
            <a:off x="6891020" y="5158740"/>
            <a:ext cx="1227455" cy="558165"/>
            <a:chOff x="7692572" y="1990584"/>
            <a:chExt cx="1125545" cy="487730"/>
          </a:xfrm>
          <a:solidFill>
            <a:schemeClr val="bg1">
              <a:lumMod val="85000"/>
            </a:schemeClr>
          </a:solidFill>
        </p:grpSpPr>
        <p:grpSp>
          <p:nvGrpSpPr>
            <p:cNvPr id="35" name="组合 34"/>
            <p:cNvGrpSpPr/>
            <p:nvPr/>
          </p:nvGrpSpPr>
          <p:grpSpPr>
            <a:xfrm>
              <a:off x="7692572" y="2038350"/>
              <a:ext cx="1068254" cy="439964"/>
              <a:chOff x="7692572" y="2038350"/>
              <a:chExt cx="1068254" cy="439964"/>
            </a:xfrm>
            <a:grpFill/>
          </p:grpSpPr>
          <p:cxnSp>
            <p:nvCxnSpPr>
              <p:cNvPr id="37" name="直接连接符 36"/>
              <p:cNvCxnSpPr/>
              <p:nvPr/>
            </p:nvCxnSpPr>
            <p:spPr>
              <a:xfrm flipV="true">
                <a:off x="8132536" y="2044207"/>
                <a:ext cx="628290"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true">
                <a:off x="7692572"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36" name="椭圆 35"/>
            <p:cNvSpPr/>
            <p:nvPr/>
          </p:nvSpPr>
          <p:spPr>
            <a:xfrm>
              <a:off x="8703535"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46" name="文本框 45"/>
          <p:cNvSpPr txBox="true"/>
          <p:nvPr/>
        </p:nvSpPr>
        <p:spPr>
          <a:xfrm>
            <a:off x="8330053" y="1378440"/>
            <a:ext cx="2214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非遗文创展销中心</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8056245" y="1753235"/>
            <a:ext cx="3739515" cy="163004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将绿茶制作技艺、石斛炮制技艺等非遗项目集中起来，进行展示和售卖，；拍摄非遗文创宣传片推广非遗文创产品；创新文创的包装设计，利用AR、VR技术，3D立体呈现文创产品；创建文创品牌，入驻电商平台，拓宽销售渠道。</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6423660" y="1495425"/>
            <a:ext cx="1602740" cy="721360"/>
            <a:chOff x="7380514" y="1990584"/>
            <a:chExt cx="1509220" cy="487730"/>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57" name="文本框 56"/>
          <p:cNvSpPr txBox="true"/>
          <p:nvPr/>
        </p:nvSpPr>
        <p:spPr>
          <a:xfrm>
            <a:off x="8051165" y="3688080"/>
            <a:ext cx="3925570" cy="137350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将大别山民歌、庐剧等非遗项目集中起来举办非遗文化专场的演出；打造非遗文化的动漫IP形象，制作非遗动漫；利用数字技术通过灯光秀、水光秀等手段演艺非遗文化。</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58" name="组合 57"/>
          <p:cNvGrpSpPr/>
          <p:nvPr/>
        </p:nvGrpSpPr>
        <p:grpSpPr>
          <a:xfrm>
            <a:off x="7775093" y="3426814"/>
            <a:ext cx="866512" cy="328656"/>
            <a:chOff x="7539588" y="1990584"/>
            <a:chExt cx="866512" cy="328656"/>
          </a:xfrm>
          <a:solidFill>
            <a:schemeClr val="bg1">
              <a:lumMod val="85000"/>
            </a:schemeClr>
          </a:solidFill>
        </p:grpSpPr>
        <p:grpSp>
          <p:nvGrpSpPr>
            <p:cNvPr id="59" name="组合 58"/>
            <p:cNvGrpSpPr/>
            <p:nvPr/>
          </p:nvGrpSpPr>
          <p:grpSpPr>
            <a:xfrm>
              <a:off x="7539588" y="2038350"/>
              <a:ext cx="759308" cy="280890"/>
              <a:chOff x="7539588" y="2038350"/>
              <a:chExt cx="759308" cy="280890"/>
            </a:xfrm>
            <a:grpFill/>
          </p:grpSpPr>
          <p:cxnSp>
            <p:nvCxnSpPr>
              <p:cNvPr id="61" name="直接连接符 60"/>
              <p:cNvCxnSpPr/>
              <p:nvPr/>
            </p:nvCxnSpPr>
            <p:spPr>
              <a:xfrm>
                <a:off x="7820478" y="2044207"/>
                <a:ext cx="47841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true">
                <a:off x="7539588" y="2038350"/>
                <a:ext cx="280890" cy="28089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60" name="椭圆 59"/>
            <p:cNvSpPr/>
            <p:nvPr/>
          </p:nvSpPr>
          <p:spPr>
            <a:xfrm>
              <a:off x="829151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67" name="文本框 66"/>
          <p:cNvSpPr txBox="true"/>
          <p:nvPr/>
        </p:nvSpPr>
        <p:spPr>
          <a:xfrm>
            <a:off x="8330053" y="4977853"/>
            <a:ext cx="1960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数字非遗理疗馆</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文本框 67"/>
          <p:cNvSpPr txBox="true"/>
          <p:nvPr/>
        </p:nvSpPr>
        <p:spPr>
          <a:xfrm>
            <a:off x="8329930" y="5304790"/>
            <a:ext cx="3466465" cy="137350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将中医淠衡钝斋医学、潘氏荣全烫伤药水秘方等非遗项目集中起来建设非遗理疗馆，创建医药品牌，入驻各大电商平台售卖医药保健产品；通过互联网进行远程会诊。</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0" name="组合 39"/>
          <p:cNvGrpSpPr/>
          <p:nvPr/>
        </p:nvGrpSpPr>
        <p:grpSpPr>
          <a:xfrm flipH="true">
            <a:off x="2625725" y="3413760"/>
            <a:ext cx="2134235" cy="413385"/>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410763" y="3269810"/>
            <a:ext cx="2214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非遗文化研学基地</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306705" y="3688080"/>
            <a:ext cx="4048125" cy="239966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将国家级非遗项目：霍邱柳编、舒城竹编和省级非遗项目：翁墩剪纸、大别山盆景、临淮泥塑集中起来，作为中小学生研学基地，在非遗传承人的现场指导下，亲手编制花篮、灯具等各种柳编制品，亲手捏制泥塑作品；制作网络教学视频课程，上线非遗手工APP，每个人都可以在上面DIY属于自己的非遗手工作品；引进3D打印技术，游客和学生可以将自己设计的非遗产品打印出来。</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11074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9.3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 name="文本框 2"/>
          <p:cNvSpPr txBox="true"/>
          <p:nvPr/>
        </p:nvSpPr>
        <p:spPr>
          <a:xfrm>
            <a:off x="8803640" y="3281045"/>
            <a:ext cx="1721485" cy="398780"/>
          </a:xfrm>
          <a:prstGeom prst="rect">
            <a:avLst/>
          </a:prstGeom>
          <a:noFill/>
        </p:spPr>
        <p:txBody>
          <a:bodyPr wrap="square" rtlCol="0">
            <a:spAutoFit/>
          </a:bodyPr>
          <a:lstStyle/>
          <a:p>
            <a:r>
              <a:rPr lang="zh-CN" altLang="en-US" sz="2000" b="1">
                <a:latin typeface="微软雅黑" panose="020B0503020204020204" pitchFamily="34" charset="-122"/>
                <a:ea typeface="微软雅黑" panose="020B0503020204020204" pitchFamily="34" charset="-122"/>
              </a:rPr>
              <a:t>非遗演艺平台</a:t>
            </a:r>
            <a:endParaRPr lang="zh-CN" altLang="en-US" sz="2000" b="1">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true"/>
          </p:cNvGraphicFramePr>
          <p:nvPr>
            <p:custDataLst>
              <p:tags r:id="rId1"/>
            </p:custDataLst>
          </p:nvPr>
        </p:nvGraphicFramePr>
        <p:xfrm>
          <a:off x="0" y="0"/>
          <a:ext cx="12223750" cy="6912000"/>
        </p:xfrm>
        <a:graphic>
          <a:graphicData uri="http://schemas.openxmlformats.org/drawingml/2006/table">
            <a:tbl>
              <a:tblPr>
                <a:tableStyleId>{2D5ABB26-0587-4C30-8999-92F81FD0307C}</a:tableStyleId>
              </a:tblPr>
              <a:tblGrid>
                <a:gridCol w="1205230"/>
                <a:gridCol w="1224280"/>
                <a:gridCol w="2960370"/>
                <a:gridCol w="3601085"/>
                <a:gridCol w="3232785"/>
              </a:tblGrid>
              <a:tr h="432000">
                <a:tc rowSpan="16">
                  <a:txBody>
                    <a:bodyPr/>
                    <a:lstStyle/>
                    <a:p>
                      <a:pPr algn="ctr" fontAlgn="ctr">
                        <a:buNone/>
                      </a:pPr>
                      <a:r>
                        <a:rPr lang="zh-CN" altLang="en-US" sz="4400" dirty="0">
                          <a:solidFill>
                            <a:srgbClr val="FFFFFF"/>
                          </a:solidFill>
                          <a:latin typeface="Adobe 黑体 Std R" panose="020B0400000000000000" pitchFamily="34" charset="-122"/>
                          <a:ea typeface="Adobe 黑体 Std R" panose="020B0400000000000000" pitchFamily="34" charset="-122"/>
                        </a:rPr>
                        <a:t>数字创意产业规划</a:t>
                      </a:r>
                      <a:endParaRPr lang="zh-CN" altLang="en-US" sz="44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5034" marR="5034" marT="5034" marB="0" vert="eaVert"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rgbClr val="ED7D31"/>
                    </a:solidFill>
                  </a:tcPr>
                </a:tc>
                <a:tc>
                  <a:txBody>
                    <a:bodyPr/>
                    <a:lstStyle/>
                    <a:p>
                      <a:pPr algn="ctr" fontAlgn="ctr">
                        <a:buNone/>
                      </a:pPr>
                      <a:r>
                        <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rPr>
                        <a:t>大类</a:t>
                      </a:r>
                      <a:endPar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rgbClr val="F9680D"/>
                    </a:solidFill>
                  </a:tcPr>
                </a:tc>
                <a:tc>
                  <a:txBody>
                    <a:bodyPr/>
                    <a:lstStyle/>
                    <a:p>
                      <a:pPr algn="ctr" fontAlgn="ctr">
                        <a:buClrTx/>
                        <a:buSzTx/>
                        <a:buFontTx/>
                        <a:buNone/>
                      </a:pPr>
                      <a:r>
                        <a:rPr lang="zh-CN" altLang="en-US" sz="1600" b="0" i="0" u="none" strike="noStrike">
                          <a:effectLst/>
                          <a:latin typeface="仿宋_GB2312" panose="02010609030101010101" pitchFamily="49" charset="-122"/>
                          <a:ea typeface="仿宋_GB2312" panose="02010609030101010101" pitchFamily="49" charset="-122"/>
                        </a:rPr>
                        <a:t>小类</a:t>
                      </a:r>
                      <a:endParaRPr lang="zh-CN" altLang="en-US" sz="1600" b="0" i="0" u="none" strike="noStrike">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rgbClr val="FFE699"/>
                    </a:solidFill>
                  </a:tcPr>
                </a:tc>
                <a:tc>
                  <a:txBody>
                    <a:bodyPr/>
                    <a:lstStyle/>
                    <a:p>
                      <a:pPr algn="ctr" fontAlgn="ctr">
                        <a:buNone/>
                      </a:pPr>
                      <a:r>
                        <a:rPr lang="zh-CN" altLang="en-US" sz="1600" b="0" i="0" u="none" strike="noStrike">
                          <a:effectLst/>
                          <a:latin typeface="仿宋_GB2312" panose="02010609030101010101" pitchFamily="49" charset="-122"/>
                          <a:ea typeface="仿宋_GB2312" panose="02010609030101010101" pitchFamily="49" charset="-122"/>
                        </a:rPr>
                        <a:t>已有</a:t>
                      </a:r>
                      <a:endParaRPr lang="zh-CN" altLang="en-US" sz="1600" b="0" i="0" u="none" strike="noStrike">
                        <a:solidFill>
                          <a:srgbClr val="FF0000"/>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a:txBody>
                    <a:bodyPr/>
                    <a:lstStyle/>
                    <a:p>
                      <a:pPr algn="ctr" fontAlgn="ctr">
                        <a:buNone/>
                      </a:pPr>
                      <a:r>
                        <a:rPr lang="zh-CN" altLang="en-US" sz="1600" dirty="0">
                          <a:solidFill>
                            <a:srgbClr val="FF0000"/>
                          </a:solidFill>
                          <a:effectLst/>
                          <a:latin typeface="黑体" panose="02010609060101010101" charset="-122"/>
                          <a:ea typeface="黑体" panose="02010609060101010101" charset="-122"/>
                          <a:sym typeface="+mn-ea"/>
                        </a:rPr>
                        <a:t>规划建设</a:t>
                      </a:r>
                      <a:endParaRPr lang="zh-CN" altLang="en-US" sz="1600" b="0" i="0" u="none" strike="noStrike" dirty="0">
                        <a:solidFill>
                          <a:srgbClr val="FF0000"/>
                        </a:solidFill>
                        <a:effectLst/>
                        <a:latin typeface="黑体" panose="02010609060101010101" charset="-122"/>
                        <a:ea typeface="黑体" panose="02010609060101010101" charset="-122"/>
                        <a:sym typeface="+mn-ea"/>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r h="432000">
                <a:tc vMerge="true">
                  <a:tcPr marL="5034" marR="5034" marT="5034" marB="0" anchor="ctr">
                    <a:lnL w="38100">
                      <a:solidFill>
                        <a:schemeClr val="bg1"/>
                      </a:solidFill>
                      <a:prstDash val="solid"/>
                    </a:lnL>
                    <a:lnR w="38100">
                      <a:solidFill>
                        <a:schemeClr val="bg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15">
                  <a:txBody>
                    <a:bodyPr/>
                    <a:lstStyle/>
                    <a:p>
                      <a:pPr algn="ctr" fontAlgn="ctr"/>
                      <a:r>
                        <a:rPr lang="zh-CN" altLang="en-US" sz="1800" u="none" strike="noStrike" dirty="0">
                          <a:solidFill>
                            <a:srgbClr val="FFFFFF"/>
                          </a:solidFill>
                          <a:effectLst/>
                          <a:latin typeface="Adobe 黑体 Std R" panose="020B0400000000000000" pitchFamily="34" charset="-122"/>
                          <a:ea typeface="Adobe 黑体 Std R" panose="020B0400000000000000" pitchFamily="34" charset="-122"/>
                        </a:rPr>
                        <a:t>数字文化</a:t>
                      </a:r>
                      <a:endParaRPr lang="zh-CN" altLang="en-US" sz="1800" u="none" strike="noStrike" dirty="0">
                        <a:solidFill>
                          <a:srgbClr val="FFFFFF"/>
                        </a:solidFill>
                        <a:effectLst/>
                        <a:latin typeface="Adobe 黑体 Std R" panose="020B0400000000000000" pitchFamily="34" charset="-122"/>
                        <a:ea typeface="Adobe 黑体 Std R" panose="020B0400000000000000" pitchFamily="34" charset="-122"/>
                      </a:endParaRPr>
                    </a:p>
                    <a:p>
                      <a:pPr algn="ctr" fontAlgn="ctr"/>
                      <a:r>
                        <a:rPr lang="zh-CN" altLang="en-US" sz="1800" u="none" strike="noStrike" dirty="0">
                          <a:solidFill>
                            <a:srgbClr val="FFFFFF"/>
                          </a:solidFill>
                          <a:effectLst/>
                          <a:latin typeface="Adobe 黑体 Std R" panose="020B0400000000000000" pitchFamily="34" charset="-122"/>
                          <a:ea typeface="Adobe 黑体 Std R" panose="020B0400000000000000" pitchFamily="34" charset="-122"/>
                        </a:rPr>
                        <a:t>创意活动</a:t>
                      </a:r>
                      <a:endPar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137160" marR="137160" marT="137160" marB="13716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rgbClr val="F9680D"/>
                    </a:solidFill>
                  </a:tcPr>
                </a:tc>
                <a:tc rowSpan="2">
                  <a:txBody>
                    <a:bodyPr/>
                    <a:lstStyle/>
                    <a:p>
                      <a:pPr algn="ctr" fontAlgn="ctr"/>
                      <a:r>
                        <a:rPr lang="zh-CN" altLang="en-US" sz="1600" u="none" strike="noStrike" dirty="0">
                          <a:solidFill>
                            <a:schemeClr val="tx1"/>
                          </a:solidFill>
                          <a:effectLst/>
                          <a:latin typeface="仿宋_GB2312" panose="02010609030101010101" pitchFamily="49" charset="-122"/>
                          <a:ea typeface="仿宋_GB2312" panose="02010609030101010101" pitchFamily="49" charset="-122"/>
                        </a:rPr>
                        <a:t>应用软件开发</a:t>
                      </a:r>
                      <a:endParaRPr lang="zh-CN" altLang="en-US" sz="16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rgbClr val="FFE699"/>
                    </a:solidFill>
                  </a:tcPr>
                </a:tc>
                <a:tc>
                  <a:txBody>
                    <a:bodyPr/>
                    <a:lstStyle/>
                    <a:p>
                      <a:pPr algn="ctr" fontAlgn="ctr"/>
                      <a:r>
                        <a:rPr lang="zh-CN" altLang="en-US" sz="1600" u="none" strike="noStrike">
                          <a:solidFill>
                            <a:schemeClr val="tx1"/>
                          </a:solidFill>
                          <a:effectLst/>
                          <a:latin typeface="仿宋_GB2312" panose="02010609030101010101" pitchFamily="49" charset="-122"/>
                          <a:ea typeface="仿宋_GB2312" panose="02010609030101010101" pitchFamily="49" charset="-122"/>
                        </a:rPr>
                        <a:t>安徽星辰智创信息科技有限公司</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rowSpan="2">
                  <a:txBody>
                    <a:bodyPr/>
                    <a:lstStyle/>
                    <a:p>
                      <a:pPr algn="ctr" fontAlgn="ctr">
                        <a:buNone/>
                      </a:pPr>
                      <a:r>
                        <a:rPr lang="zh-CN" altLang="en-US" sz="1600">
                          <a:solidFill>
                            <a:srgbClr val="FF0000"/>
                          </a:solidFill>
                          <a:latin typeface="黑体" panose="02010609060101010101" charset="-122"/>
                          <a:ea typeface="黑体" panose="02010609060101010101" charset="-122"/>
                          <a:sym typeface="Arial" panose="02080604020202020204" pitchFamily="34" charset="0"/>
                        </a:rPr>
                        <a:t>六安特色电商产业园</a:t>
                      </a:r>
                      <a:endParaRPr lang="zh-CN" altLang="en-US" sz="1600" b="0" i="0" u="none" strike="noStrike">
                        <a:solidFill>
                          <a:srgbClr val="FF0000"/>
                        </a:solidFill>
                        <a:effectLst/>
                        <a:latin typeface="黑体" panose="02010609060101010101" charset="-122"/>
                        <a:ea typeface="黑体" panose="02010609060101010101"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r h="432000">
                <a:tc vMerge="true">
                  <a:tcPr>
                    <a:lnL w="38100">
                      <a:solidFill>
                        <a:schemeClr val="bg1"/>
                      </a:solidFill>
                      <a:prstDash val="solid"/>
                    </a:lnL>
                    <a:lnR w="38100">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38100">
                      <a:solidFill>
                        <a:schemeClr val="bg1"/>
                      </a:solidFill>
                      <a:prstDash val="solid"/>
                    </a:lnL>
                    <a:lnR w="38100">
                      <a:solidFill>
                        <a:schemeClr val="bg1"/>
                      </a:solidFill>
                      <a:prstDash val="solid"/>
                    </a:lnR>
                  </a:tcPr>
                </a:tc>
                <a:tc vMerge="true">
                  <a:tcPr>
                    <a:lnL w="38100">
                      <a:solidFill>
                        <a:schemeClr val="bg1"/>
                      </a:solidFill>
                      <a:prstDash val="solid"/>
                    </a:lnL>
                    <a:lnR w="38100">
                      <a:solidFill>
                        <a:schemeClr val="bg1"/>
                      </a:solidFill>
                      <a:prstDash val="solid"/>
                    </a:lnR>
                    <a:lnB w="38100">
                      <a:solidFill>
                        <a:schemeClr val="bg1"/>
                      </a:solidFill>
                      <a:prstDash val="solid"/>
                    </a:lnB>
                  </a:tcPr>
                </a:tc>
                <a:tc>
                  <a:txBody>
                    <a:bodyPr/>
                    <a:lstStyle/>
                    <a:p>
                      <a:pPr algn="ctr" fontAlgn="ctr"/>
                      <a:r>
                        <a:rPr lang="zh-CN" altLang="en-US" sz="1600" u="none" strike="noStrike">
                          <a:solidFill>
                            <a:schemeClr val="tx1"/>
                          </a:solidFill>
                          <a:effectLst/>
                          <a:latin typeface="仿宋_GB2312" panose="02010609030101010101" pitchFamily="49" charset="-122"/>
                          <a:ea typeface="仿宋_GB2312" panose="02010609030101010101" pitchFamily="49" charset="-122"/>
                        </a:rPr>
                        <a:t>安徽铭宇智能科技有限公司</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vMerge="true">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r h="432000">
                <a:tc vMerge="true">
                  <a:tcPr>
                    <a:lnL w="38100">
                      <a:solidFill>
                        <a:schemeClr val="bg1"/>
                      </a:solidFill>
                      <a:prstDash val="solid"/>
                    </a:lnL>
                    <a:lnR w="38100">
                      <a:solidFill>
                        <a:schemeClr val="bg1"/>
                      </a:solidFill>
                      <a:prstDash val="solid"/>
                    </a:lnR>
                  </a:tcPr>
                </a:tc>
                <a:tc vMerge="true">
                  <a:tcPr marL="137160" marR="137160" marT="137160" marB="137160">
                    <a:lnL w="38100">
                      <a:solidFill>
                        <a:schemeClr val="bg1"/>
                      </a:solidFill>
                      <a:prstDash val="solid"/>
                    </a:lnL>
                    <a:lnR w="38100">
                      <a:solidFill>
                        <a:schemeClr val="bg1"/>
                      </a:solidFill>
                      <a:prstDash val="solid"/>
                    </a:lnR>
                    <a:lnB w="28575">
                      <a:solidFill>
                        <a:schemeClr val="bg1"/>
                      </a:solidFill>
                      <a:prstDash val="solid"/>
                    </a:lnB>
                  </a:tcPr>
                </a:tc>
                <a:tc rowSpan="4">
                  <a:txBody>
                    <a:bodyPr/>
                    <a:lstStyle/>
                    <a:p>
                      <a:pPr algn="ctr" fontAlgn="ctr">
                        <a:buNone/>
                      </a:pPr>
                      <a:r>
                        <a:rPr lang="zh-CN" altLang="en-US" sz="1600">
                          <a:latin typeface="仿宋_GB2312" panose="02010609030101010101" pitchFamily="49" charset="-122"/>
                          <a:ea typeface="仿宋_GB2312" panose="02010609030101010101" pitchFamily="49" charset="-122"/>
                        </a:rPr>
                        <a:t>互联网其他信息服务</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rgbClr val="FFE699"/>
                    </a:solidFill>
                  </a:tcPr>
                </a:tc>
                <a:tc>
                  <a:txBody>
                    <a:bodyPr/>
                    <a:lstStyle/>
                    <a:p>
                      <a:pPr algn="ctr" fontAlgn="ctr">
                        <a:buNone/>
                      </a:pPr>
                      <a:r>
                        <a:rPr lang="en-US" altLang="zh-CN" sz="1600" b="0" i="0" u="none" strike="noStrike" dirty="0" err="1">
                          <a:solidFill>
                            <a:srgbClr val="FF0000"/>
                          </a:solidFill>
                          <a:effectLst/>
                          <a:latin typeface="仿宋_GB2312" panose="02010609030101010101" pitchFamily="49" charset="-122"/>
                          <a:ea typeface="仿宋_GB2312" panose="02010609030101010101" pitchFamily="49" charset="-122"/>
                        </a:rPr>
                        <a:t>金寨视窗文化有限公司</a:t>
                      </a:r>
                      <a:r>
                        <a:rPr kumimoji="0" lang="zh-CN" altLang="en-US" sz="900" b="0" i="0" u="none" strike="noStrike" kern="1200" cap="none" spc="0" normalizeH="0" baseline="0" noProof="0" dirty="0">
                          <a:ln>
                            <a:noFill/>
                          </a:ln>
                          <a:solidFill>
                            <a:srgbClr val="FF0000"/>
                          </a:solidFill>
                          <a:effectLst/>
                          <a:uLnTx/>
                          <a:uFillTx/>
                          <a:latin typeface="仿宋_GB2312" panose="02010609030101010101" pitchFamily="49" charset="-122"/>
                          <a:ea typeface="仿宋_GB2312" panose="02010609030101010101" pitchFamily="49" charset="-122"/>
                          <a:cs typeface="+mn-cs"/>
                          <a:sym typeface="+mn-ea"/>
                        </a:rPr>
                        <a:t>（该企业未在规上企业名单）</a:t>
                      </a:r>
                      <a:endParaRPr lang="en-US" altLang="zh-CN" sz="1600" b="0" i="0" u="none" strike="noStrike" dirty="0">
                        <a:solidFill>
                          <a:srgbClr val="FF0000"/>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rowSpan="4">
                  <a:txBody>
                    <a:bodyPr/>
                    <a:lstStyle/>
                    <a:p>
                      <a:pPr algn="ctr" fontAlgn="ctr">
                        <a:buClrTx/>
                        <a:buSzTx/>
                        <a:buFontTx/>
                        <a:buNone/>
                      </a:pPr>
                      <a:r>
                        <a:rPr lang="zh-CN" altLang="en-US" sz="1600">
                          <a:solidFill>
                            <a:srgbClr val="FF0000"/>
                          </a:solidFill>
                          <a:latin typeface="黑体" panose="02010609060101010101" charset="-122"/>
                          <a:ea typeface="黑体" panose="02010609060101010101" charset="-122"/>
                          <a:sym typeface="+mn-ea"/>
                        </a:rPr>
                        <a:t>六安新媒体创意产业基地</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r h="432000">
                <a:tc vMerge="true">
                  <a:tcPr>
                    <a:lnL w="38100">
                      <a:solidFill>
                        <a:schemeClr val="bg1"/>
                      </a:solidFill>
                      <a:prstDash val="solid"/>
                    </a:lnL>
                    <a:lnR w="38100">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38100">
                      <a:solidFill>
                        <a:schemeClr val="bg1"/>
                      </a:solidFill>
                      <a:prstDash val="solid"/>
                    </a:lnL>
                    <a:lnR w="38100">
                      <a:solidFill>
                        <a:schemeClr val="bg1"/>
                      </a:solidFill>
                      <a:prstDash val="solid"/>
                    </a:lnR>
                  </a:tcPr>
                </a:tc>
                <a:tc vMerge="true">
                  <a:tcPr marL="5034" marR="5034" marT="5034" marB="0" anchor="ctr">
                    <a:lnL w="38100">
                      <a:solidFill>
                        <a:schemeClr val="bg1"/>
                      </a:solidFill>
                      <a:prstDash val="solid"/>
                    </a:lnL>
                    <a:lnR w="38100">
                      <a:solidFill>
                        <a:schemeClr val="bg1"/>
                      </a:solidFill>
                      <a:prstDash val="solid"/>
                    </a:lnR>
                    <a:lnT w="28575">
                      <a:solidFill>
                        <a:schemeClr val="bg1"/>
                      </a:solidFill>
                      <a:prstDash val="solid"/>
                    </a:lnT>
                    <a:lnB w="38100">
                      <a:solidFill>
                        <a:schemeClr val="bg1"/>
                      </a:solidFill>
                      <a:prstDash val="solid"/>
                    </a:lnB>
                    <a:solidFill>
                      <a:srgbClr val="FFE699"/>
                    </a:solidFill>
                  </a:tcPr>
                </a:tc>
                <a:tc>
                  <a:txBody>
                    <a:bodyPr/>
                    <a:lstStyle/>
                    <a:p>
                      <a:pPr algn="ctr" fontAlgn="ctr">
                        <a:buNone/>
                      </a:pPr>
                      <a:r>
                        <a:rPr lang="zh-CN" altLang="en-US" sz="1600" b="0" i="0" u="none" strike="noStrike" dirty="0">
                          <a:solidFill>
                            <a:srgbClr val="FF0000"/>
                          </a:solidFill>
                          <a:effectLst/>
                          <a:latin typeface="仿宋_GB2312" panose="02010609030101010101" pitchFamily="49" charset="-122"/>
                          <a:ea typeface="仿宋_GB2312" panose="02010609030101010101" pitchFamily="49" charset="-122"/>
                        </a:rPr>
                        <a:t>三只羊网络有限公司</a:t>
                      </a:r>
                      <a:r>
                        <a:rPr kumimoji="0" lang="zh-CN" altLang="en-US" sz="900" b="0" i="0" u="none" strike="noStrike" kern="1200" cap="none" spc="0" normalizeH="0" baseline="0" noProof="0" dirty="0">
                          <a:ln>
                            <a:noFill/>
                          </a:ln>
                          <a:solidFill>
                            <a:srgbClr val="FF0000"/>
                          </a:solidFill>
                          <a:effectLst/>
                          <a:uLnTx/>
                          <a:uFillTx/>
                          <a:latin typeface="仿宋_GB2312" panose="02010609030101010101" pitchFamily="49" charset="-122"/>
                          <a:ea typeface="仿宋_GB2312" panose="02010609030101010101" pitchFamily="49" charset="-122"/>
                          <a:cs typeface="+mn-cs"/>
                          <a:sym typeface="+mn-ea"/>
                        </a:rPr>
                        <a:t>（该企业未在规上企业名单）</a:t>
                      </a:r>
                      <a:endParaRPr lang="zh-CN" altLang="en-US" sz="1600" b="0" i="0" u="none" strike="noStrike" dirty="0">
                        <a:solidFill>
                          <a:srgbClr val="FF0000"/>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vMerge="true">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r h="432000">
                <a:tc vMerge="true">
                  <a:tcPr/>
                </a:tc>
                <a:tc vMerge="true">
                  <a:tcPr marL="137160" marR="137160" marT="137160" marB="137160">
                    <a:lnL w="38100">
                      <a:solidFill>
                        <a:schemeClr val="bg1"/>
                      </a:solidFill>
                      <a:prstDash val="solid"/>
                    </a:lnL>
                    <a:lnR w="38100">
                      <a:solidFill>
                        <a:schemeClr val="bg1"/>
                      </a:solidFill>
                      <a:prstDash val="solid"/>
                    </a:lnR>
                    <a:lnB w="38100">
                      <a:solidFill>
                        <a:schemeClr val="bg1"/>
                      </a:solidFill>
                      <a:prstDash val="solid"/>
                    </a:lnB>
                  </a:tcPr>
                </a:tc>
                <a:tc vMerge="true">
                  <a:tcPr marL="5034" marR="5034" marT="5034" marB="0" anchor="ctr">
                    <a:lnL w="38100">
                      <a:solidFill>
                        <a:schemeClr val="bg1"/>
                      </a:solidFill>
                      <a:prstDash val="solid"/>
                    </a:lnL>
                    <a:lnR w="38100">
                      <a:solidFill>
                        <a:schemeClr val="bg1"/>
                      </a:solidFill>
                      <a:prstDash val="solid"/>
                    </a:lnR>
                    <a:lnT w="28575">
                      <a:solidFill>
                        <a:schemeClr val="bg1"/>
                      </a:solidFill>
                      <a:prstDash val="solid"/>
                    </a:lnT>
                    <a:lnB w="38100">
                      <a:solidFill>
                        <a:schemeClr val="bg1"/>
                      </a:solidFill>
                      <a:prstDash val="solid"/>
                    </a:lnB>
                    <a:solidFill>
                      <a:srgbClr val="FFE699"/>
                    </a:solidFill>
                  </a:tcPr>
                </a:tc>
                <a:tc>
                  <a:txBody>
                    <a:bodyPr/>
                    <a:lstStyle/>
                    <a:p>
                      <a:pPr algn="ctr" fontAlgn="ctr">
                        <a:buNone/>
                      </a:pPr>
                      <a:r>
                        <a:rPr lang="zh-CN" altLang="en-US" sz="1600" b="0" i="0" u="none" strike="noStrike" dirty="0">
                          <a:solidFill>
                            <a:srgbClr val="FF0000"/>
                          </a:solidFill>
                          <a:effectLst/>
                          <a:latin typeface="仿宋_GB2312" panose="02010609030101010101" pitchFamily="49" charset="-122"/>
                          <a:ea typeface="仿宋_GB2312" panose="02010609030101010101" pitchFamily="49" charset="-122"/>
                        </a:rPr>
                        <a:t>潘姥姥网络科技有限公司</a:t>
                      </a:r>
                      <a:r>
                        <a:rPr kumimoji="0" lang="zh-CN" altLang="en-US" sz="900" b="0" i="0" u="none" strike="noStrike" kern="1200" cap="none" spc="0" normalizeH="0" baseline="0" noProof="0" dirty="0">
                          <a:ln>
                            <a:noFill/>
                          </a:ln>
                          <a:solidFill>
                            <a:srgbClr val="FF0000"/>
                          </a:solidFill>
                          <a:effectLst/>
                          <a:uLnTx/>
                          <a:uFillTx/>
                          <a:latin typeface="仿宋_GB2312" panose="02010609030101010101" pitchFamily="49" charset="-122"/>
                          <a:ea typeface="仿宋_GB2312" panose="02010609030101010101" pitchFamily="49" charset="-122"/>
                          <a:cs typeface="+mn-cs"/>
                          <a:sym typeface="+mn-ea"/>
                        </a:rPr>
                        <a:t>（该企业未在规上企业名单）</a:t>
                      </a:r>
                      <a:endParaRPr lang="zh-CN" altLang="en-US" sz="1600" b="0" i="0" u="none" strike="noStrike" dirty="0">
                        <a:solidFill>
                          <a:srgbClr val="FF0000"/>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vMerge="true">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r h="432000">
                <a:tc vMerge="true">
                  <a:tcPr/>
                </a:tc>
                <a:tc vMerge="true">
                  <a:tcPr marL="137160" marR="137160" marT="137160" marB="137160">
                    <a:lnL w="38100">
                      <a:solidFill>
                        <a:schemeClr val="bg1"/>
                      </a:solidFill>
                      <a:prstDash val="solid"/>
                    </a:lnL>
                    <a:lnR w="38100">
                      <a:solidFill>
                        <a:schemeClr val="bg1"/>
                      </a:solidFill>
                      <a:prstDash val="solid"/>
                    </a:lnR>
                    <a:lnB w="38100">
                      <a:solidFill>
                        <a:schemeClr val="bg1"/>
                      </a:solidFill>
                      <a:prstDash val="solid"/>
                    </a:lnB>
                  </a:tcPr>
                </a:tc>
                <a:tc vMerge="true">
                  <a:tcPr marL="5034" marR="5034" marT="5034" marB="0" anchor="ctr">
                    <a:lnL w="38100">
                      <a:solidFill>
                        <a:schemeClr val="bg1"/>
                      </a:solidFill>
                      <a:prstDash val="solid"/>
                    </a:lnL>
                    <a:lnR w="38100">
                      <a:solidFill>
                        <a:schemeClr val="bg1"/>
                      </a:solidFill>
                      <a:prstDash val="solid"/>
                    </a:lnR>
                    <a:lnT w="28575">
                      <a:solidFill>
                        <a:schemeClr val="bg1"/>
                      </a:solidFill>
                      <a:prstDash val="solid"/>
                    </a:lnT>
                    <a:lnB w="38100">
                      <a:solidFill>
                        <a:schemeClr val="bg1"/>
                      </a:solidFill>
                      <a:prstDash val="solid"/>
                    </a:lnB>
                    <a:solidFill>
                      <a:srgbClr val="FFE699"/>
                    </a:solidFill>
                  </a:tcPr>
                </a:tc>
                <a:tc>
                  <a:txBody>
                    <a:bodyPr/>
                    <a:lstStyle/>
                    <a:p>
                      <a:pPr algn="ctr" fontAlgn="ctr">
                        <a:buNone/>
                      </a:pPr>
                      <a:r>
                        <a:rPr lang="zh-CN" altLang="en-US" sz="1600">
                          <a:effectLst/>
                          <a:latin typeface="仿宋_GB2312" panose="02010609030101010101" pitchFamily="49" charset="-122"/>
                          <a:ea typeface="仿宋_GB2312" panose="02010609030101010101" pitchFamily="49" charset="-122"/>
                          <a:sym typeface="+mn-ea"/>
                        </a:rPr>
                        <a:t>六安市新蓝海文化传媒有限公司</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vMerge="true">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r h="432000">
                <a:tc vMerge="true">
                  <a:tcPr>
                    <a:lnL w="38100">
                      <a:solidFill>
                        <a:schemeClr val="bg1"/>
                      </a:solidFill>
                      <a:prstDash val="solid"/>
                    </a:lnL>
                    <a:lnR w="38100">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38100">
                      <a:solidFill>
                        <a:schemeClr val="bg1"/>
                      </a:solidFill>
                      <a:prstDash val="solid"/>
                    </a:lnL>
                    <a:lnR w="38100">
                      <a:solidFill>
                        <a:schemeClr val="bg1"/>
                      </a:solidFill>
                      <a:prstDash val="solid"/>
                    </a:lnR>
                  </a:tcPr>
                </a:tc>
                <a:tc>
                  <a:txBody>
                    <a:bodyPr/>
                    <a:lstStyle/>
                    <a:p>
                      <a:pPr algn="ctr" fontAlgn="ctr">
                        <a:buClrTx/>
                        <a:buSzTx/>
                        <a:buFontTx/>
                      </a:pPr>
                      <a:r>
                        <a:rPr lang="zh-CN" altLang="en-US" sz="1600" u="none" strike="noStrike" dirty="0">
                          <a:solidFill>
                            <a:srgbClr val="FF0000"/>
                          </a:solidFill>
                          <a:effectLst/>
                          <a:latin typeface="黑体" panose="02010609060101010101" charset="-122"/>
                          <a:ea typeface="黑体" panose="02010609060101010101" charset="-122"/>
                        </a:rPr>
                        <a:t>数字出版（新增）</a:t>
                      </a:r>
                      <a:endParaRPr lang="zh-CN" altLang="en-US" sz="1600" b="0" i="0" u="none" strike="noStrike" dirty="0">
                        <a:solidFill>
                          <a:srgbClr val="FF0000"/>
                        </a:solidFill>
                        <a:effectLst/>
                        <a:latin typeface="黑体" panose="02010609060101010101" charset="-122"/>
                        <a:ea typeface="黑体" panose="02010609060101010101"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rgbClr val="FFE699"/>
                    </a:solidFill>
                  </a:tcPr>
                </a:tc>
                <a:tc>
                  <a:txBody>
                    <a:bodyPr/>
                    <a:lstStyle/>
                    <a:p>
                      <a:pPr algn="ctr" fontAlgn="ctr">
                        <a:buClrTx/>
                        <a:buSzTx/>
                        <a:buFontTx/>
                      </a:pPr>
                      <a:r>
                        <a:rPr lang="zh-CN" altLang="en-US" sz="1600">
                          <a:effectLst/>
                          <a:latin typeface="仿宋_GB2312" panose="02010609030101010101" pitchFamily="49" charset="-122"/>
                          <a:ea typeface="仿宋_GB2312" panose="02010609030101010101" pitchFamily="49" charset="-122"/>
                          <a:sym typeface="Segoe UI" panose="020B0502040204020203" pitchFamily="34" charset="0"/>
                        </a:rPr>
                        <a:t>安徽中欣印务包装有限公司</a:t>
                      </a:r>
                      <a:endParaRPr lang="zh-CN" altLang="en-US" sz="1600" b="0" i="0" u="none" strike="noStrike">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a:txBody>
                    <a:bodyPr/>
                    <a:lstStyle/>
                    <a:p>
                      <a:pPr algn="ctr" fontAlgn="ctr">
                        <a:buClrTx/>
                        <a:buSzTx/>
                        <a:buFontTx/>
                        <a:buNone/>
                      </a:pPr>
                      <a:r>
                        <a:rPr lang="zh-CN" altLang="en-US" sz="1600" dirty="0">
                          <a:solidFill>
                            <a:srgbClr val="FF0000"/>
                          </a:solidFill>
                          <a:effectLst/>
                          <a:latin typeface="黑体" panose="02010609060101010101" charset="-122"/>
                          <a:ea typeface="黑体" panose="02010609060101010101" charset="-122"/>
                          <a:sym typeface="+mn-ea"/>
                        </a:rPr>
                        <a:t>六安数字印刷产业聚集区</a:t>
                      </a:r>
                      <a:endParaRPr lang="zh-CN" altLang="en-US" sz="1600" b="0" i="0" u="none" strike="noStrike" dirty="0">
                        <a:solidFill>
                          <a:srgbClr val="FF0000"/>
                        </a:solidFill>
                        <a:effectLst/>
                        <a:latin typeface="黑体" panose="02010609060101010101" charset="-122"/>
                        <a:ea typeface="黑体" panose="02010609060101010101" charset="-122"/>
                        <a:sym typeface="+mn-ea"/>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r h="432000">
                <a:tc vMerge="true">
                  <a:tcPr>
                    <a:lnL w="38100">
                      <a:solidFill>
                        <a:schemeClr val="bg1"/>
                      </a:solidFill>
                      <a:prstDash val="solid"/>
                    </a:lnL>
                    <a:lnR w="38100">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38100">
                      <a:solidFill>
                        <a:schemeClr val="bg1"/>
                      </a:solidFill>
                      <a:prstDash val="solid"/>
                    </a:lnL>
                    <a:lnR w="38100">
                      <a:solidFill>
                        <a:schemeClr val="bg1"/>
                      </a:solidFill>
                      <a:prstDash val="solid"/>
                    </a:lnR>
                  </a:tcPr>
                </a:tc>
                <a:tc>
                  <a:txBody>
                    <a:bodyPr/>
                    <a:lstStyle/>
                    <a:p>
                      <a:pPr algn="ctr" fontAlgn="ctr">
                        <a:buClrTx/>
                        <a:buSzTx/>
                        <a:buFontTx/>
                      </a:pPr>
                      <a:r>
                        <a:rPr lang="zh-CN" altLang="en-US" sz="1600" u="none" strike="noStrike" dirty="0">
                          <a:solidFill>
                            <a:srgbClr val="FF0000"/>
                          </a:solidFill>
                          <a:effectLst/>
                          <a:latin typeface="黑体" panose="02010609060101010101" charset="-122"/>
                          <a:ea typeface="黑体" panose="02010609060101010101" charset="-122"/>
                        </a:rPr>
                        <a:t>影视节目制作（新增）</a:t>
                      </a:r>
                      <a:endParaRPr lang="zh-CN" altLang="en-US" sz="1600" b="0" i="0" u="none" strike="noStrike" dirty="0">
                        <a:solidFill>
                          <a:srgbClr val="FF0000"/>
                        </a:solidFill>
                        <a:effectLst/>
                        <a:latin typeface="黑体" panose="02010609060101010101" charset="-122"/>
                        <a:ea typeface="黑体" panose="02010609060101010101"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rgbClr val="FFE699"/>
                    </a:solidFill>
                  </a:tcPr>
                </a:tc>
                <a:tc>
                  <a:txBody>
                    <a:bodyPr/>
                    <a:lstStyle/>
                    <a:p>
                      <a:pPr algn="ctr" fontAlgn="ctr">
                        <a:buClrTx/>
                        <a:buSzTx/>
                        <a:buFontTx/>
                      </a:pPr>
                      <a:r>
                        <a:rPr lang="en-US" altLang="zh-CN" sz="1600">
                          <a:effectLst/>
                          <a:latin typeface="仿宋_GB2312" panose="02010609030101010101" pitchFamily="49" charset="-122"/>
                          <a:ea typeface="仿宋_GB2312" panose="02010609030101010101" pitchFamily="49" charset="-122"/>
                          <a:sym typeface="+mn-ea"/>
                        </a:rPr>
                        <a:t>/</a:t>
                      </a:r>
                      <a:endParaRPr lang="zh-CN" altLang="en-US" sz="1600" b="0" i="0" u="none" strike="noStrike">
                        <a:solidFill>
                          <a:srgbClr val="FF0000"/>
                        </a:solidFill>
                        <a:effectLst/>
                        <a:latin typeface="黑体" panose="02010609060101010101" charset="-122"/>
                        <a:ea typeface="黑体" panose="02010609060101010101"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a:txBody>
                    <a:bodyPr/>
                    <a:lstStyle/>
                    <a:p>
                      <a:pPr algn="ctr" fontAlgn="ctr">
                        <a:buClrTx/>
                        <a:buSzTx/>
                        <a:buFontTx/>
                        <a:buNone/>
                      </a:pPr>
                      <a:r>
                        <a:rPr lang="zh-CN" altLang="en-US" sz="1600">
                          <a:solidFill>
                            <a:srgbClr val="FF0000"/>
                          </a:solidFill>
                          <a:effectLst/>
                          <a:latin typeface="黑体" panose="02010609060101010101" charset="-122"/>
                          <a:ea typeface="黑体" panose="02010609060101010101" charset="-122"/>
                          <a:sym typeface="+mn-ea"/>
                        </a:rPr>
                        <a:t>数字电影《风雪大别山》</a:t>
                      </a:r>
                      <a:endParaRPr lang="zh-CN" altLang="en-US" sz="1600" b="0" i="0" u="none" strike="noStrike">
                        <a:solidFill>
                          <a:srgbClr val="FF0000"/>
                        </a:solidFill>
                        <a:effectLst/>
                        <a:latin typeface="黑体" panose="02010609060101010101" charset="-122"/>
                        <a:ea typeface="黑体" panose="02010609060101010101" charset="-122"/>
                        <a:sym typeface="+mn-ea"/>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r h="432000">
                <a:tc vMerge="true">
                  <a:tcPr>
                    <a:lnL w="38100">
                      <a:solidFill>
                        <a:schemeClr val="bg1"/>
                      </a:solidFill>
                      <a:prstDash val="solid"/>
                    </a:lnL>
                    <a:lnR w="38100">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38100">
                      <a:solidFill>
                        <a:schemeClr val="bg1"/>
                      </a:solidFill>
                      <a:prstDash val="solid"/>
                    </a:lnL>
                    <a:lnR w="38100">
                      <a:solidFill>
                        <a:schemeClr val="bg1"/>
                      </a:solidFill>
                      <a:prstDash val="solid"/>
                    </a:lnR>
                  </a:tcPr>
                </a:tc>
                <a:tc rowSpan="4">
                  <a:txBody>
                    <a:bodyPr/>
                    <a:lstStyle/>
                    <a:p>
                      <a:pPr algn="ctr" fontAlgn="ctr"/>
                      <a:r>
                        <a:rPr lang="zh-CN" altLang="en-US" sz="1600" u="none" strike="noStrike">
                          <a:solidFill>
                            <a:schemeClr val="tx1"/>
                          </a:solidFill>
                          <a:effectLst/>
                          <a:latin typeface="仿宋_GB2312" panose="02010609030101010101" pitchFamily="49" charset="-122"/>
                          <a:ea typeface="仿宋_GB2312" panose="02010609030101010101" pitchFamily="49" charset="-122"/>
                        </a:rPr>
                        <a:t>文艺创作与表演</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rgbClr val="FFE699"/>
                    </a:solidFill>
                  </a:tcPr>
                </a:tc>
                <a:tc>
                  <a:txBody>
                    <a:bodyPr/>
                    <a:lstStyle/>
                    <a:p>
                      <a:pPr algn="ctr" fontAlgn="ctr"/>
                      <a:r>
                        <a:rPr lang="zh-CN" altLang="en-US" sz="1600" u="none" strike="noStrike">
                          <a:solidFill>
                            <a:schemeClr val="tx1"/>
                          </a:solidFill>
                          <a:effectLst/>
                          <a:latin typeface="仿宋_GB2312" panose="02010609030101010101" pitchFamily="49" charset="-122"/>
                          <a:ea typeface="仿宋_GB2312" panose="02010609030101010101" pitchFamily="49" charset="-122"/>
                        </a:rPr>
                        <a:t>安徽鸿翔文化传播有限公司</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rowSpan="2">
                  <a:txBody>
                    <a:bodyPr/>
                    <a:lstStyle/>
                    <a:p>
                      <a:pPr algn="ctr" fontAlgn="ctr">
                        <a:buClrTx/>
                        <a:buSzTx/>
                        <a:buFontTx/>
                        <a:buNone/>
                      </a:pPr>
                      <a:r>
                        <a:rPr lang="zh-CN" altLang="en-US" sz="1600">
                          <a:solidFill>
                            <a:srgbClr val="FF0000"/>
                          </a:solidFill>
                          <a:latin typeface="黑体" panose="02010609060101010101" charset="-122"/>
                          <a:ea typeface="黑体" panose="02010609060101010101" charset="-122"/>
                        </a:rPr>
                        <a:t>抹茶小镇茶绎项目</a:t>
                      </a:r>
                      <a:endParaRPr lang="zh-CN" altLang="en-US" sz="1600">
                        <a:solidFill>
                          <a:srgbClr val="FF0000"/>
                        </a:solidFill>
                        <a:effectLst/>
                        <a:latin typeface="黑体" panose="02010609060101010101" charset="-122"/>
                        <a:ea typeface="黑体" panose="02010609060101010101" charset="-122"/>
                        <a:sym typeface="+mn-ea"/>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r h="432000">
                <a:tc vMerge="true">
                  <a:tcPr>
                    <a:lnL w="38100">
                      <a:solidFill>
                        <a:schemeClr val="bg1"/>
                      </a:solidFill>
                      <a:prstDash val="solid"/>
                    </a:lnL>
                    <a:lnR w="38100">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38100">
                      <a:solidFill>
                        <a:schemeClr val="bg1"/>
                      </a:solidFill>
                      <a:prstDash val="solid"/>
                    </a:lnL>
                    <a:lnR w="38100">
                      <a:solidFill>
                        <a:schemeClr val="bg1"/>
                      </a:solidFill>
                      <a:prstDash val="solid"/>
                    </a:lnR>
                  </a:tcPr>
                </a:tc>
                <a:tc vMerge="true">
                  <a:tcPr>
                    <a:lnL w="38100">
                      <a:solidFill>
                        <a:schemeClr val="bg1"/>
                      </a:solidFill>
                      <a:prstDash val="solid"/>
                    </a:lnL>
                    <a:lnR w="38100">
                      <a:solidFill>
                        <a:schemeClr val="bg1"/>
                      </a:solidFill>
                      <a:prstDash val="solid"/>
                    </a:lnR>
                  </a:tcPr>
                </a:tc>
                <a:tc>
                  <a:txBody>
                    <a:bodyPr/>
                    <a:lstStyle/>
                    <a:p>
                      <a:pPr algn="ctr" fontAlgn="ctr"/>
                      <a:r>
                        <a:rPr lang="zh-CN" altLang="en-US" sz="1600" u="none" strike="noStrike">
                          <a:solidFill>
                            <a:schemeClr val="tx1"/>
                          </a:solidFill>
                          <a:effectLst/>
                          <a:latin typeface="仿宋_GB2312" panose="02010609030101010101" pitchFamily="49" charset="-122"/>
                          <a:ea typeface="仿宋_GB2312" panose="02010609030101010101" pitchFamily="49" charset="-122"/>
                        </a:rPr>
                        <a:t>安徽未来文化传播有限公司</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vMerge="true">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r h="432000">
                <a:tc vMerge="true">
                  <a:tcPr>
                    <a:lnL w="38100">
                      <a:solidFill>
                        <a:schemeClr val="bg1"/>
                      </a:solidFill>
                      <a:prstDash val="solid"/>
                    </a:lnL>
                    <a:lnR w="38100">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38100">
                      <a:solidFill>
                        <a:schemeClr val="bg1"/>
                      </a:solidFill>
                      <a:prstDash val="solid"/>
                    </a:lnL>
                    <a:lnR w="38100">
                      <a:solidFill>
                        <a:schemeClr val="bg1"/>
                      </a:solidFill>
                      <a:prstDash val="solid"/>
                    </a:lnR>
                  </a:tcPr>
                </a:tc>
                <a:tc vMerge="true">
                  <a:tcPr>
                    <a:lnL w="38100">
                      <a:solidFill>
                        <a:schemeClr val="bg1"/>
                      </a:solidFill>
                      <a:prstDash val="solid"/>
                    </a:lnL>
                    <a:lnR w="38100">
                      <a:solidFill>
                        <a:schemeClr val="bg1"/>
                      </a:solidFill>
                      <a:prstDash val="solid"/>
                    </a:lnR>
                  </a:tcPr>
                </a:tc>
                <a:tc>
                  <a:txBody>
                    <a:bodyPr/>
                    <a:lstStyle/>
                    <a:p>
                      <a:pPr algn="ctr" fontAlgn="ctr"/>
                      <a:r>
                        <a:rPr lang="zh-CN" altLang="en-US" sz="1600" u="none" strike="noStrike">
                          <a:solidFill>
                            <a:schemeClr val="tx1"/>
                          </a:solidFill>
                          <a:effectLst/>
                          <a:latin typeface="仿宋_GB2312" panose="02010609030101010101" pitchFamily="49" charset="-122"/>
                          <a:ea typeface="仿宋_GB2312" panose="02010609030101010101" pitchFamily="49" charset="-122"/>
                        </a:rPr>
                        <a:t>舒城名人大世界文化传媒有限公司</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rowSpan="2">
                  <a:txBody>
                    <a:bodyPr/>
                    <a:lstStyle/>
                    <a:p>
                      <a:pPr algn="ctr" fontAlgn="ctr">
                        <a:buClrTx/>
                        <a:buSzTx/>
                        <a:buFontTx/>
                        <a:buNone/>
                      </a:pPr>
                      <a:r>
                        <a:rPr lang="zh-CN" altLang="en-US" sz="1600">
                          <a:solidFill>
                            <a:srgbClr val="FF0000"/>
                          </a:solidFill>
                          <a:latin typeface="黑体" panose="02010609060101010101" charset="-122"/>
                          <a:ea typeface="黑体" panose="02010609060101010101" charset="-122"/>
                          <a:sym typeface="等线" panose="02010600030101010101" charset="-122"/>
                        </a:rPr>
                        <a:t>红色沉浸式演出</a:t>
                      </a:r>
                      <a:endParaRPr lang="zh-CN" altLang="en-US" sz="1600">
                        <a:solidFill>
                          <a:srgbClr val="FF0000"/>
                        </a:solidFill>
                        <a:latin typeface="黑体" panose="02010609060101010101" charset="-122"/>
                        <a:ea typeface="黑体" panose="02010609060101010101" charset="-122"/>
                        <a:sym typeface="等线" panose="02010600030101010101" charset="-122"/>
                      </a:endParaRPr>
                    </a:p>
                    <a:p>
                      <a:pPr algn="ctr" fontAlgn="ctr">
                        <a:buClrTx/>
                        <a:buSzTx/>
                        <a:buFontTx/>
                        <a:buNone/>
                      </a:pPr>
                      <a:r>
                        <a:rPr lang="zh-CN" altLang="en-US" sz="1600">
                          <a:solidFill>
                            <a:srgbClr val="FF0000"/>
                          </a:solidFill>
                          <a:effectLst/>
                          <a:latin typeface="黑体" panose="02010609060101010101" charset="-122"/>
                          <a:ea typeface="黑体" panose="02010609060101010101" charset="-122"/>
                          <a:sym typeface="+mn-ea"/>
                        </a:rPr>
                        <a:t>（千里跃进大别山）</a:t>
                      </a:r>
                      <a:endParaRPr lang="zh-CN" altLang="en-US" sz="1600">
                        <a:solidFill>
                          <a:srgbClr val="FF0000"/>
                        </a:solidFill>
                        <a:effectLst/>
                        <a:latin typeface="黑体" panose="02010609060101010101" charset="-122"/>
                        <a:ea typeface="黑体" panose="02010609060101010101" charset="-122"/>
                        <a:sym typeface="+mn-ea"/>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r h="432000">
                <a:tc vMerge="true">
                  <a:tcPr>
                    <a:lnL w="38100">
                      <a:solidFill>
                        <a:schemeClr val="bg1"/>
                      </a:solidFill>
                      <a:prstDash val="solid"/>
                    </a:lnL>
                    <a:lnR w="38100">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38100">
                      <a:solidFill>
                        <a:schemeClr val="bg1"/>
                      </a:solidFill>
                      <a:prstDash val="solid"/>
                    </a:lnL>
                    <a:lnR w="38100">
                      <a:solidFill>
                        <a:schemeClr val="bg1"/>
                      </a:solidFill>
                      <a:prstDash val="solid"/>
                    </a:lnR>
                  </a:tcPr>
                </a:tc>
                <a:tc vMerge="true">
                  <a:tcPr>
                    <a:lnL w="38100">
                      <a:solidFill>
                        <a:schemeClr val="bg1"/>
                      </a:solidFill>
                      <a:prstDash val="solid"/>
                    </a:lnL>
                    <a:lnR w="38100">
                      <a:solidFill>
                        <a:schemeClr val="bg1"/>
                      </a:solidFill>
                      <a:prstDash val="solid"/>
                    </a:lnR>
                    <a:lnB w="38100">
                      <a:solidFill>
                        <a:schemeClr val="bg1"/>
                      </a:solidFill>
                      <a:prstDash val="solid"/>
                    </a:lnB>
                  </a:tcPr>
                </a:tc>
                <a:tc>
                  <a:txBody>
                    <a:bodyPr/>
                    <a:lstStyle/>
                    <a:p>
                      <a:pPr algn="ctr" fontAlgn="ctr"/>
                      <a:r>
                        <a:rPr lang="zh-CN" altLang="en-US" sz="1600" u="none" strike="noStrike">
                          <a:solidFill>
                            <a:schemeClr val="tx1"/>
                          </a:solidFill>
                          <a:effectLst/>
                          <a:latin typeface="仿宋_GB2312" panose="02010609030101010101" pitchFamily="49" charset="-122"/>
                          <a:ea typeface="仿宋_GB2312" panose="02010609030101010101" pitchFamily="49" charset="-122"/>
                        </a:rPr>
                        <a:t>金寨县策源地旅游文化创意有限公司</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vMerge="true">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r h="432000">
                <a:tc vMerge="true">
                  <a:tcPr>
                    <a:lnL w="38100">
                      <a:solidFill>
                        <a:schemeClr val="bg1"/>
                      </a:solidFill>
                      <a:prstDash val="solid"/>
                    </a:lnL>
                    <a:lnR w="38100">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38100">
                      <a:solidFill>
                        <a:schemeClr val="bg1"/>
                      </a:solidFill>
                      <a:prstDash val="solid"/>
                    </a:lnL>
                    <a:lnR w="38100">
                      <a:solidFill>
                        <a:schemeClr val="bg1"/>
                      </a:solidFill>
                      <a:prstDash val="solid"/>
                    </a:lnR>
                  </a:tcPr>
                </a:tc>
                <a:tc rowSpan="2">
                  <a:txBody>
                    <a:bodyPr/>
                    <a:lstStyle/>
                    <a:p>
                      <a:pPr algn="ctr" fontAlgn="ctr"/>
                      <a:r>
                        <a:rPr lang="zh-CN" altLang="en-US" sz="1600" u="none" strike="noStrike" dirty="0">
                          <a:solidFill>
                            <a:schemeClr val="tx1"/>
                          </a:solidFill>
                          <a:effectLst/>
                          <a:latin typeface="仿宋_GB2312" panose="02010609030101010101" pitchFamily="49" charset="-122"/>
                          <a:ea typeface="仿宋_GB2312" panose="02010609030101010101" pitchFamily="49" charset="-122"/>
                        </a:rPr>
                        <a:t>电影放映</a:t>
                      </a:r>
                      <a:endParaRPr lang="zh-CN" altLang="en-US" sz="16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rgbClr val="FFE699"/>
                    </a:solidFill>
                  </a:tcPr>
                </a:tc>
                <a:tc>
                  <a:txBody>
                    <a:bodyPr/>
                    <a:lstStyle/>
                    <a:p>
                      <a:pPr algn="ctr" fontAlgn="ctr"/>
                      <a:r>
                        <a:rPr lang="zh-CN" altLang="en-US" sz="1600" u="none" strike="noStrike">
                          <a:solidFill>
                            <a:schemeClr val="tx1"/>
                          </a:solidFill>
                          <a:effectLst/>
                          <a:latin typeface="仿宋_GB2312" panose="02010609030101010101" pitchFamily="49" charset="-122"/>
                          <a:ea typeface="仿宋_GB2312" panose="02010609030101010101" pitchFamily="49" charset="-122"/>
                        </a:rPr>
                        <a:t>六安市东影时代影城有限公司</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rowSpan="2">
                  <a:txBody>
                    <a:bodyPr/>
                    <a:lstStyle/>
                    <a:p>
                      <a:pPr algn="ctr" fontAlgn="ctr">
                        <a:buClrTx/>
                        <a:buSzTx/>
                        <a:buFontTx/>
                        <a:buNone/>
                      </a:pPr>
                      <a:r>
                        <a:rPr lang="zh-CN" altLang="en-US" sz="1600">
                          <a:solidFill>
                            <a:srgbClr val="FF0000"/>
                          </a:solidFill>
                          <a:effectLst/>
                          <a:latin typeface="黑体" panose="02010609060101010101" charset="-122"/>
                          <a:ea typeface="黑体" panose="02010609060101010101" charset="-122"/>
                          <a:sym typeface="+mn-ea"/>
                        </a:rPr>
                        <a:t>（优化区域荧幕配置）</a:t>
                      </a:r>
                      <a:endParaRPr lang="zh-CN" altLang="en-US" sz="1600">
                        <a:solidFill>
                          <a:srgbClr val="FF0000"/>
                        </a:solidFill>
                        <a:effectLst/>
                        <a:latin typeface="黑体" panose="02010609060101010101" charset="-122"/>
                        <a:ea typeface="黑体" panose="02010609060101010101" charset="-122"/>
                        <a:sym typeface="+mn-ea"/>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r h="432000">
                <a:tc vMerge="true">
                  <a:tcPr>
                    <a:lnL w="38100">
                      <a:solidFill>
                        <a:schemeClr val="bg1"/>
                      </a:solidFill>
                      <a:prstDash val="solid"/>
                    </a:lnL>
                    <a:lnR w="38100">
                      <a:solidFill>
                        <a:schemeClr val="bg1"/>
                      </a:solidFill>
                      <a:prstDash val="solid"/>
                    </a:lnR>
                    <a:lnB w="12700" cap="flat" cmpd="sng" algn="ctr">
                      <a:solidFill>
                        <a:schemeClr val="tx1"/>
                      </a:solidFill>
                      <a:prstDash val="solid"/>
                      <a:round/>
                      <a:headEnd type="none" w="med" len="med"/>
                      <a:tailEnd type="none" w="med" len="med"/>
                    </a:lnB>
                  </a:tcPr>
                </a:tc>
                <a:tc vMerge="true">
                  <a:tcPr marL="137160" marR="137160" marT="137160" marB="137160">
                    <a:lnL w="38100">
                      <a:solidFill>
                        <a:schemeClr val="bg1"/>
                      </a:solidFill>
                      <a:prstDash val="solid"/>
                    </a:lnL>
                    <a:lnR w="38100">
                      <a:solidFill>
                        <a:schemeClr val="bg1"/>
                      </a:solidFill>
                      <a:prstDash val="solid"/>
                    </a:lnR>
                    <a:lnB w="28575">
                      <a:solidFill>
                        <a:schemeClr val="bg1"/>
                      </a:solidFill>
                      <a:prstDash val="solid"/>
                    </a:lnB>
                  </a:tcPr>
                </a:tc>
                <a:tc vMerge="true">
                  <a:tcPr>
                    <a:lnL w="38100">
                      <a:solidFill>
                        <a:schemeClr val="bg1"/>
                      </a:solidFill>
                      <a:prstDash val="solid"/>
                    </a:lnL>
                    <a:lnR w="38100">
                      <a:solidFill>
                        <a:schemeClr val="bg1"/>
                      </a:solidFill>
                      <a:prstDash val="solid"/>
                    </a:lnR>
                    <a:lnB w="38100">
                      <a:solidFill>
                        <a:schemeClr val="bg1"/>
                      </a:solidFill>
                      <a:prstDash val="solid"/>
                    </a:lnB>
                  </a:tcPr>
                </a:tc>
                <a:tc>
                  <a:txBody>
                    <a:bodyPr/>
                    <a:lstStyle/>
                    <a:p>
                      <a:pPr algn="ctr" fontAlgn="ctr"/>
                      <a:r>
                        <a:rPr lang="zh-CN" altLang="en-US" sz="1600" u="none" strike="noStrike">
                          <a:solidFill>
                            <a:schemeClr val="tx1"/>
                          </a:solidFill>
                          <a:effectLst/>
                          <a:latin typeface="仿宋_GB2312" panose="02010609030101010101" pitchFamily="49" charset="-122"/>
                          <a:ea typeface="仿宋_GB2312" panose="02010609030101010101" pitchFamily="49" charset="-122"/>
                        </a:rPr>
                        <a:t>霍邱云端影业有限公司</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vMerge="true">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r h="432000">
                <a:tc vMerge="true">
                  <a:tcPr>
                    <a:lnL w="38100">
                      <a:solidFill>
                        <a:schemeClr val="bg1"/>
                      </a:solidFill>
                      <a:prstDash val="solid"/>
                    </a:lnL>
                    <a:lnR w="38100">
                      <a:solidFill>
                        <a:schemeClr val="bg1"/>
                      </a:solidFill>
                      <a:prstDash val="solid"/>
                    </a:lnR>
                    <a:lnB w="38100">
                      <a:solidFill>
                        <a:schemeClr val="bg1"/>
                      </a:solidFill>
                      <a:prstDash val="solid"/>
                    </a:lnB>
                    <a:solidFill>
                      <a:srgbClr val="ED7D31"/>
                    </a:solidFill>
                  </a:tcPr>
                </a:tc>
                <a:tc vMerge="true">
                  <a:tcPr marL="137160" marR="137160" marT="137160" marB="137160">
                    <a:lnL w="38100">
                      <a:solidFill>
                        <a:schemeClr val="bg1"/>
                      </a:solidFill>
                      <a:prstDash val="solid"/>
                    </a:lnL>
                    <a:lnR w="38100">
                      <a:solidFill>
                        <a:schemeClr val="bg1"/>
                      </a:solidFill>
                      <a:prstDash val="solid"/>
                    </a:lnR>
                    <a:lnB w="38100">
                      <a:solidFill>
                        <a:schemeClr val="bg1"/>
                      </a:solidFill>
                      <a:prstDash val="solid"/>
                    </a:lnB>
                    <a:solidFill>
                      <a:srgbClr val="70AC48"/>
                    </a:solidFill>
                  </a:tcPr>
                </a:tc>
                <a:tc>
                  <a:txBody>
                    <a:bodyPr/>
                    <a:lstStyle/>
                    <a:p>
                      <a:pPr algn="ctr" fontAlgn="ctr">
                        <a:buClrTx/>
                        <a:buSzTx/>
                        <a:buFontTx/>
                        <a:buNone/>
                      </a:pPr>
                      <a:r>
                        <a:rPr lang="zh-CN" altLang="en-US" sz="1600" b="0" i="0" u="none" strike="noStrike" dirty="0">
                          <a:solidFill>
                            <a:srgbClr val="FF0000"/>
                          </a:solidFill>
                          <a:effectLst/>
                          <a:latin typeface="黑体" panose="02010609060101010101" charset="-122"/>
                          <a:ea typeface="黑体" panose="02010609060101010101" charset="-122"/>
                        </a:rPr>
                        <a:t>其他数字内容服务</a:t>
                      </a:r>
                      <a:r>
                        <a:rPr lang="zh-CN" altLang="en-US" sz="1600" u="none" strike="noStrike" dirty="0">
                          <a:solidFill>
                            <a:srgbClr val="FF0000"/>
                          </a:solidFill>
                          <a:effectLst/>
                          <a:latin typeface="黑体" panose="02010609060101010101" charset="-122"/>
                          <a:ea typeface="黑体" panose="02010609060101010101" charset="-122"/>
                        </a:rPr>
                        <a:t>（新增）</a:t>
                      </a:r>
                      <a:endParaRPr lang="zh-CN" altLang="en-US" sz="1600" b="0" i="0" u="none" strike="noStrike" dirty="0">
                        <a:solidFill>
                          <a:srgbClr val="FF0000"/>
                        </a:solidFill>
                        <a:effectLst/>
                        <a:latin typeface="黑体" panose="02010609060101010101" charset="-122"/>
                        <a:ea typeface="黑体" panose="02010609060101010101" charset="-122"/>
                      </a:endParaRPr>
                    </a:p>
                  </a:txBody>
                  <a:tcPr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rgbClr val="FFE699"/>
                    </a:solidFill>
                  </a:tcPr>
                </a:tc>
                <a:tc>
                  <a:txBody>
                    <a:bodyPr/>
                    <a:lstStyle/>
                    <a:p>
                      <a:pPr algn="ctr" fontAlgn="ctr">
                        <a:buNone/>
                      </a:pPr>
                      <a:r>
                        <a:rPr lang="en-US" altLang="zh-CN" sz="1600">
                          <a:effectLst/>
                          <a:latin typeface="仿宋_GB2312" panose="02010609030101010101" pitchFamily="49" charset="-122"/>
                          <a:ea typeface="仿宋_GB2312" panose="02010609030101010101" pitchFamily="49" charset="-122"/>
                          <a:sym typeface="+mn-ea"/>
                        </a:rPr>
                        <a:t>/</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c>
                  <a:txBody>
                    <a:bodyPr/>
                    <a:lstStyle/>
                    <a:p>
                      <a:pPr algn="ctr" fontAlgn="ctr">
                        <a:buClrTx/>
                        <a:buSzTx/>
                        <a:buFontTx/>
                        <a:buNone/>
                      </a:pPr>
                      <a:r>
                        <a:rPr lang="zh-CN" altLang="en-US" sz="1600" b="0" i="0" u="none" strike="noStrike" dirty="0">
                          <a:solidFill>
                            <a:srgbClr val="FF0000"/>
                          </a:solidFill>
                          <a:effectLst/>
                          <a:latin typeface="黑体" panose="02010609060101010101" charset="-122"/>
                          <a:ea typeface="黑体" panose="02010609060101010101" charset="-122"/>
                        </a:rPr>
                        <a:t>皋城往事：六安非遗文化产业园</a:t>
                      </a:r>
                      <a:endParaRPr lang="zh-CN" altLang="en-US" sz="1600" b="0" i="0" u="none" strike="noStrike" dirty="0">
                        <a:solidFill>
                          <a:srgbClr val="FF0000"/>
                        </a:solidFill>
                        <a:effectLst/>
                        <a:latin typeface="黑体" panose="02010609060101010101" charset="-122"/>
                        <a:ea typeface="黑体" panose="02010609060101010101" charset="-122"/>
                      </a:endParaRPr>
                    </a:p>
                  </a:txBody>
                  <a:tcPr marL="5034" marR="5034" marT="5034" marB="0" anchor="ctr">
                    <a:lnL w="38100">
                      <a:solidFill>
                        <a:schemeClr val="bg1"/>
                      </a:solidFill>
                      <a:prstDash val="solid"/>
                    </a:lnL>
                    <a:lnR w="38100">
                      <a:solidFill>
                        <a:schemeClr val="bg1"/>
                      </a:solidFill>
                      <a:prstDash val="solid"/>
                    </a:lnR>
                    <a:lnT w="38100">
                      <a:solidFill>
                        <a:schemeClr val="bg1"/>
                      </a:solidFill>
                      <a:prstDash val="solid"/>
                    </a:lnT>
                    <a:lnB w="38100">
                      <a:solidFill>
                        <a:schemeClr val="bg1"/>
                      </a:solidFill>
                      <a:prstDash val="solid"/>
                    </a:lnB>
                    <a:solidFill>
                      <a:schemeClr val="accent1">
                        <a:lumMod val="40000"/>
                        <a:lumOff val="60000"/>
                      </a:schemeClr>
                    </a:solidFill>
                  </a:tcPr>
                </a:tc>
              </a:tr>
            </a:tbl>
          </a:graphicData>
        </a:graphic>
      </p:graphicFrame>
    </p:spTree>
    <p:custDataLst>
      <p:tags r:id="rId2"/>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1" name="文本框 60"/>
          <p:cNvSpPr txBox="true"/>
          <p:nvPr/>
        </p:nvSpPr>
        <p:spPr>
          <a:xfrm>
            <a:off x="1128306" y="3148157"/>
            <a:ext cx="1730518" cy="1076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创意产品</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创意建筑</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数字设计</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329184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全球智能制造高峰论坛</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中国文化创意展览会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中国北京文化创意产业展览会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中国苏州文化创意设计产业交易博览会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indent="-285750" algn="l">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中国（深圳）国际文化产业博览交易会</a:t>
            </a:r>
            <a:r>
              <a:rPr lang="en-US" altLang="zh-CN" sz="1600" dirty="0">
                <a:solidFill>
                  <a:schemeClr val="dk1"/>
                </a:solidFill>
                <a:effectLst/>
                <a:latin typeface="微软雅黑" panose="020B0503020204020204" pitchFamily="34" charset="-122"/>
                <a:ea typeface="微软雅黑" panose="020B0503020204020204" pitchFamily="34" charset="-122"/>
                <a:sym typeface="+mn-ea"/>
              </a:rPr>
              <a:t> </a:t>
            </a:r>
            <a:endParaRPr lang="en-US" altLang="zh-CN" sz="1600" dirty="0">
              <a:solidFill>
                <a:schemeClr val="dk1"/>
              </a:solidFill>
              <a:effectLst/>
              <a:latin typeface="微软雅黑" panose="020B0503020204020204" pitchFamily="34" charset="-122"/>
              <a:ea typeface="微软雅黑" panose="020B0503020204020204" pitchFamily="34" charset="-122"/>
              <a:cs typeface="+mn-ea"/>
              <a:sym typeface="+mn-ea"/>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5" name="文本框 64"/>
          <p:cNvSpPr txBox="true"/>
          <p:nvPr/>
        </p:nvSpPr>
        <p:spPr>
          <a:xfrm>
            <a:off x="5192306" y="3148157"/>
            <a:ext cx="1730518" cy="3338195"/>
          </a:xfrm>
          <a:prstGeom prst="rect">
            <a:avLst/>
          </a:prstGeom>
          <a:noFill/>
        </p:spPr>
        <p:txBody>
          <a:bodyPr wrap="square" rtlCol="0">
            <a:spAutoFit/>
          </a:bodyPr>
          <a:lstStyle/>
          <a:p>
            <a:pPr marL="171450" indent="-171450" algn="l">
              <a:lnSpc>
                <a:spcPct val="110000"/>
              </a:lnSpc>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安徽百居易创意设计</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lnSpc>
                <a:spcPct val="110000"/>
              </a:lnSpc>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凤阳品居装饰工程</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lnSpc>
                <a:spcPct val="110000"/>
              </a:lnSpc>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芜湖宇创汽车科技</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lnSpc>
                <a:spcPct val="110000"/>
              </a:lnSpc>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宁国竹溪岭文化旅游发展有限公司</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171450" indent="-171450" algn="l">
              <a:lnSpc>
                <a:spcPct val="110000"/>
              </a:lnSpc>
              <a:buFont typeface="Arial" panose="02080604020202020204" pitchFamily="34" charset="0"/>
              <a:buChar char="•"/>
            </a:pPr>
            <a:r>
              <a:rPr lang="zh-CN" altLang="zh-CN" sz="1600" dirty="0">
                <a:solidFill>
                  <a:schemeClr val="dk1"/>
                </a:solidFill>
                <a:latin typeface="微软雅黑" panose="020B0503020204020204" pitchFamily="34" charset="-122"/>
                <a:ea typeface="微软雅黑" panose="020B0503020204020204" pitchFamily="34" charset="-122"/>
                <a:sym typeface="+mn-ea"/>
              </a:rPr>
              <a:t>东方嘉典</a:t>
            </a:r>
            <a:endParaRPr lang="zh-CN" altLang="zh-CN"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10000"/>
              </a:lnSpc>
              <a:buFont typeface="Arial" panose="02080604020202020204" pitchFamily="34" charset="0"/>
              <a:buChar char="•"/>
            </a:pPr>
            <a:r>
              <a:rPr lang="zh-CN" altLang="zh-CN" sz="1600" dirty="0">
                <a:solidFill>
                  <a:schemeClr val="dk1"/>
                </a:solidFill>
                <a:latin typeface="微软雅黑" panose="020B0503020204020204" pitchFamily="34" charset="-122"/>
                <a:ea typeface="微软雅黑" panose="020B0503020204020204" pitchFamily="34" charset="-122"/>
                <a:sym typeface="+mn-ea"/>
              </a:rPr>
              <a:t>中建设计</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10000"/>
              </a:lnSpc>
              <a:buFont typeface="Arial" panose="02080604020202020204" pitchFamily="34" charset="0"/>
              <a:buChar char="•"/>
            </a:pPr>
            <a:r>
              <a:rPr lang="zh-CN" altLang="zh-CN" sz="1600" dirty="0">
                <a:solidFill>
                  <a:schemeClr val="dk1"/>
                </a:solidFill>
                <a:latin typeface="微软雅黑" panose="020B0503020204020204" pitchFamily="34" charset="-122"/>
                <a:ea typeface="微软雅黑" panose="020B0503020204020204" pitchFamily="34" charset="-122"/>
                <a:sym typeface="+mn-ea"/>
              </a:rPr>
              <a:t>徽博文化集团</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3338195"/>
          </a:xfrm>
          <a:prstGeom prst="rect">
            <a:avLst/>
          </a:prstGeom>
          <a:noFill/>
        </p:spPr>
        <p:txBody>
          <a:bodyPr wrap="square" rtlCol="0">
            <a:spAutoFit/>
          </a:bodyPr>
          <a:lstStyle/>
          <a:p>
            <a:pPr marL="171450" indent="-171450" algn="l">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洛可可</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正邦设计</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东道设计</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早晨设计</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韩家英设计</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dk1"/>
                </a:solidFill>
                <a:latin typeface="微软雅黑" panose="020B0503020204020204" pitchFamily="34" charset="-122"/>
                <a:ea typeface="微软雅黑" panose="020B0503020204020204" pitchFamily="34" charset="-122"/>
                <a:sym typeface="+mn-ea"/>
              </a:rPr>
              <a:t>上海现代建筑设计（集团）</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dk1"/>
                </a:solidFill>
                <a:latin typeface="微软雅黑" panose="020B0503020204020204" pitchFamily="34" charset="-122"/>
                <a:ea typeface="微软雅黑" panose="020B0503020204020204" pitchFamily="34" charset="-122"/>
                <a:sym typeface="+mn-ea"/>
              </a:rPr>
              <a:t>中国建筑设计研究院</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dk1"/>
                </a:solidFill>
                <a:latin typeface="微软雅黑" panose="020B0503020204020204" pitchFamily="34" charset="-122"/>
                <a:ea typeface="微软雅黑" panose="020B0503020204020204" pitchFamily="34" charset="-122"/>
                <a:sym typeface="+mn-ea"/>
              </a:rPr>
              <a:t>铁道第二勘察设计院</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F9680D"/>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9" name="文本框 68"/>
          <p:cNvSpPr txBox="true"/>
          <p:nvPr/>
        </p:nvSpPr>
        <p:spPr>
          <a:xfrm>
            <a:off x="9256306" y="3133643"/>
            <a:ext cx="1730518" cy="3630930"/>
          </a:xfrm>
          <a:prstGeom prst="rect">
            <a:avLst/>
          </a:prstGeom>
          <a:noFill/>
        </p:spPr>
        <p:txBody>
          <a:bodyPr wrap="square" rtlCol="0">
            <a:spAutoFit/>
          </a:bodyPr>
          <a:lstStyle/>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effectLst/>
                <a:latin typeface="微软雅黑" panose="020B0503020204020204" pitchFamily="34" charset="-122"/>
                <a:ea typeface="微软雅黑" panose="020B0503020204020204" pitchFamily="34" charset="-122"/>
                <a:sym typeface="+mn-ea"/>
              </a:rPr>
              <a:t>共振设计</a:t>
            </a:r>
            <a:endParaRPr lang="zh-CN" altLang="en-US" sz="1600" dirty="0">
              <a:effectLst/>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effectLst/>
                <a:latin typeface="微软雅黑" panose="020B0503020204020204" pitchFamily="34" charset="-122"/>
                <a:ea typeface="微软雅黑" panose="020B0503020204020204" pitchFamily="34" charset="-122"/>
                <a:sym typeface="+mn-ea"/>
              </a:rPr>
              <a:t>佐藤卓设计事务所</a:t>
            </a:r>
            <a:endParaRPr lang="zh-CN" altLang="en-US" sz="1600" dirty="0">
              <a:effectLst/>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en-US" altLang="zh-CN" sz="1600" dirty="0">
                <a:effectLst/>
                <a:latin typeface="微软雅黑" panose="020B0503020204020204" pitchFamily="34" charset="-122"/>
                <a:ea typeface="微软雅黑" panose="020B0503020204020204" pitchFamily="34" charset="-122"/>
                <a:sym typeface="+mn-ea"/>
              </a:rPr>
              <a:t>W+K</a:t>
            </a:r>
            <a:r>
              <a:rPr lang="zh-CN" altLang="en-US" sz="1600" dirty="0">
                <a:effectLst/>
                <a:latin typeface="微软雅黑" panose="020B0503020204020204" pitchFamily="34" charset="-122"/>
                <a:ea typeface="微软雅黑" panose="020B0503020204020204" pitchFamily="34" charset="-122"/>
                <a:sym typeface="+mn-ea"/>
              </a:rPr>
              <a:t>设计事务所</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lnSpc>
                <a:spcPct val="120000"/>
              </a:lnSpc>
              <a:buFont typeface="Arial" panose="02080604020202020204" pitchFamily="34" charset="0"/>
              <a:buChar char="•"/>
            </a:pPr>
            <a:r>
              <a:rPr lang="en-US" altLang="zh-CN" sz="1600" dirty="0">
                <a:solidFill>
                  <a:schemeClr val="dk1"/>
                </a:solidFill>
                <a:latin typeface="微软雅黑" panose="020B0503020204020204" pitchFamily="34" charset="-122"/>
                <a:ea typeface="微软雅黑" panose="020B0503020204020204" pitchFamily="34" charset="-122"/>
                <a:sym typeface="+mn-ea"/>
              </a:rPr>
              <a:t>DESTROY</a:t>
            </a:r>
            <a:r>
              <a:rPr lang="zh-CN" altLang="en-US" sz="1600" dirty="0">
                <a:solidFill>
                  <a:schemeClr val="dk1"/>
                </a:solidFill>
                <a:latin typeface="微软雅黑" panose="020B0503020204020204" pitchFamily="34" charset="-122"/>
                <a:ea typeface="微软雅黑" panose="020B0503020204020204" pitchFamily="34" charset="-122"/>
                <a:sym typeface="+mn-ea"/>
              </a:rPr>
              <a:t>建筑事务所</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20000"/>
              </a:lnSpc>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矶崎新事务所</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20000"/>
              </a:lnSpc>
              <a:buFont typeface="Arial" panose="02080604020202020204" pitchFamily="34" charset="0"/>
              <a:buChar char="•"/>
            </a:pPr>
            <a:r>
              <a:rPr lang="en-US" altLang="zh-CN" sz="1600" dirty="0">
                <a:solidFill>
                  <a:schemeClr val="dk1"/>
                </a:solidFill>
                <a:latin typeface="微软雅黑" panose="020B0503020204020204" pitchFamily="34" charset="-122"/>
                <a:ea typeface="微软雅黑" panose="020B0503020204020204" pitchFamily="34" charset="-122"/>
                <a:sym typeface="+mn-ea"/>
              </a:rPr>
              <a:t>GMP</a:t>
            </a:r>
            <a:r>
              <a:rPr lang="zh-CN" altLang="en-US" sz="1600" dirty="0">
                <a:solidFill>
                  <a:schemeClr val="dk1"/>
                </a:solidFill>
                <a:latin typeface="微软雅黑" panose="020B0503020204020204" pitchFamily="34" charset="-122"/>
                <a:ea typeface="微软雅黑" panose="020B0503020204020204" pitchFamily="34" charset="-122"/>
                <a:sym typeface="+mn-ea"/>
              </a:rPr>
              <a:t>建筑事务所</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20000"/>
              </a:lnSpc>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香港</a:t>
            </a:r>
            <a:r>
              <a:rPr lang="en-US" altLang="zh-CN" sz="1600" dirty="0">
                <a:solidFill>
                  <a:schemeClr val="dk1"/>
                </a:solidFill>
                <a:latin typeface="微软雅黑" panose="020B0503020204020204" pitchFamily="34" charset="-122"/>
                <a:ea typeface="微软雅黑" panose="020B0503020204020204" pitchFamily="34" charset="-122"/>
                <a:sym typeface="+mn-ea"/>
              </a:rPr>
              <a:t>JR</a:t>
            </a:r>
            <a:r>
              <a:rPr lang="zh-CN" altLang="en-US" sz="1600" dirty="0">
                <a:solidFill>
                  <a:schemeClr val="dk1"/>
                </a:solidFill>
                <a:latin typeface="微软雅黑" panose="020B0503020204020204" pitchFamily="34" charset="-122"/>
                <a:ea typeface="微软雅黑" panose="020B0503020204020204" pitchFamily="34" charset="-122"/>
                <a:sym typeface="+mn-ea"/>
              </a:rPr>
              <a:t>设计</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744474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9.4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招商对象（重点招商：创意设计相关企业）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F96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00025" y="2101215"/>
            <a:ext cx="3686810" cy="2584450"/>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计划依托安徽索伊集团，打造智能化数字厨电、家用冰箱冷柜、商用冷链等产品研发、制造、销售和服务的大型产业园区。通过互联、物联信息的共享，让智能设备联同协作工作</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47980" y="304165"/>
            <a:ext cx="9170299" cy="1664970"/>
            <a:chOff x="-185195" y="-210018"/>
            <a:chExt cx="9170102" cy="2020336"/>
          </a:xfrm>
        </p:grpSpPr>
        <p:grpSp>
          <p:nvGrpSpPr>
            <p:cNvPr id="34" name="组合 33"/>
            <p:cNvGrpSpPr/>
            <p:nvPr/>
          </p:nvGrpSpPr>
          <p:grpSpPr>
            <a:xfrm>
              <a:off x="183996" y="-210018"/>
              <a:ext cx="8800911" cy="1268703"/>
              <a:chOff x="930232" y="2272725"/>
              <a:chExt cx="8800911" cy="1268703"/>
            </a:xfrm>
          </p:grpSpPr>
          <p:sp>
            <p:nvSpPr>
              <p:cNvPr id="36" name="文本框 35"/>
              <p:cNvSpPr txBox="true"/>
              <p:nvPr/>
            </p:nvSpPr>
            <p:spPr>
              <a:xfrm>
                <a:off x="3668928" y="2272725"/>
                <a:ext cx="6062215" cy="857603"/>
              </a:xfrm>
              <a:prstGeom prst="rect">
                <a:avLst/>
              </a:prstGeom>
              <a:noFill/>
            </p:spPr>
            <p:txBody>
              <a:bodyPr wrap="square" rtlCol="0">
                <a:spAutoFit/>
              </a:bodyPr>
              <a:lstStyle/>
              <a:p>
                <a:pPr algn="l"/>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10.</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六安智能家电产业园</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409153"/>
              </a:xfrm>
              <a:prstGeom prst="rect">
                <a:avLst/>
              </a:prstGeom>
              <a:noFill/>
            </p:spPr>
            <p:txBody>
              <a:bodyPr wrap="squar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709795" y="1754505"/>
            <a:ext cx="7491730" cy="4764405"/>
            <a:chOff x="5621900" y="1754327"/>
            <a:chExt cx="6579795" cy="4307840"/>
          </a:xfrm>
        </p:grpSpPr>
        <p:sp>
          <p:nvSpPr>
            <p:cNvPr id="3" name="矩形 2"/>
            <p:cNvSpPr/>
            <p:nvPr/>
          </p:nvSpPr>
          <p:spPr>
            <a:xfrm>
              <a:off x="10120048" y="1754327"/>
              <a:ext cx="2081647" cy="2081647"/>
            </a:xfrm>
            <a:prstGeom prst="rect">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73538" y="3979969"/>
              <a:ext cx="2081647" cy="2081647"/>
            </a:xfrm>
            <a:prstGeom prst="rect">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家电2"/>
            <p:cNvPicPr>
              <a:picLocks noChangeAspect="true"/>
            </p:cNvPicPr>
            <p:nvPr/>
          </p:nvPicPr>
          <p:blipFill>
            <a:blip r:embed="rId1"/>
            <a:srcRect/>
            <a:stretch>
              <a:fillRect/>
            </a:stretch>
          </p:blipFill>
          <p:spPr>
            <a:xfrm>
              <a:off x="5621900" y="3980002"/>
              <a:ext cx="2092960" cy="2081530"/>
            </a:xfrm>
            <a:prstGeom prst="rect">
              <a:avLst/>
            </a:prstGeom>
          </p:spPr>
        </p:pic>
        <p:sp>
          <p:nvSpPr>
            <p:cNvPr id="10" name="文本框 9"/>
            <p:cNvSpPr txBox="true"/>
            <p:nvPr/>
          </p:nvSpPr>
          <p:spPr>
            <a:xfrm>
              <a:off x="6068690" y="3036142"/>
              <a:ext cx="1198880" cy="360566"/>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智能家电</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381285" y="3036580"/>
              <a:ext cx="1706880" cy="360566"/>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智能设备协同</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8216992" y="5191481"/>
              <a:ext cx="1452880" cy="360566"/>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信息化生产</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家电1"/>
            <p:cNvPicPr>
              <a:picLocks noChangeAspect="true"/>
            </p:cNvPicPr>
            <p:nvPr/>
          </p:nvPicPr>
          <p:blipFill>
            <a:blip r:embed="rId2"/>
            <a:srcRect/>
            <a:stretch>
              <a:fillRect/>
            </a:stretch>
          </p:blipFill>
          <p:spPr>
            <a:xfrm>
              <a:off x="7867895" y="1767662"/>
              <a:ext cx="2092960" cy="2067560"/>
            </a:xfrm>
            <a:prstGeom prst="rect">
              <a:avLst/>
            </a:prstGeom>
          </p:spPr>
        </p:pic>
        <p:pic>
          <p:nvPicPr>
            <p:cNvPr id="41" name="图片 40" descr="C:\Users\12579\Desktop\家电3"/>
            <p:cNvPicPr>
              <a:picLocks noChangeAspect="true"/>
            </p:cNvPicPr>
            <p:nvPr/>
          </p:nvPicPr>
          <p:blipFill>
            <a:blip r:embed="rId3"/>
            <a:srcRect/>
            <a:stretch>
              <a:fillRect/>
            </a:stretch>
          </p:blipFill>
          <p:spPr>
            <a:xfrm>
              <a:off x="10099285" y="3980002"/>
              <a:ext cx="2092960" cy="2082165"/>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260985" y="5059680"/>
            <a:ext cx="4229735" cy="368300"/>
          </a:xfrm>
          <a:prstGeom prst="rect">
            <a:avLst/>
          </a:prstGeom>
          <a:noFill/>
        </p:spPr>
        <p:txBody>
          <a:bodyPr wrap="square" rtlCol="0">
            <a:spAutoFit/>
          </a:bodyPr>
          <a:lstStyle/>
          <a:p>
            <a:r>
              <a:rPr lang="zh-CN" altLang="en-US" b="1"/>
              <a:t>地址</a:t>
            </a:r>
            <a:r>
              <a:rPr lang="en-US" altLang="zh-CN" b="1"/>
              <a:t>:</a:t>
            </a:r>
            <a:r>
              <a:rPr lang="zh-CN" altLang="en-US" b="1"/>
              <a:t>安徽省六安市金安区</a:t>
            </a:r>
            <a:endParaRPr lang="zh-CN" altLang="en-US" b="1"/>
          </a:p>
        </p:txBody>
      </p:sp>
    </p:spTree>
    <p:custDataLst>
      <p:tags r:id="rId5"/>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chemeClr val="tx1">
              <a:lumMod val="65000"/>
              <a:lumOff val="35000"/>
            </a:schemeClr>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rgbClr val="C7141A"/>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智能家电</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产业基础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智能家电产业兴盛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行业风口</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国家政策支持</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市场广阔，产业辐射范围大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8754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区域已有龙头企业，如安徽索伊集团，具备一定创新性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32207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劳动密集型产业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金安区劳动力资源匹配，处于优势区间</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3820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10.1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19" name="组合 18"/>
          <p:cNvGrpSpPr/>
          <p:nvPr/>
        </p:nvGrpSpPr>
        <p:grpSpPr>
          <a:xfrm>
            <a:off x="2042239" y="1695316"/>
            <a:ext cx="8107680" cy="860425"/>
            <a:chOff x="1983819" y="1662652"/>
            <a:chExt cx="8107680" cy="860425"/>
          </a:xfrm>
        </p:grpSpPr>
        <p:sp>
          <p:nvSpPr>
            <p:cNvPr id="38" name="文本框 37"/>
            <p:cNvSpPr txBox="true"/>
            <p:nvPr/>
          </p:nvSpPr>
          <p:spPr>
            <a:xfrm>
              <a:off x="5882701" y="1662826"/>
              <a:ext cx="309880" cy="347345"/>
            </a:xfrm>
            <a:prstGeom prst="rect">
              <a:avLst/>
            </a:prstGeom>
            <a:noFill/>
          </p:spPr>
          <p:txBody>
            <a:bodyPr wrap="none" rtlCol="0">
              <a:spAutoFit/>
            </a:bodyPr>
            <a:lstStyle/>
            <a:p>
              <a:pPr algn="ctr">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1983819" y="1662652"/>
              <a:ext cx="8107680" cy="860425"/>
            </a:xfrm>
            <a:prstGeom prst="rect">
              <a:avLst/>
            </a:prstGeom>
            <a:noFill/>
          </p:spPr>
          <p:txBody>
            <a:bodyPr wrap="square" rtlCol="0">
              <a:spAutoFit/>
            </a:bodyPr>
            <a:lstStyle/>
            <a:p>
              <a:pPr indent="406400" algn="l" fontAlgn="auto">
                <a:lnSpc>
                  <a:spcPts val="2000"/>
                </a:lnSpc>
                <a:extLst>
                  <a:ext uri="{35155182-B16C-46BC-9424-99874614C6A1}">
                    <wpsdc:indentchars xmlns:wpsdc="http://www.wps.cn/officeDocument/2017/drawingmlCustomData" val="200" checksum="1740828767"/>
                  </a:ext>
                </a:extLst>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在“十三五”收官“十四五”开局的时期，各省市多次提到智能家电行业，中商产业研究院预测，2025年我国智能家电市场规模将达8653亿元。</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indent="304800" algn="r" fontAlgn="auto">
                <a:lnSpc>
                  <a:spcPts val="2000"/>
                </a:lnSpc>
                <a:extLst>
                  <a:ext uri="{35155182-B16C-46BC-9424-99874614C6A1}">
                    <wpsdc:indentchars xmlns:wpsdc="http://www.wps.cn/officeDocument/2017/drawingmlCustomData" val="200" checksum="1077528236"/>
                  </a:ext>
                </a:extLst>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数据来源《2021“十四五”中国智能家电行业市场前景及投资研究报告》</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529965"/>
            <a:ext cx="4488180" cy="2399665"/>
          </a:xfrm>
          <a:prstGeom prst="rect">
            <a:avLst/>
          </a:prstGeom>
          <a:noFill/>
        </p:spPr>
        <p:txBody>
          <a:bodyPr wrap="square" rtlCol="0">
            <a:spAutoFit/>
          </a:bodyPr>
          <a:lstStyle/>
          <a:p>
            <a:pPr>
              <a:lnSpc>
                <a:spcPts val="2000"/>
              </a:lnSpc>
            </a:pP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安徽索伊集团总部位于安徽六安，是一家集电器制造、酒店餐饮、房产开发、矿山开采及金融信贷为一体的多元化民营实体。集团于1999年在上海市投资建厂，2005年在六安市投资建厂，从事冰箱、冷柜、空调、洗衣机等传统家电制造，为上海市、安徽省高新技术企业，上海市、安徽省技术创新示范企业，13项国家标准和行业标准的起草单位之一，安徽省861计划项目企业及六安市重点招商引资项目、市政府重点保护单位。</a:t>
            </a:r>
            <a:endPar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30264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10.2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龙头示范企业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14492" y="1855495"/>
            <a:ext cx="2300604" cy="1342791"/>
            <a:chOff x="107371" y="1481622"/>
            <a:chExt cx="2300604" cy="1342791"/>
          </a:xfrm>
        </p:grpSpPr>
        <p:grpSp>
          <p:nvGrpSpPr>
            <p:cNvPr id="28" name="组合 27"/>
            <p:cNvGrpSpPr/>
            <p:nvPr/>
          </p:nvGrpSpPr>
          <p:grpSpPr>
            <a:xfrm>
              <a:off x="107371" y="1481622"/>
              <a:ext cx="2300604" cy="1149844"/>
              <a:chOff x="853607" y="3964365"/>
              <a:chExt cx="2300604" cy="1149844"/>
            </a:xfrm>
          </p:grpSpPr>
          <p:sp>
            <p:nvSpPr>
              <p:cNvPr id="30" name="文本框 29"/>
              <p:cNvSpPr txBox="true"/>
              <p:nvPr/>
            </p:nvSpPr>
            <p:spPr>
              <a:xfrm>
                <a:off x="853607" y="3964365"/>
                <a:ext cx="2214880" cy="706755"/>
              </a:xfrm>
              <a:prstGeom prst="rect">
                <a:avLst/>
              </a:prstGeom>
              <a:noFill/>
            </p:spPr>
            <p:txBody>
              <a:bodyPr wrap="none" rtlCol="0">
                <a:spAutoFit/>
              </a:bodyPr>
              <a:lstStyle/>
              <a:p>
                <a:pPr algn="l"/>
                <a:r>
                  <a:rPr 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索伊集团</a:t>
                </a:r>
                <a:endParaRPr 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36093"/>
              <a:ext cx="581555" cy="88320"/>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4759" y="232690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34" name="组合 33"/>
          <p:cNvGrpSpPr/>
          <p:nvPr/>
        </p:nvGrpSpPr>
        <p:grpSpPr>
          <a:xfrm flipV="true">
            <a:off x="7270283" y="4036932"/>
            <a:ext cx="1125545" cy="487730"/>
            <a:chOff x="7692572" y="1990584"/>
            <a:chExt cx="1125545" cy="487730"/>
          </a:xfrm>
          <a:solidFill>
            <a:schemeClr val="bg1">
              <a:lumMod val="85000"/>
            </a:schemeClr>
          </a:solidFill>
        </p:grpSpPr>
        <p:grpSp>
          <p:nvGrpSpPr>
            <p:cNvPr id="35" name="组合 34"/>
            <p:cNvGrpSpPr/>
            <p:nvPr/>
          </p:nvGrpSpPr>
          <p:grpSpPr>
            <a:xfrm>
              <a:off x="7692572" y="2038350"/>
              <a:ext cx="1068254" cy="439964"/>
              <a:chOff x="7692572" y="2038350"/>
              <a:chExt cx="1068254" cy="439964"/>
            </a:xfrm>
            <a:grpFill/>
          </p:grpSpPr>
          <p:cxnSp>
            <p:nvCxnSpPr>
              <p:cNvPr id="37" name="直接连接符 36"/>
              <p:cNvCxnSpPr/>
              <p:nvPr/>
            </p:nvCxnSpPr>
            <p:spPr>
              <a:xfrm flipV="true">
                <a:off x="8132536" y="2044207"/>
                <a:ext cx="628290"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true">
                <a:off x="7692572"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36" name="椭圆 35"/>
            <p:cNvSpPr/>
            <p:nvPr/>
          </p:nvSpPr>
          <p:spPr>
            <a:xfrm>
              <a:off x="8703535"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46" name="文本框 45"/>
          <p:cNvSpPr txBox="true"/>
          <p:nvPr/>
        </p:nvSpPr>
        <p:spPr>
          <a:xfrm>
            <a:off x="8015093" y="1674350"/>
            <a:ext cx="2976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智能家电研发、制造基地</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8015093" y="2107680"/>
            <a:ext cx="3055317" cy="163004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承接长三角发达地区产业转型升级影响下的外溢零部件及技术产业，打造智能家电产业链上游基地；以索伊集团为基础，引进中游产品制造企业，打造产业链中游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6403885" y="1837766"/>
            <a:ext cx="1509220" cy="487730"/>
            <a:chOff x="7380514" y="1990584"/>
            <a:chExt cx="1509220" cy="487730"/>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58" name="组合 57"/>
          <p:cNvGrpSpPr/>
          <p:nvPr/>
        </p:nvGrpSpPr>
        <p:grpSpPr>
          <a:xfrm flipH="true">
            <a:off x="3517418" y="3396969"/>
            <a:ext cx="866512" cy="328656"/>
            <a:chOff x="7539588" y="1990584"/>
            <a:chExt cx="866512" cy="328656"/>
          </a:xfrm>
          <a:solidFill>
            <a:schemeClr val="bg1">
              <a:lumMod val="85000"/>
            </a:schemeClr>
          </a:solidFill>
        </p:grpSpPr>
        <p:grpSp>
          <p:nvGrpSpPr>
            <p:cNvPr id="59" name="组合 58"/>
            <p:cNvGrpSpPr/>
            <p:nvPr/>
          </p:nvGrpSpPr>
          <p:grpSpPr>
            <a:xfrm>
              <a:off x="7539588" y="2038350"/>
              <a:ext cx="759308" cy="280890"/>
              <a:chOff x="7539588" y="2038350"/>
              <a:chExt cx="759308" cy="280890"/>
            </a:xfrm>
            <a:grpFill/>
          </p:grpSpPr>
          <p:cxnSp>
            <p:nvCxnSpPr>
              <p:cNvPr id="61" name="直接连接符 60"/>
              <p:cNvCxnSpPr/>
              <p:nvPr/>
            </p:nvCxnSpPr>
            <p:spPr>
              <a:xfrm>
                <a:off x="7820478" y="2044207"/>
                <a:ext cx="47841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true">
                <a:off x="7539588" y="2038350"/>
                <a:ext cx="280890" cy="28089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60" name="椭圆 59"/>
            <p:cNvSpPr/>
            <p:nvPr/>
          </p:nvSpPr>
          <p:spPr>
            <a:xfrm>
              <a:off x="829151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67" name="文本框 66"/>
          <p:cNvSpPr txBox="true"/>
          <p:nvPr/>
        </p:nvSpPr>
        <p:spPr>
          <a:xfrm>
            <a:off x="8650093" y="4267923"/>
            <a:ext cx="1706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智能家电学院</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文本框 67"/>
          <p:cNvSpPr txBox="true"/>
          <p:nvPr/>
        </p:nvSpPr>
        <p:spPr>
          <a:xfrm>
            <a:off x="7860665" y="4666615"/>
            <a:ext cx="4299585"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与中国科学技术大学、合肥工业大学、皖西学院签署共建协议，以智能家电技能工人、高端研发人才培训、创业培训为核心业务方向，结合高校资源，成立人工智能人才培训中心，为六安智能家电建设储备人才，同时将高校老师及学生研发的产品市场化，落地研发成果转化，推动区域科技发展。</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0" name="组合 39"/>
          <p:cNvGrpSpPr/>
          <p:nvPr/>
        </p:nvGrpSpPr>
        <p:grpSpPr>
          <a:xfrm flipH="true">
            <a:off x="2029470" y="1424175"/>
            <a:ext cx="2553895" cy="413139"/>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723183" y="1268925"/>
            <a:ext cx="1198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招商范围</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708669" y="1702255"/>
            <a:ext cx="3055317" cy="860425"/>
          </a:xfrm>
          <a:prstGeom prst="rect">
            <a:avLst/>
          </a:prstGeom>
          <a:noFill/>
        </p:spPr>
        <p:txBody>
          <a:bodyPr wrap="square" rtlCol="0">
            <a:spAutoFit/>
          </a:bodyPr>
          <a:lstStyle/>
          <a:p>
            <a:pPr>
              <a:lnSpc>
                <a:spcPts val="2000"/>
              </a:lnSpc>
            </a:pP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上游零部件及技术企业</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10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家</a:t>
            </a:r>
            <a:endPar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中游产品制造企业</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家</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下游销售渠道企业</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10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家</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836041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10.3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项目计划（重点招商：智能家电制造相关企业）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 name="文本框 2"/>
          <p:cNvSpPr txBox="true"/>
          <p:nvPr/>
        </p:nvSpPr>
        <p:spPr>
          <a:xfrm>
            <a:off x="608965" y="3229610"/>
            <a:ext cx="2582545" cy="398780"/>
          </a:xfrm>
          <a:prstGeom prst="rect">
            <a:avLst/>
          </a:prstGeom>
          <a:noFill/>
        </p:spPr>
        <p:txBody>
          <a:bodyPr wrap="square" rtlCol="0">
            <a:spAutoFit/>
          </a:bodyPr>
          <a:lstStyle/>
          <a:p>
            <a:r>
              <a:rPr lang="zh-CN" altLang="en-US" sz="2000" b="1">
                <a:latin typeface="微软雅黑" panose="020B0503020204020204" pitchFamily="34" charset="-122"/>
                <a:ea typeface="微软雅黑" panose="020B0503020204020204" pitchFamily="34" charset="-122"/>
              </a:rPr>
              <a:t>智能家电云体验中心</a:t>
            </a:r>
            <a:endParaRPr lang="zh-CN" altLang="en-US" sz="2000" b="1">
              <a:latin typeface="微软雅黑" panose="020B0503020204020204" pitchFamily="34" charset="-122"/>
              <a:ea typeface="微软雅黑" panose="020B0503020204020204" pitchFamily="34" charset="-122"/>
            </a:endParaRPr>
          </a:p>
        </p:txBody>
      </p:sp>
      <p:sp>
        <p:nvSpPr>
          <p:cNvPr id="2" name="文本框 1"/>
          <p:cNvSpPr txBox="true"/>
          <p:nvPr/>
        </p:nvSpPr>
        <p:spPr>
          <a:xfrm>
            <a:off x="563245" y="3909695"/>
            <a:ext cx="3331845" cy="214312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以场景化的云智能家电体验为核心功能区打造4000 平方米的体验中心，周边配置智能锁、智能安防、智能晾衣架、智能卫浴等智能家居单品开放区。将产品功能、睡眠监测、家庭安全、空气舒适度等诸多场景效果融入在一起，让场景化的体验更加全面。</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true"/>
          <p:nvPr/>
        </p:nvSpPr>
        <p:spPr>
          <a:xfrm>
            <a:off x="525822" y="41615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10.4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产业定位</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圆角矩形 3"/>
          <p:cNvSpPr/>
          <p:nvPr/>
        </p:nvSpPr>
        <p:spPr>
          <a:xfrm>
            <a:off x="780415" y="1485265"/>
            <a:ext cx="10786110" cy="4856480"/>
          </a:xfrm>
          <a:prstGeom prst="roundRect">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形状 19"/>
          <p:cNvSpPr/>
          <p:nvPr>
            <p:custDataLst>
              <p:tags r:id="rId1"/>
            </p:custDataLst>
          </p:nvPr>
        </p:nvSpPr>
        <p:spPr>
          <a:xfrm rot="16200000">
            <a:off x="8925560" y="882015"/>
            <a:ext cx="1099185" cy="3161665"/>
          </a:xfrm>
          <a:custGeom>
            <a:avLst/>
            <a:gdLst>
              <a:gd name="connsiteX0" fmla="*/ 2268 w 2268"/>
              <a:gd name="connsiteY0" fmla="*/ 0 h 4979"/>
              <a:gd name="connsiteX1" fmla="*/ 2268 w 2268"/>
              <a:gd name="connsiteY1" fmla="*/ 4979 h 4979"/>
              <a:gd name="connsiteX2" fmla="*/ 1300 w 2268"/>
              <a:gd name="connsiteY2" fmla="*/ 4979 h 4979"/>
              <a:gd name="connsiteX3" fmla="*/ 968 w 2268"/>
              <a:gd name="connsiteY3" fmla="*/ 4979 h 4979"/>
              <a:gd name="connsiteX4" fmla="*/ 0 w 2268"/>
              <a:gd name="connsiteY4" fmla="*/ 4979 h 4979"/>
              <a:gd name="connsiteX5" fmla="*/ 0 w 2268"/>
              <a:gd name="connsiteY5" fmla="*/ 0 h 4979"/>
              <a:gd name="connsiteX6" fmla="*/ 2268 w 2268"/>
              <a:gd name="connsiteY6" fmla="*/ 0 h 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8" h="4979">
                <a:moveTo>
                  <a:pt x="2268" y="0"/>
                </a:moveTo>
                <a:lnTo>
                  <a:pt x="2268" y="4979"/>
                </a:lnTo>
                <a:lnTo>
                  <a:pt x="1300" y="4979"/>
                </a:lnTo>
                <a:lnTo>
                  <a:pt x="968" y="4979"/>
                </a:lnTo>
                <a:lnTo>
                  <a:pt x="0" y="4979"/>
                </a:lnTo>
                <a:lnTo>
                  <a:pt x="0" y="0"/>
                </a:lnTo>
                <a:lnTo>
                  <a:pt x="2268" y="0"/>
                </a:lnTo>
                <a:close/>
              </a:path>
            </a:pathLst>
          </a:custGeom>
          <a:solidFill>
            <a:schemeClr val="tx2">
              <a:lumMod val="40000"/>
              <a:lumOff val="60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lstStyle/>
          <a:p>
            <a:pPr algn="ctr" defTabSz="457200"/>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true"/>
          <p:nvPr>
            <p:custDataLst>
              <p:tags r:id="rId2"/>
            </p:custDataLst>
          </p:nvPr>
        </p:nvSpPr>
        <p:spPr>
          <a:xfrm>
            <a:off x="8094345" y="2242820"/>
            <a:ext cx="2766060" cy="461645"/>
          </a:xfrm>
          <a:prstGeom prst="rect">
            <a:avLst/>
          </a:prstGeom>
          <a:noFill/>
        </p:spPr>
        <p:txBody>
          <a:bodyPr wrap="square" bIns="0" rtlCol="0" anchor="ctr">
            <a:norm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sym typeface="+mn-ea"/>
              </a:rPr>
              <a:t>产品应用</a:t>
            </a:r>
            <a:endParaRPr lang="zh-CN" altLang="en-US" sz="2000" b="1" spc="300" dirty="0">
              <a:solidFill>
                <a:schemeClr val="bg1"/>
              </a:solidFill>
              <a:latin typeface="微软雅黑" panose="020B0503020204020204" pitchFamily="34" charset="-122"/>
              <a:ea typeface="微软雅黑" panose="020B0503020204020204" pitchFamily="34" charset="-122"/>
              <a:sym typeface="+mn-ea"/>
            </a:endParaRPr>
          </a:p>
        </p:txBody>
      </p:sp>
      <p:sp>
        <p:nvSpPr>
          <p:cNvPr id="6" name="任意形状 18"/>
          <p:cNvSpPr/>
          <p:nvPr>
            <p:custDataLst>
              <p:tags r:id="rId3"/>
            </p:custDataLst>
          </p:nvPr>
        </p:nvSpPr>
        <p:spPr>
          <a:xfrm rot="16200000">
            <a:off x="5758815" y="753110"/>
            <a:ext cx="1100455" cy="3418840"/>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chemeClr val="tx2">
              <a:lumMod val="40000"/>
              <a:lumOff val="60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lstStyle/>
          <a:p>
            <a:pPr algn="ctr" defTabSz="457200"/>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 name="文本框 6"/>
          <p:cNvSpPr txBox="true"/>
          <p:nvPr>
            <p:custDataLst>
              <p:tags r:id="rId4"/>
            </p:custDataLst>
          </p:nvPr>
        </p:nvSpPr>
        <p:spPr>
          <a:xfrm>
            <a:off x="4803140" y="2248535"/>
            <a:ext cx="2766060" cy="461645"/>
          </a:xfrm>
          <a:prstGeom prst="rect">
            <a:avLst/>
          </a:prstGeom>
          <a:noFill/>
        </p:spPr>
        <p:txBody>
          <a:bodyPr wrap="square" bIns="0" rtlCol="0" anchor="ctr">
            <a:norm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sym typeface="+mn-ea"/>
              </a:rPr>
              <a:t>设计服务</a:t>
            </a:r>
            <a:endParaRPr lang="zh-CN" altLang="en-US" sz="2000" b="1" spc="300" dirty="0">
              <a:solidFill>
                <a:schemeClr val="bg1"/>
              </a:solidFill>
              <a:latin typeface="微软雅黑" panose="020B0503020204020204" pitchFamily="34" charset="-122"/>
              <a:ea typeface="微软雅黑" panose="020B0503020204020204" pitchFamily="34" charset="-122"/>
              <a:sym typeface="+mn-ea"/>
            </a:endParaRPr>
          </a:p>
        </p:txBody>
      </p:sp>
      <p:sp>
        <p:nvSpPr>
          <p:cNvPr id="8" name="任意形状 17"/>
          <p:cNvSpPr/>
          <p:nvPr>
            <p:custDataLst>
              <p:tags r:id="rId5"/>
            </p:custDataLst>
          </p:nvPr>
        </p:nvSpPr>
        <p:spPr>
          <a:xfrm rot="16200000">
            <a:off x="2460625" y="755650"/>
            <a:ext cx="1105535" cy="3418205"/>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chemeClr val="tx2">
              <a:lumMod val="40000"/>
              <a:lumOff val="60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lstStyle/>
          <a:p>
            <a:pPr algn="ctr" defTabSz="457200"/>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true"/>
          <p:nvPr>
            <p:custDataLst>
              <p:tags r:id="rId6"/>
            </p:custDataLst>
          </p:nvPr>
        </p:nvSpPr>
        <p:spPr>
          <a:xfrm>
            <a:off x="1561465" y="2242820"/>
            <a:ext cx="2716530" cy="461645"/>
          </a:xfrm>
          <a:prstGeom prst="rect">
            <a:avLst/>
          </a:prstGeom>
          <a:noFill/>
        </p:spPr>
        <p:txBody>
          <a:bodyPr wrap="square" bIns="0" rtlCol="0" anchor="ctr">
            <a:norm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sym typeface="+mn-ea"/>
              </a:rPr>
              <a:t>研发平台</a:t>
            </a:r>
            <a:endParaRPr lang="zh-CN" altLang="en-US" sz="2000" b="1" spc="300" dirty="0">
              <a:solidFill>
                <a:schemeClr val="bg1"/>
              </a:solidFill>
              <a:latin typeface="微软雅黑" panose="020B0503020204020204" pitchFamily="34" charset="-122"/>
              <a:ea typeface="微软雅黑" panose="020B0503020204020204" pitchFamily="34" charset="-122"/>
              <a:sym typeface="+mn-ea"/>
            </a:endParaRPr>
          </a:p>
        </p:txBody>
      </p:sp>
      <p:sp>
        <p:nvSpPr>
          <p:cNvPr id="22" name="矩形 21"/>
          <p:cNvSpPr/>
          <p:nvPr/>
        </p:nvSpPr>
        <p:spPr>
          <a:xfrm>
            <a:off x="1304290" y="3281045"/>
            <a:ext cx="3162300" cy="266446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23" name="矩形 22"/>
          <p:cNvSpPr/>
          <p:nvPr/>
        </p:nvSpPr>
        <p:spPr>
          <a:xfrm>
            <a:off x="4599305" y="3281045"/>
            <a:ext cx="3127375" cy="266446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25" name="矩形 24"/>
          <p:cNvSpPr/>
          <p:nvPr/>
        </p:nvSpPr>
        <p:spPr>
          <a:xfrm>
            <a:off x="7913370" y="3281045"/>
            <a:ext cx="3162300" cy="2665095"/>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26" name="矩形 25"/>
          <p:cNvSpPr/>
          <p:nvPr/>
        </p:nvSpPr>
        <p:spPr>
          <a:xfrm>
            <a:off x="4633595" y="3397885"/>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产品设计</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3" name="矩形 32"/>
          <p:cNvSpPr/>
          <p:nvPr/>
        </p:nvSpPr>
        <p:spPr>
          <a:xfrm>
            <a:off x="4633595" y="3829685"/>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Tx/>
              <a:buSzTx/>
              <a:buFontTx/>
            </a:pPr>
            <a:r>
              <a:rPr lang="zh-CN" altLang="en-US" sz="1600" dirty="0">
                <a:solidFill>
                  <a:schemeClr val="tx1"/>
                </a:solidFill>
                <a:latin typeface="微软雅黑" panose="020B0503020204020204" pitchFamily="34" charset="-122"/>
                <a:ea typeface="微软雅黑" panose="020B0503020204020204" pitchFamily="34" charset="-122"/>
                <a:sym typeface="+mn-ea"/>
              </a:rPr>
              <a:t>环境设计</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5" name="矩形 34"/>
          <p:cNvSpPr/>
          <p:nvPr/>
        </p:nvSpPr>
        <p:spPr>
          <a:xfrm>
            <a:off x="4634230" y="4261485"/>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Tx/>
              <a:buSzTx/>
              <a:buFontTx/>
            </a:pPr>
            <a:r>
              <a:rPr lang="zh-CN" altLang="en-US" sz="1600" dirty="0">
                <a:solidFill>
                  <a:schemeClr val="tx1"/>
                </a:solidFill>
                <a:latin typeface="微软雅黑" panose="020B0503020204020204" pitchFamily="34" charset="-122"/>
                <a:ea typeface="微软雅黑" panose="020B0503020204020204" pitchFamily="34" charset="-122"/>
                <a:sym typeface="+mn-ea"/>
              </a:rPr>
              <a:t>设计管理</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6" name="矩形 35"/>
          <p:cNvSpPr/>
          <p:nvPr/>
        </p:nvSpPr>
        <p:spPr>
          <a:xfrm>
            <a:off x="4651375" y="4678045"/>
            <a:ext cx="3059430" cy="335280"/>
          </a:xfrm>
          <a:prstGeom prst="rect">
            <a:avLst/>
          </a:prstGeom>
          <a:solidFill>
            <a:srgbClr val="DEE3F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传播设计</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7" name="矩形 36"/>
          <p:cNvSpPr/>
          <p:nvPr/>
        </p:nvSpPr>
        <p:spPr>
          <a:xfrm>
            <a:off x="7943215" y="339788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工业企业</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8" name="矩形 37"/>
          <p:cNvSpPr/>
          <p:nvPr/>
        </p:nvSpPr>
        <p:spPr>
          <a:xfrm>
            <a:off x="7943215" y="382968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设备终端销售渠道</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39" name="矩形 38"/>
          <p:cNvSpPr/>
          <p:nvPr/>
        </p:nvSpPr>
        <p:spPr>
          <a:xfrm>
            <a:off x="1352550" y="339788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软件应用</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0" name="矩形 39"/>
          <p:cNvSpPr/>
          <p:nvPr/>
        </p:nvSpPr>
        <p:spPr>
          <a:xfrm>
            <a:off x="1352550" y="382968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硬件材料</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1" name="矩形 40"/>
          <p:cNvSpPr/>
          <p:nvPr/>
        </p:nvSpPr>
        <p:spPr>
          <a:xfrm>
            <a:off x="1353185" y="426148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数据库</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2" name="矩形 41"/>
          <p:cNvSpPr/>
          <p:nvPr/>
        </p:nvSpPr>
        <p:spPr>
          <a:xfrm>
            <a:off x="1370330" y="467804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数控机床</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3" name="矩形 42"/>
          <p:cNvSpPr/>
          <p:nvPr/>
        </p:nvSpPr>
        <p:spPr>
          <a:xfrm>
            <a:off x="1370330" y="510984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sym typeface="+mn-ea"/>
              </a:rPr>
              <a:t>网络</a:t>
            </a:r>
            <a:endParaRPr lang="zh-CN" altLang="en-US" sz="1600" b="0" i="0" dirty="0">
              <a:solidFill>
                <a:schemeClr val="tx1"/>
              </a:solidFill>
              <a:latin typeface="微软雅黑" panose="020B0503020204020204" pitchFamily="34" charset="-122"/>
              <a:ea typeface="微软雅黑" panose="020B0503020204020204" pitchFamily="34" charset="-122"/>
              <a:sym typeface="+mn-ea"/>
            </a:endParaRPr>
          </a:p>
        </p:txBody>
      </p:sp>
      <p:sp>
        <p:nvSpPr>
          <p:cNvPr id="44" name="矩形 43"/>
          <p:cNvSpPr/>
          <p:nvPr/>
        </p:nvSpPr>
        <p:spPr>
          <a:xfrm>
            <a:off x="1370330" y="5526405"/>
            <a:ext cx="3059430" cy="335280"/>
          </a:xfrm>
          <a:prstGeom prst="rect">
            <a:avLst/>
          </a:prstGeom>
          <a:solidFill>
            <a:srgbClr val="D0D5EB"/>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buClrTx/>
              <a:buSzTx/>
              <a:buFontTx/>
            </a:pPr>
            <a:r>
              <a:rPr lang="zh-CN" altLang="en-US" sz="1600"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3D打印</a:t>
            </a:r>
            <a:endParaRPr lang="zh-CN" altLang="en-US" sz="1600" b="0" i="0"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p:txBody>
      </p:sp>
    </p:spTree>
    <p:custDataLst>
      <p:tags r:id="rId7"/>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C7141A"/>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1" name="文本框 60"/>
          <p:cNvSpPr txBox="true"/>
          <p:nvPr/>
        </p:nvSpPr>
        <p:spPr>
          <a:xfrm>
            <a:off x="1128306" y="3148157"/>
            <a:ext cx="1730518" cy="1322070"/>
          </a:xfrm>
          <a:prstGeom prst="rect">
            <a:avLst/>
          </a:prstGeom>
          <a:noFill/>
        </p:spPr>
        <p:txBody>
          <a:bodyPr wrap="square" rtlCol="0">
            <a:spAutoFit/>
          </a:bodyPr>
          <a:lstStyle/>
          <a:p>
            <a:pPr marL="285750" lvl="0" indent="-285750" algn="l">
              <a:buClrTx/>
              <a:buSzTx/>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液晶面板</a:t>
            </a:r>
            <a:endParaRPr lang="zh-CN" altLang="en-US" sz="1600" dirty="0">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电视机制造</a:t>
            </a:r>
            <a:endParaRPr lang="zh-CN" altLang="en-US" sz="1600" dirty="0">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广播电视节目制作设备</a:t>
            </a:r>
            <a:endParaRPr lang="zh-CN" altLang="en-US" sz="1600" dirty="0">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3291840"/>
          </a:xfrm>
          <a:prstGeom prst="rect">
            <a:avLst/>
          </a:prstGeom>
          <a:noFill/>
        </p:spPr>
        <p:txBody>
          <a:bodyPr wrap="square" rtlCol="0">
            <a:spAutoFit/>
          </a:bodyPr>
          <a:lstStyle/>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世界超高清视频产业发展大会</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中国—东盟电视周</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深圳大屏智能交互技术展览会</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上海国际显示器制造设备及技术展览会</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中国家电及消费电子博览会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C7141A"/>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5" name="文本框 64"/>
          <p:cNvSpPr txBox="true"/>
          <p:nvPr/>
        </p:nvSpPr>
        <p:spPr>
          <a:xfrm>
            <a:off x="5192306" y="3148157"/>
            <a:ext cx="1730518" cy="3594735"/>
          </a:xfrm>
          <a:prstGeom prst="rect">
            <a:avLst/>
          </a:prstGeom>
          <a:noFill/>
        </p:spPr>
        <p:txBody>
          <a:bodyPr wrap="square" rtlCol="0">
            <a:spAutoFit/>
          </a:bodyPr>
          <a:lstStyle/>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合肥京东方视讯科技</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安徽金龙浩光电科技</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蚌埠国显科技有限公司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中传数广（合肥）公司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安徽国广传媒</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安徽重瞳影业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铜陵文汇津川文化传媒</a:t>
            </a:r>
            <a:endParaRPr lang="zh-CN" altLang="en-US" sz="1600" dirty="0">
              <a:effectLst/>
              <a:latin typeface="微软雅黑" panose="020B0503020204020204" pitchFamily="34" charset="-122"/>
              <a:ea typeface="微软雅黑" panose="020B0503020204020204" pitchFamily="34" charset="-122"/>
              <a:sym typeface="+mn-ea"/>
            </a:endParaRPr>
          </a:p>
          <a:p>
            <a:pPr algn="ctr">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3286760"/>
          </a:xfrm>
          <a:prstGeom prst="rect">
            <a:avLst/>
          </a:prstGeom>
          <a:noFill/>
        </p:spPr>
        <p:txBody>
          <a:bodyPr wrap="square" rtlCol="0">
            <a:spAutoFit/>
          </a:bodyPr>
          <a:lstStyle/>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友达</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惠科</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京东方</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群创广电</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中电集团</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歌尔声学</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索贝数码</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深圳市德普光电显示</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四川汇源科技</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深圳市同洲电子</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清华同方</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冠捷科技集团</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C7141A"/>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9" name="文本框 68"/>
          <p:cNvSpPr txBox="true"/>
          <p:nvPr/>
        </p:nvSpPr>
        <p:spPr>
          <a:xfrm>
            <a:off x="9256306" y="3133643"/>
            <a:ext cx="1730518" cy="3291840"/>
          </a:xfrm>
          <a:prstGeom prst="rect">
            <a:avLst/>
          </a:prstGeom>
          <a:noFill/>
        </p:spPr>
        <p:txBody>
          <a:bodyPr wrap="square" rtlCol="0">
            <a:spAutoFit/>
          </a:bodyPr>
          <a:lstStyle/>
          <a:p>
            <a:pPr marL="171450" lvl="0" indent="-1714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三星（Samsung）</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京东方（BOE）</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LG数码（LGD）</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索尼(Sony)</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法国汤姆逊(Thomson)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美国UT斯达康</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美国博通（Broadcom）</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比利时巴可（Barco）</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10.5</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00025" y="2403475"/>
            <a:ext cx="3615690" cy="3830955"/>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立足六安市本地现有的特色婚纱小镇、婚纱产业园、婚庆服务市场，以产业链为先导，在婚礼服务、婚纱摄像、婚纱礼服生产、婚宴服务四大行业龙头企业带动下，</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融合时尚婚庆消费、时尚文化传播，</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逐步形成集婚纱生产、婚纱摄影、婚俗文化为一体，以结婚消费产品和服务为核心的产业集群</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47835" y="304663"/>
            <a:ext cx="9764861" cy="2019701"/>
            <a:chOff x="-185195" y="-209383"/>
            <a:chExt cx="9764861" cy="2019701"/>
          </a:xfrm>
        </p:grpSpPr>
        <p:grpSp>
          <p:nvGrpSpPr>
            <p:cNvPr id="34" name="组合 33"/>
            <p:cNvGrpSpPr/>
            <p:nvPr/>
          </p:nvGrpSpPr>
          <p:grpSpPr>
            <a:xfrm>
              <a:off x="183996" y="-209383"/>
              <a:ext cx="9395670" cy="1197469"/>
              <a:chOff x="930232" y="2273360"/>
              <a:chExt cx="9395670" cy="1197469"/>
            </a:xfrm>
          </p:grpSpPr>
          <p:sp>
            <p:nvSpPr>
              <p:cNvPr id="36" name="文本框 35"/>
              <p:cNvSpPr txBox="true"/>
              <p:nvPr/>
            </p:nvSpPr>
            <p:spPr>
              <a:xfrm>
                <a:off x="2817027" y="2273360"/>
                <a:ext cx="7508875" cy="706755"/>
              </a:xfrm>
              <a:prstGeom prst="rect">
                <a:avLst/>
              </a:prstGeom>
              <a:noFill/>
            </p:spPr>
            <p:txBody>
              <a:bodyPr wrap="none" rtlCol="0">
                <a:spAutoFit/>
              </a:bodyPr>
              <a:lstStyle/>
              <a:p>
                <a:pPr algn="l"/>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11.</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中国婚尚文旅创意产业集聚区</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290060" y="1757680"/>
            <a:ext cx="7756525" cy="4901565"/>
            <a:chOff x="5621900" y="1767662"/>
            <a:chExt cx="6564555" cy="4293954"/>
          </a:xfrm>
        </p:grpSpPr>
        <p:sp>
          <p:nvSpPr>
            <p:cNvPr id="3" name="矩形 2"/>
            <p:cNvSpPr/>
            <p:nvPr/>
          </p:nvSpPr>
          <p:spPr>
            <a:xfrm>
              <a:off x="10104808" y="1767662"/>
              <a:ext cx="2081647" cy="2081647"/>
            </a:xfrm>
            <a:prstGeom prst="rect">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73538" y="3979969"/>
              <a:ext cx="2081647" cy="2081647"/>
            </a:xfrm>
            <a:prstGeom prst="rect">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婚纱2.png婚纱2"/>
            <p:cNvPicPr>
              <a:picLocks noChangeAspect="true"/>
            </p:cNvPicPr>
            <p:nvPr/>
          </p:nvPicPr>
          <p:blipFill>
            <a:blip r:embed="rId1"/>
            <a:srcRect/>
            <a:stretch>
              <a:fillRect/>
            </a:stretch>
          </p:blipFill>
          <p:spPr>
            <a:xfrm>
              <a:off x="5621900" y="3980002"/>
              <a:ext cx="2092960" cy="2081530"/>
            </a:xfrm>
            <a:prstGeom prst="rect">
              <a:avLst/>
            </a:prstGeom>
          </p:spPr>
        </p:pic>
        <p:sp>
          <p:nvSpPr>
            <p:cNvPr id="10" name="文本框 9"/>
            <p:cNvSpPr txBox="true"/>
            <p:nvPr/>
          </p:nvSpPr>
          <p:spPr>
            <a:xfrm>
              <a:off x="6068690" y="3036142"/>
              <a:ext cx="1198880" cy="349346"/>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婚尚文旅</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359086" y="3036212"/>
              <a:ext cx="1706880" cy="349346"/>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特色婚纱小镇</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8216992" y="5173701"/>
              <a:ext cx="1452880" cy="349346"/>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婚庆产业链</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婚纱1.png婚纱1"/>
            <p:cNvPicPr>
              <a:picLocks noChangeAspect="true"/>
            </p:cNvPicPr>
            <p:nvPr/>
          </p:nvPicPr>
          <p:blipFill>
            <a:blip r:embed="rId2"/>
            <a:srcRect/>
            <a:stretch>
              <a:fillRect/>
            </a:stretch>
          </p:blipFill>
          <p:spPr>
            <a:xfrm>
              <a:off x="7867895" y="1767662"/>
              <a:ext cx="2092960" cy="2080895"/>
            </a:xfrm>
            <a:prstGeom prst="rect">
              <a:avLst/>
            </a:prstGeom>
          </p:spPr>
        </p:pic>
        <p:pic>
          <p:nvPicPr>
            <p:cNvPr id="41" name="图片 40" descr="C:\Users\12579\Desktop\婚纱3"/>
            <p:cNvPicPr>
              <a:picLocks noChangeAspect="true"/>
            </p:cNvPicPr>
            <p:nvPr/>
          </p:nvPicPr>
          <p:blipFill>
            <a:blip r:embed="rId3"/>
            <a:srcRect/>
            <a:stretch>
              <a:fillRect/>
            </a:stretch>
          </p:blipFill>
          <p:spPr>
            <a:xfrm>
              <a:off x="10080870" y="3980002"/>
              <a:ext cx="2092960" cy="2081530"/>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135255" y="6313805"/>
            <a:ext cx="4229735" cy="368300"/>
          </a:xfrm>
          <a:prstGeom prst="rect">
            <a:avLst/>
          </a:prstGeom>
          <a:noFill/>
        </p:spPr>
        <p:txBody>
          <a:bodyPr wrap="square" rtlCol="0">
            <a:spAutoFit/>
          </a:bodyPr>
          <a:lstStyle/>
          <a:p>
            <a:r>
              <a:rPr lang="zh-CN" altLang="en-US" b="1"/>
              <a:t>地址</a:t>
            </a:r>
            <a:r>
              <a:rPr lang="en-US" altLang="zh-CN" b="1"/>
              <a:t>:</a:t>
            </a:r>
            <a:r>
              <a:rPr lang="zh-CN" altLang="en-US" b="1"/>
              <a:t>安徽省六安市裕安区丁集镇</a:t>
            </a:r>
            <a:endParaRPr lang="zh-CN" altLang="en-US" b="1"/>
          </a:p>
        </p:txBody>
      </p:sp>
    </p:spTree>
    <p:custDataLst>
      <p:tags r:id="rId5"/>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9271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9271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9271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9271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927158"/>
            <a:ext cx="2419350" cy="724781"/>
            <a:chOff x="1104900" y="2076450"/>
            <a:chExt cx="2419350" cy="1143000"/>
          </a:xfrm>
          <a:solidFill>
            <a:schemeClr val="tx1">
              <a:lumMod val="65000"/>
              <a:lumOff val="35000"/>
            </a:schemeClr>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927158"/>
            <a:ext cx="2419350" cy="724781"/>
            <a:chOff x="1104900" y="2076450"/>
            <a:chExt cx="2419350" cy="1143000"/>
          </a:xfrm>
          <a:solidFill>
            <a:srgbClr val="C7141A"/>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9271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9271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30032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婚纱时尚</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30032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30032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产业基础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30032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9285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婚礼产业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婚纱定制</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特色主题文旅</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9285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市场广阔，产业辐射范围大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928513"/>
            <a:ext cx="1844275" cy="132207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丁集婚纱特色小镇</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康桥婚纱小镇</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六安电商(婚纱)产业园</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9285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劳动密集型产业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舒城劳动力资源匹配，处于优势区间</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2933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2840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293326"/>
            <a:ext cx="1350149" cy="399723"/>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2933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3820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11.1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754698" y="1301750"/>
            <a:ext cx="10855325" cy="1373505"/>
          </a:xfrm>
          <a:prstGeom prst="rect">
            <a:avLst/>
          </a:prstGeom>
          <a:noFill/>
        </p:spPr>
        <p:txBody>
          <a:bodyPr wrap="square" rtlCol="0">
            <a:spAutoFit/>
          </a:bodyPr>
          <a:lstStyle/>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截至2019年末，我国婚纱礼服(定制服务)公司已超7万家，我国婚庆整体市场规模为21120.3亿元，同比增长15.85%。其中婚纱礼服占总市场规模比重为10.4%，初步估算2019年我国婚纱礼服市场规模近2197亿元。</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中国每年有近1000万对新人喜结良缘，全国因结婚产生的消费总额已达200亿元，其中仅婚纱消费约有1亿元，</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新婚人群愿意把积蓄的31%用于和婚庆有关的消费</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数据来源《中国婚纱市场洞察报告》</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291274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丁集婚纱特色小镇承接了中国主要婚纱产出地之一苏州虎丘婚纱的产业转移。整体规划由“生产功能” “商贸功能”“旅游功能”“文化功能”“社区功能”五大核心板块组成。按照 AAAA 工业旅游景点的国家级特色小镇标准设计建造的，是集婚纱生产、婚纱摄影、婚俗文化为一体的婚庆文旅小镇，以婚纱产业带动旅游的发展，是中国第一个婚纱特色小镇。</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区域还拥有康桥婚纱小镇，六安电商(婚纱)产业园</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产业基础非常完备</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6708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11.2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2266314" cy="1168166"/>
            <a:chOff x="141661" y="1656247"/>
            <a:chExt cx="2266314" cy="1168166"/>
          </a:xfrm>
        </p:grpSpPr>
        <p:grpSp>
          <p:nvGrpSpPr>
            <p:cNvPr id="28" name="组合 27"/>
            <p:cNvGrpSpPr/>
            <p:nvPr/>
          </p:nvGrpSpPr>
          <p:grpSpPr>
            <a:xfrm>
              <a:off x="141661" y="1656247"/>
              <a:ext cx="2266314" cy="975219"/>
              <a:chOff x="887897" y="4138990"/>
              <a:chExt cx="2266314" cy="975219"/>
            </a:xfrm>
          </p:grpSpPr>
          <p:sp>
            <p:nvSpPr>
              <p:cNvPr id="30" name="文本框 29"/>
              <p:cNvSpPr txBox="true"/>
              <p:nvPr/>
            </p:nvSpPr>
            <p:spPr>
              <a:xfrm>
                <a:off x="887897" y="4138990"/>
                <a:ext cx="2214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婚纱小镇</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36093"/>
              <a:ext cx="581555" cy="88320"/>
            </a:xfrm>
            <a:prstGeom prst="roundRect">
              <a:avLst>
                <a:gd name="adj" fmla="val 50000"/>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true"/>
          </p:cNvGraphicFramePr>
          <p:nvPr>
            <p:custDataLst>
              <p:tags r:id="rId1"/>
            </p:custDataLst>
          </p:nvPr>
        </p:nvGraphicFramePr>
        <p:xfrm>
          <a:off x="0" y="-635"/>
          <a:ext cx="12198350" cy="6859270"/>
        </p:xfrm>
        <a:graphic>
          <a:graphicData uri="http://schemas.openxmlformats.org/drawingml/2006/table">
            <a:tbl>
              <a:tblPr>
                <a:tableStyleId>{2D5ABB26-0587-4C30-8999-92F81FD0307C}</a:tableStyleId>
              </a:tblPr>
              <a:tblGrid>
                <a:gridCol w="1002030"/>
                <a:gridCol w="1427480"/>
                <a:gridCol w="2452370"/>
                <a:gridCol w="4097020"/>
                <a:gridCol w="3219450"/>
              </a:tblGrid>
              <a:tr h="744220">
                <a:tc rowSpan="9">
                  <a:txBody>
                    <a:bodyPr/>
                    <a:lstStyle/>
                    <a:p>
                      <a:pPr algn="ctr" fontAlgn="ctr">
                        <a:buNone/>
                      </a:pPr>
                      <a:r>
                        <a:rPr lang="zh-CN" altLang="en-US" sz="4400" dirty="0">
                          <a:solidFill>
                            <a:srgbClr val="FFFFFF"/>
                          </a:solidFill>
                          <a:latin typeface="Adobe 黑体 Std R" panose="020B0400000000000000" pitchFamily="34" charset="-122"/>
                          <a:ea typeface="Adobe 黑体 Std R" panose="020B0400000000000000" pitchFamily="34" charset="-122"/>
                        </a:rPr>
                        <a:t>数字创意产业规划</a:t>
                      </a:r>
                      <a:endParaRPr lang="zh-CN" altLang="en-US" sz="44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5034" marR="5034" marT="5034" marB="0" vert="eaVert" anchor="ctr">
                    <a:lnL w="28575">
                      <a:solidFill>
                        <a:schemeClr val="bg1"/>
                      </a:solidFill>
                      <a:prstDash val="solid"/>
                    </a:lnL>
                    <a:lnR w="57150">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algn="ctr" fontAlgn="ctr">
                        <a:buNone/>
                      </a:pPr>
                      <a:r>
                        <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rPr>
                        <a:t>大类</a:t>
                      </a:r>
                      <a:endPar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FF0000"/>
                    </a:solidFill>
                  </a:tcPr>
                </a:tc>
                <a:tc>
                  <a:txBody>
                    <a:bodyPr/>
                    <a:lstStyle/>
                    <a:p>
                      <a:pPr algn="ctr" fontAlgn="ctr">
                        <a:buNone/>
                      </a:pPr>
                      <a:r>
                        <a:rPr lang="zh-CN" altLang="en-US" sz="1800" b="0" i="0" u="none" strike="noStrike" dirty="0">
                          <a:solidFill>
                            <a:schemeClr val="tx1"/>
                          </a:solidFill>
                          <a:effectLst/>
                          <a:latin typeface="仿宋_GB2312" panose="02010609030101010101" pitchFamily="49" charset="-122"/>
                          <a:ea typeface="仿宋_GB2312" panose="02010609030101010101" pitchFamily="49" charset="-122"/>
                        </a:rPr>
                        <a:t>小类</a:t>
                      </a:r>
                      <a:endParaRPr lang="zh-CN" altLang="en-US" sz="18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FFE699"/>
                    </a:solidFill>
                  </a:tcPr>
                </a:tc>
                <a:tc>
                  <a:txBody>
                    <a:bodyPr/>
                    <a:lstStyle/>
                    <a:p>
                      <a:pPr algn="ctr" fontAlgn="ctr">
                        <a:buNone/>
                      </a:pPr>
                      <a:r>
                        <a:rPr lang="zh-CN" altLang="en-US" sz="1800" b="0" i="0" u="none" strike="noStrike">
                          <a:solidFill>
                            <a:schemeClr val="tx1"/>
                          </a:solidFill>
                          <a:effectLst/>
                          <a:latin typeface="仿宋_GB2312" panose="02010609030101010101" pitchFamily="49" charset="-122"/>
                          <a:ea typeface="仿宋_GB2312" panose="02010609030101010101" pitchFamily="49" charset="-122"/>
                        </a:rPr>
                        <a:t>已有</a:t>
                      </a:r>
                      <a:endParaRPr lang="zh-CN" altLang="en-US" sz="18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c>
                  <a:txBody>
                    <a:bodyPr/>
                    <a:lstStyle/>
                    <a:p>
                      <a:pPr algn="ctr" fontAlgn="ctr">
                        <a:buClrTx/>
                        <a:buSzTx/>
                        <a:buFontTx/>
                        <a:buNone/>
                      </a:pPr>
                      <a:r>
                        <a:rPr lang="zh-CN" altLang="en-US" sz="1800">
                          <a:solidFill>
                            <a:srgbClr val="FF0000"/>
                          </a:solidFill>
                          <a:effectLst/>
                          <a:latin typeface="黑体" panose="02010609060101010101" charset="-122"/>
                          <a:ea typeface="黑体" panose="02010609060101010101" charset="-122"/>
                          <a:sym typeface="+mn-ea"/>
                        </a:rPr>
                        <a:t>规划</a:t>
                      </a:r>
                      <a:endParaRPr lang="zh-CN" altLang="en-US" sz="1800" b="0" i="0" u="none" strike="noStrike">
                        <a:solidFill>
                          <a:srgbClr val="FF0000"/>
                        </a:solidFill>
                        <a:effectLst/>
                        <a:latin typeface="黑体" panose="02010609060101010101" charset="-122"/>
                        <a:ea typeface="黑体" panose="02010609060101010101" charset="-122"/>
                        <a:sym typeface="+mn-ea"/>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r>
              <a:tr h="744220">
                <a:tc vMerge="true">
                  <a:tcPr>
                    <a:lnL w="28575">
                      <a:solidFill>
                        <a:schemeClr val="bg1"/>
                      </a:solidFill>
                      <a:prstDash val="solid"/>
                    </a:lnL>
                    <a:lnR w="57150">
                      <a:solidFill>
                        <a:schemeClr val="bg1"/>
                      </a:solidFill>
                      <a:prstDash val="solid"/>
                    </a:lnR>
                    <a:lnB w="12700" cap="flat" cmpd="sng" algn="ctr">
                      <a:solidFill>
                        <a:schemeClr val="tx1"/>
                      </a:solidFill>
                      <a:prstDash val="solid"/>
                      <a:round/>
                      <a:headEnd type="none" w="med" len="med"/>
                      <a:tailEnd type="none" w="med" len="med"/>
                    </a:lnB>
                  </a:tcPr>
                </a:tc>
                <a:tc rowSpan="8">
                  <a:txBody>
                    <a:bodyPr/>
                    <a:lstStyle/>
                    <a:p>
                      <a:pPr algn="ctr" fontAlgn="ctr"/>
                      <a:r>
                        <a:rPr lang="zh-CN" altLang="en-US" sz="1800" u="none" strike="noStrike" dirty="0">
                          <a:solidFill>
                            <a:srgbClr val="FFFFFF"/>
                          </a:solidFill>
                          <a:effectLst/>
                          <a:latin typeface="Adobe 黑体 Std R" panose="020B0400000000000000" pitchFamily="34" charset="-122"/>
                          <a:ea typeface="Adobe 黑体 Std R" panose="020B0400000000000000" pitchFamily="34" charset="-122"/>
                        </a:rPr>
                        <a:t>设计服务</a:t>
                      </a:r>
                      <a:endPar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FF0000"/>
                    </a:solidFill>
                  </a:tcPr>
                </a:tc>
                <a:tc rowSpan="6">
                  <a:txBody>
                    <a:bodyPr/>
                    <a:lstStyle/>
                    <a:p>
                      <a:pPr algn="ctr" fontAlgn="ctr"/>
                      <a:r>
                        <a:rPr lang="zh-CN" altLang="en-US" sz="1800" u="none" strike="noStrike" dirty="0">
                          <a:solidFill>
                            <a:schemeClr val="tx1"/>
                          </a:solidFill>
                          <a:effectLst/>
                          <a:latin typeface="仿宋_GB2312" panose="02010609030101010101" pitchFamily="49" charset="-122"/>
                          <a:ea typeface="仿宋_GB2312" panose="02010609030101010101" pitchFamily="49" charset="-122"/>
                        </a:rPr>
                        <a:t>工业设计服务</a:t>
                      </a:r>
                      <a:endParaRPr lang="zh-CN" altLang="en-US" sz="18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FFE699"/>
                    </a:solidFill>
                  </a:tcPr>
                </a:tc>
                <a:tc>
                  <a:txBody>
                    <a:bodyPr/>
                    <a:lstStyle/>
                    <a:p>
                      <a:pPr algn="ctr" fontAlgn="ctr"/>
                      <a:r>
                        <a:rPr lang="zh-CN" altLang="en-US" sz="1800">
                          <a:solidFill>
                            <a:srgbClr val="FF0000"/>
                          </a:solidFill>
                          <a:effectLst/>
                          <a:latin typeface="仿宋_GB2312" panose="02010609030101010101" pitchFamily="49" charset="-122"/>
                          <a:ea typeface="仿宋_GB2312" panose="02010609030101010101" pitchFamily="49" charset="-122"/>
                          <a:sym typeface="+mn-ea"/>
                        </a:rPr>
                        <a:t>安徽中至信家居有限公司</a:t>
                      </a:r>
                      <a:endParaRPr lang="en-US" altLang="zh-CN" sz="1800" b="0" i="0" u="none" strike="noStrike">
                        <a:solidFill>
                          <a:srgbClr val="FF0000"/>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c rowSpan="3">
                  <a:txBody>
                    <a:bodyPr/>
                    <a:lstStyle/>
                    <a:p>
                      <a:pPr algn="ctr" fontAlgn="ctr">
                        <a:buClrTx/>
                        <a:buSzTx/>
                        <a:buFontTx/>
                        <a:buNone/>
                      </a:pPr>
                      <a:r>
                        <a:rPr lang="zh-CN" altLang="en-US" sz="1800" b="0" i="0" u="none" strike="noStrike">
                          <a:solidFill>
                            <a:srgbClr val="FF0000"/>
                          </a:solidFill>
                          <a:effectLst/>
                          <a:latin typeface="黑体" panose="02010609060101010101" charset="-122"/>
                          <a:ea typeface="黑体" panose="02010609060101010101" charset="-122"/>
                        </a:rPr>
                        <a:t>六安中部智能家居产业园</a:t>
                      </a:r>
                      <a:endParaRPr lang="zh-CN" altLang="en-US" sz="1800" b="0" i="0" u="none" strike="noStrike">
                        <a:solidFill>
                          <a:srgbClr val="FF0000"/>
                        </a:solidFill>
                        <a:effectLst/>
                        <a:latin typeface="黑体" panose="02010609060101010101" charset="-122"/>
                        <a:ea typeface="黑体" panose="02010609060101010101"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r>
              <a:tr h="743585">
                <a:tc vMerge="true">
                  <a:tcPr>
                    <a:lnR w="57150">
                      <a:solidFill>
                        <a:schemeClr val="bg1"/>
                      </a:solidFill>
                      <a:prstDash val="solid"/>
                    </a:lnR>
                  </a:tcPr>
                </a:tc>
                <a:tc vMerge="true">
                  <a:tcPr>
                    <a:lnL w="57150">
                      <a:solidFill>
                        <a:schemeClr val="bg1"/>
                      </a:solidFill>
                      <a:prstDash val="solid"/>
                    </a:lnL>
                    <a:lnR w="57150">
                      <a:solidFill>
                        <a:schemeClr val="bg1"/>
                      </a:solidFill>
                      <a:prstDash val="solid"/>
                    </a:lnR>
                    <a:lnB w="28575">
                      <a:solidFill>
                        <a:schemeClr val="bg1"/>
                      </a:solidFill>
                      <a:prstDash val="solid"/>
                    </a:lnB>
                  </a:tcPr>
                </a:tc>
                <a:tc vMerge="true">
                  <a:tcPr>
                    <a:lnL w="57150">
                      <a:solidFill>
                        <a:schemeClr val="bg1"/>
                      </a:solidFill>
                      <a:prstDash val="solid"/>
                    </a:lnL>
                    <a:lnR w="57150">
                      <a:solidFill>
                        <a:schemeClr val="bg1"/>
                      </a:solidFill>
                      <a:prstDash val="solid"/>
                    </a:lnR>
                    <a:lnB w="28575">
                      <a:solidFill>
                        <a:schemeClr val="bg1"/>
                      </a:solidFill>
                      <a:prstDash val="solid"/>
                    </a:lnB>
                  </a:tcPr>
                </a:tc>
                <a:tc>
                  <a:txBody>
                    <a:bodyPr/>
                    <a:lstStyle/>
                    <a:p>
                      <a:pPr algn="ctr" fontAlgn="ctr">
                        <a:buNone/>
                      </a:pPr>
                      <a:r>
                        <a:rPr lang="zh-CN" altLang="en-US" sz="1800" b="0" i="0" u="none" strike="noStrike">
                          <a:solidFill>
                            <a:srgbClr val="FF0000"/>
                          </a:solidFill>
                          <a:effectLst/>
                          <a:latin typeface="仿宋_GB2312" panose="02010609030101010101" pitchFamily="49" charset="-122"/>
                          <a:ea typeface="仿宋_GB2312" panose="02010609030101010101" pitchFamily="49" charset="-122"/>
                          <a:sym typeface="+mn-ea"/>
                        </a:rPr>
                        <a:t>六安市科凡智造家居用品有限公司</a:t>
                      </a:r>
                      <a:endParaRPr lang="zh-CN" altLang="en-US" sz="1800" b="0" i="0" u="none" strike="noStrike">
                        <a:solidFill>
                          <a:srgbClr val="FF0000"/>
                        </a:solidFill>
                        <a:effectLst/>
                        <a:latin typeface="仿宋_GB2312" panose="02010609030101010101" pitchFamily="49" charset="-122"/>
                        <a:ea typeface="仿宋_GB2312" panose="02010609030101010101" pitchFamily="49" charset="-122"/>
                        <a:sym typeface="+mn-ea"/>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c vMerge="true">
                  <a:tcPr marL="5034" marR="5034" marT="5034" marB="0" anchor="ctr">
                    <a:lnL w="57150">
                      <a:solidFill>
                        <a:schemeClr val="bg1"/>
                      </a:solidFill>
                      <a:prstDash val="solid"/>
                    </a:lnL>
                    <a:lnR w="57150">
                      <a:solidFill>
                        <a:schemeClr val="bg1"/>
                      </a:solidFill>
                      <a:prstDash val="solid"/>
                    </a:lnR>
                    <a:lnT w="28575">
                      <a:solidFill>
                        <a:schemeClr val="bg1"/>
                      </a:solidFill>
                      <a:prstDash val="solid"/>
                    </a:lnT>
                    <a:lnB w="28575">
                      <a:solidFill>
                        <a:schemeClr val="bg1"/>
                      </a:solidFill>
                      <a:prstDash val="solid"/>
                    </a:lnB>
                    <a:solidFill>
                      <a:srgbClr val="9DC3E7"/>
                    </a:solidFill>
                  </a:tcPr>
                </a:tc>
              </a:tr>
              <a:tr h="744220">
                <a:tc vMerge="true">
                  <a:tcPr>
                    <a:lnL w="28575">
                      <a:solidFill>
                        <a:schemeClr val="bg1"/>
                      </a:solidFill>
                      <a:prstDash val="solid"/>
                    </a:lnL>
                    <a:lnR w="57150">
                      <a:solidFill>
                        <a:schemeClr val="bg1"/>
                      </a:solidFill>
                      <a:prstDash val="solid"/>
                    </a:lnR>
                    <a:lnB w="12700" cap="flat" cmpd="sng" algn="ctr">
                      <a:solidFill>
                        <a:schemeClr val="tx1"/>
                      </a:solidFill>
                      <a:prstDash val="solid"/>
                      <a:round/>
                      <a:headEnd type="none" w="med" len="med"/>
                      <a:tailEnd type="none" w="med" len="med"/>
                    </a:lnB>
                  </a:tcPr>
                </a:tc>
                <a:tc vMerge="true">
                  <a:tcPr>
                    <a:lnL w="57150">
                      <a:solidFill>
                        <a:schemeClr val="bg1"/>
                      </a:solidFill>
                      <a:prstDash val="solid"/>
                    </a:lnL>
                    <a:lnR w="57150">
                      <a:solidFill>
                        <a:schemeClr val="bg1"/>
                      </a:solidFill>
                      <a:prstDash val="solid"/>
                    </a:lnR>
                  </a:tcPr>
                </a:tc>
                <a:tc vMerge="true">
                  <a:tcPr>
                    <a:lnL w="57150">
                      <a:solidFill>
                        <a:schemeClr val="bg1"/>
                      </a:solidFill>
                      <a:prstDash val="solid"/>
                    </a:lnL>
                    <a:lnR w="57150">
                      <a:solidFill>
                        <a:schemeClr val="bg1"/>
                      </a:solidFill>
                      <a:prstDash val="solid"/>
                    </a:lnR>
                    <a:lnB w="28575">
                      <a:solidFill>
                        <a:schemeClr val="bg1"/>
                      </a:solidFill>
                      <a:prstDash val="solid"/>
                    </a:lnB>
                  </a:tcPr>
                </a:tc>
                <a:tc>
                  <a:txBody>
                    <a:bodyPr/>
                    <a:lstStyle/>
                    <a:p>
                      <a:pPr algn="ctr" fontAlgn="ctr"/>
                      <a:r>
                        <a:rPr lang="zh-CN" altLang="en-US" sz="1800" b="0" i="0" u="none" strike="noStrike">
                          <a:solidFill>
                            <a:srgbClr val="FF0000"/>
                          </a:solidFill>
                          <a:effectLst/>
                          <a:latin typeface="仿宋_GB2312" panose="02010609030101010101" pitchFamily="49" charset="-122"/>
                          <a:ea typeface="仿宋_GB2312" panose="02010609030101010101" pitchFamily="49" charset="-122"/>
                        </a:rPr>
                        <a:t>华东（叶集</a:t>
                      </a:r>
                      <a:r>
                        <a:rPr lang="en-US" altLang="zh-CN" sz="1800" b="0" i="0" u="none" strike="noStrike">
                          <a:solidFill>
                            <a:srgbClr val="FF0000"/>
                          </a:solidFill>
                          <a:effectLst/>
                          <a:latin typeface="仿宋_GB2312" panose="02010609030101010101" pitchFamily="49" charset="-122"/>
                          <a:ea typeface="仿宋_GB2312" panose="02010609030101010101" pitchFamily="49" charset="-122"/>
                        </a:rPr>
                        <a:t>)</a:t>
                      </a:r>
                      <a:r>
                        <a:rPr lang="zh-CN" altLang="en-US" sz="1800" b="0" i="0" u="none" strike="noStrike">
                          <a:solidFill>
                            <a:srgbClr val="FF0000"/>
                          </a:solidFill>
                          <a:effectLst/>
                          <a:latin typeface="仿宋_GB2312" panose="02010609030101010101" pitchFamily="49" charset="-122"/>
                          <a:ea typeface="仿宋_GB2312" panose="02010609030101010101" pitchFamily="49" charset="-122"/>
                        </a:rPr>
                        <a:t>林木互联网大数据产业园</a:t>
                      </a:r>
                      <a:endParaRPr lang="zh-CN" altLang="en-US" sz="1800" b="0" i="0" u="none" strike="noStrike">
                        <a:solidFill>
                          <a:srgbClr val="FF0000"/>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c vMerge="true">
                  <a:tcPr marL="5034" marR="5034" marT="5034" marB="0" anchor="ctr">
                    <a:lnL w="57150">
                      <a:solidFill>
                        <a:schemeClr val="bg1"/>
                      </a:solidFill>
                      <a:prstDash val="solid"/>
                    </a:lnL>
                    <a:lnR w="57150">
                      <a:solidFill>
                        <a:schemeClr val="bg1"/>
                      </a:solidFill>
                      <a:prstDash val="solid"/>
                    </a:lnR>
                    <a:lnT w="28575">
                      <a:solidFill>
                        <a:schemeClr val="bg1"/>
                      </a:solidFill>
                      <a:prstDash val="solid"/>
                    </a:lnT>
                    <a:lnB w="57150">
                      <a:solidFill>
                        <a:schemeClr val="bg1"/>
                      </a:solidFill>
                      <a:prstDash val="solid"/>
                    </a:lnB>
                    <a:solidFill>
                      <a:srgbClr val="9DC3E7"/>
                    </a:solidFill>
                  </a:tcPr>
                </a:tc>
              </a:tr>
              <a:tr h="744220">
                <a:tc vMerge="true">
                  <a:tcPr>
                    <a:lnR w="57150">
                      <a:solidFill>
                        <a:schemeClr val="bg1"/>
                      </a:solidFill>
                      <a:prstDash val="solid"/>
                    </a:lnR>
                  </a:tcPr>
                </a:tc>
                <a:tc vMerge="true">
                  <a:tcPr>
                    <a:lnL w="57150">
                      <a:solidFill>
                        <a:schemeClr val="bg1"/>
                      </a:solidFill>
                      <a:prstDash val="solid"/>
                    </a:lnL>
                    <a:lnR w="57150">
                      <a:solidFill>
                        <a:schemeClr val="bg1"/>
                      </a:solidFill>
                      <a:prstDash val="solid"/>
                    </a:lnR>
                    <a:lnB w="28575">
                      <a:solidFill>
                        <a:schemeClr val="bg1"/>
                      </a:solidFill>
                      <a:prstDash val="solid"/>
                    </a:lnB>
                  </a:tcPr>
                </a:tc>
                <a:tc vMerge="true">
                  <a:tcPr>
                    <a:lnL w="57150">
                      <a:solidFill>
                        <a:schemeClr val="bg1"/>
                      </a:solidFill>
                      <a:prstDash val="solid"/>
                    </a:lnL>
                    <a:lnR w="57150">
                      <a:solidFill>
                        <a:schemeClr val="bg1"/>
                      </a:solidFill>
                      <a:prstDash val="solid"/>
                    </a:lnR>
                    <a:lnB w="57150">
                      <a:solidFill>
                        <a:schemeClr val="bg1"/>
                      </a:solidFill>
                      <a:prstDash val="solid"/>
                    </a:lnB>
                    <a:solidFill>
                      <a:srgbClr val="FFE699"/>
                    </a:solidFill>
                  </a:tcPr>
                </a:tc>
                <a:tc>
                  <a:txBody>
                    <a:bodyPr/>
                    <a:lstStyle/>
                    <a:p>
                      <a:pPr algn="ctr" fontAlgn="ctr">
                        <a:buNone/>
                      </a:pPr>
                      <a:r>
                        <a:rPr lang="zh-CN" altLang="en-US" sz="1800" b="0" i="0" u="none" strike="noStrike">
                          <a:solidFill>
                            <a:srgbClr val="FF0000"/>
                          </a:solidFill>
                          <a:effectLst/>
                          <a:latin typeface="仿宋_GB2312" panose="02010609030101010101" pitchFamily="49" charset="-122"/>
                          <a:ea typeface="仿宋_GB2312" panose="02010609030101010101" pitchFamily="49" charset="-122"/>
                        </a:rPr>
                        <a:t>安徽索伊集团</a:t>
                      </a:r>
                      <a:endParaRPr lang="zh-CN" altLang="en-US" sz="1800" b="0" i="0" u="none" strike="noStrike">
                        <a:solidFill>
                          <a:srgbClr val="FF0000"/>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c>
                  <a:txBody>
                    <a:bodyPr/>
                    <a:lstStyle/>
                    <a:p>
                      <a:pPr algn="ctr" fontAlgn="ctr">
                        <a:buClrTx/>
                        <a:buSzTx/>
                        <a:buFontTx/>
                        <a:buNone/>
                      </a:pPr>
                      <a:r>
                        <a:rPr lang="zh-CN" altLang="en-US" sz="1800" b="0" i="0" u="none" strike="noStrike">
                          <a:solidFill>
                            <a:srgbClr val="FF0000"/>
                          </a:solidFill>
                          <a:effectLst/>
                          <a:latin typeface="黑体" panose="02010609060101010101" charset="-122"/>
                          <a:ea typeface="黑体" panose="02010609060101010101" charset="-122"/>
                        </a:rPr>
                        <a:t>六安智能家电产业园</a:t>
                      </a:r>
                      <a:endParaRPr lang="zh-CN" altLang="en-US" sz="1800" b="0" i="0" u="none" strike="noStrike">
                        <a:solidFill>
                          <a:srgbClr val="FF0000"/>
                        </a:solidFill>
                        <a:effectLst/>
                        <a:latin typeface="黑体" panose="02010609060101010101" charset="-122"/>
                        <a:ea typeface="黑体" panose="02010609060101010101"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r>
              <a:tr h="825500">
                <a:tc vMerge="true">
                  <a:tcPr/>
                </a:tc>
                <a:tc vMerge="true">
                  <a:tcPr>
                    <a:lnL w="57150">
                      <a:solidFill>
                        <a:schemeClr val="bg1"/>
                      </a:solidFill>
                      <a:prstDash val="solid"/>
                    </a:lnL>
                    <a:lnR w="57150">
                      <a:solidFill>
                        <a:schemeClr val="bg1"/>
                      </a:solidFill>
                      <a:prstDash val="solid"/>
                    </a:lnR>
                    <a:lnB w="57150">
                      <a:solidFill>
                        <a:schemeClr val="bg1"/>
                      </a:solidFill>
                      <a:prstDash val="solid"/>
                    </a:lnB>
                  </a:tcPr>
                </a:tc>
                <a:tc vMerge="true">
                  <a:tcPr>
                    <a:lnL w="57150">
                      <a:solidFill>
                        <a:schemeClr val="bg1"/>
                      </a:solidFill>
                      <a:prstDash val="solid"/>
                    </a:lnL>
                    <a:lnR w="57150">
                      <a:solidFill>
                        <a:schemeClr val="bg1"/>
                      </a:solidFill>
                      <a:prstDash val="solid"/>
                    </a:lnR>
                    <a:lnB w="57150">
                      <a:solidFill>
                        <a:schemeClr val="bg1"/>
                      </a:solidFill>
                      <a:prstDash val="solid"/>
                    </a:lnB>
                    <a:solidFill>
                      <a:srgbClr val="FFE699"/>
                    </a:solidFill>
                  </a:tcPr>
                </a:tc>
                <a:tc>
                  <a:txBody>
                    <a:bodyPr/>
                    <a:lstStyle/>
                    <a:p>
                      <a:pPr algn="ctr" fontAlgn="ctr"/>
                      <a:r>
                        <a:rPr lang="zh-CN" altLang="en-US" sz="2000" u="none" strike="noStrike">
                          <a:solidFill>
                            <a:schemeClr val="tx1"/>
                          </a:solidFill>
                          <a:effectLst/>
                          <a:latin typeface="仿宋_GB2312" panose="02010609030101010101" pitchFamily="49" charset="-122"/>
                          <a:ea typeface="仿宋_GB2312" panose="02010609030101010101" pitchFamily="49" charset="-122"/>
                        </a:rPr>
                        <a:t>安徽省名泰电声科技有限公司</a:t>
                      </a:r>
                      <a:endParaRPr lang="zh-CN" altLang="en-US" sz="2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c rowSpan="2">
                  <a:txBody>
                    <a:bodyPr/>
                    <a:lstStyle/>
                    <a:p>
                      <a:pPr algn="ctr" fontAlgn="ctr">
                        <a:buClrTx/>
                        <a:buSzTx/>
                        <a:buFontTx/>
                        <a:buNone/>
                      </a:pPr>
                      <a:r>
                        <a:rPr lang="zh-CN" altLang="en-US" sz="1800">
                          <a:solidFill>
                            <a:srgbClr val="FF0000"/>
                          </a:solidFill>
                          <a:effectLst/>
                          <a:latin typeface="黑体" panose="02010609060101010101" charset="-122"/>
                          <a:ea typeface="黑体" panose="02010609060101010101" charset="-122"/>
                          <a:sym typeface="+mn-ea"/>
                        </a:rPr>
                        <a:t>金寨数字装备示范区</a:t>
                      </a:r>
                      <a:endParaRPr lang="zh-CN" altLang="en-US" sz="1800" b="0" i="0" u="none" strike="noStrike">
                        <a:solidFill>
                          <a:srgbClr val="FF0000"/>
                        </a:solidFill>
                        <a:effectLst/>
                        <a:latin typeface="黑体" panose="02010609060101010101" charset="-122"/>
                        <a:ea typeface="黑体" panose="02010609060101010101"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r>
              <a:tr h="824865">
                <a:tc vMerge="true">
                  <a:tcPr/>
                </a:tc>
                <a:tc vMerge="true">
                  <a:tcPr>
                    <a:lnL w="57150">
                      <a:solidFill>
                        <a:schemeClr val="bg1"/>
                      </a:solidFill>
                      <a:prstDash val="solid"/>
                    </a:lnL>
                    <a:lnR w="57150">
                      <a:solidFill>
                        <a:schemeClr val="bg1"/>
                      </a:solidFill>
                      <a:prstDash val="solid"/>
                    </a:lnR>
                    <a:lnB w="57150">
                      <a:solidFill>
                        <a:schemeClr val="bg1"/>
                      </a:solidFill>
                      <a:prstDash val="solid"/>
                    </a:lnB>
                  </a:tcPr>
                </a:tc>
                <a:tc vMerge="true">
                  <a:tcPr>
                    <a:lnL w="57150">
                      <a:solidFill>
                        <a:schemeClr val="bg1"/>
                      </a:solidFill>
                      <a:prstDash val="solid"/>
                    </a:lnL>
                    <a:lnR w="57150">
                      <a:solidFill>
                        <a:schemeClr val="bg1"/>
                      </a:solidFill>
                      <a:prstDash val="solid"/>
                    </a:lnR>
                    <a:lnB w="57150">
                      <a:solidFill>
                        <a:schemeClr val="bg1"/>
                      </a:solidFill>
                      <a:prstDash val="solid"/>
                    </a:lnB>
                    <a:solidFill>
                      <a:srgbClr val="FFE699"/>
                    </a:solidFill>
                  </a:tcPr>
                </a:tc>
                <a:tc>
                  <a:txBody>
                    <a:bodyPr/>
                    <a:lstStyle/>
                    <a:p>
                      <a:pPr algn="ctr" fontAlgn="ctr"/>
                      <a:r>
                        <a:rPr lang="zh-CN" altLang="en-US" sz="2000" u="none" strike="noStrike">
                          <a:solidFill>
                            <a:schemeClr val="tx1"/>
                          </a:solidFill>
                          <a:effectLst/>
                          <a:latin typeface="仿宋_GB2312" panose="02010609030101010101" pitchFamily="49" charset="-122"/>
                          <a:ea typeface="仿宋_GB2312" panose="02010609030101010101" pitchFamily="49" charset="-122"/>
                        </a:rPr>
                        <a:t>金寨春兴精工有限公司</a:t>
                      </a:r>
                      <a:endParaRPr lang="zh-CN" altLang="en-US" sz="20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c vMerge="true">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r>
              <a:tr h="744220">
                <a:tc vMerge="true">
                  <a:tcPr>
                    <a:lnL w="28575">
                      <a:solidFill>
                        <a:schemeClr val="bg1"/>
                      </a:solidFill>
                      <a:prstDash val="solid"/>
                    </a:lnL>
                    <a:lnR w="57150">
                      <a:solidFill>
                        <a:schemeClr val="bg1"/>
                      </a:solidFill>
                      <a:prstDash val="solid"/>
                    </a:lnR>
                    <a:lnB w="12700" cap="flat" cmpd="sng" algn="ctr">
                      <a:solidFill>
                        <a:schemeClr val="tx1"/>
                      </a:solidFill>
                      <a:prstDash val="solid"/>
                      <a:round/>
                      <a:headEnd type="none" w="med" len="med"/>
                      <a:tailEnd type="none" w="med" len="med"/>
                    </a:lnB>
                  </a:tcPr>
                </a:tc>
                <a:tc vMerge="true">
                  <a:tcPr>
                    <a:lnL w="57150">
                      <a:solidFill>
                        <a:schemeClr val="bg1"/>
                      </a:solidFill>
                      <a:prstDash val="solid"/>
                    </a:lnL>
                    <a:lnR w="57150">
                      <a:solidFill>
                        <a:schemeClr val="bg1"/>
                      </a:solidFill>
                      <a:prstDash val="solid"/>
                    </a:lnR>
                  </a:tcPr>
                </a:tc>
                <a:tc>
                  <a:txBody>
                    <a:bodyPr/>
                    <a:lstStyle/>
                    <a:p>
                      <a:pPr algn="ctr" fontAlgn="ctr">
                        <a:buClrTx/>
                        <a:buSzTx/>
                        <a:buFontTx/>
                      </a:pPr>
                      <a:r>
                        <a:rPr lang="zh-CN" altLang="en-US" sz="1800" u="none" strike="noStrike" dirty="0">
                          <a:effectLst/>
                          <a:latin typeface="仿宋_GB2312" panose="02010609030101010101" pitchFamily="49" charset="-122"/>
                          <a:ea typeface="仿宋_GB2312" panose="02010609030101010101" pitchFamily="49" charset="-122"/>
                        </a:rPr>
                        <a:t>专业设计服务</a:t>
                      </a:r>
                      <a:endParaRPr lang="zh-CN" altLang="en-US" sz="1800" b="0" i="0" u="none" strike="noStrike" dirty="0">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FFE699"/>
                    </a:solidFill>
                  </a:tcPr>
                </a:tc>
                <a:tc>
                  <a:txBody>
                    <a:bodyPr/>
                    <a:lstStyle/>
                    <a:p>
                      <a:pPr algn="ctr" fontAlgn="ctr"/>
                      <a:r>
                        <a:rPr lang="zh-CN" altLang="en-US" sz="1800">
                          <a:effectLst/>
                          <a:latin typeface="仿宋_GB2312" panose="02010609030101010101" pitchFamily="49" charset="-122"/>
                          <a:ea typeface="仿宋_GB2312" panose="02010609030101010101" pitchFamily="49" charset="-122"/>
                          <a:sym typeface="+mn-ea"/>
                        </a:rPr>
                        <a:t>安徽九绿生态建设有限公司</a:t>
                      </a:r>
                      <a:endParaRPr lang="zh-CN" altLang="en-US" sz="18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c rowSpan="2">
                  <a:txBody>
                    <a:bodyPr/>
                    <a:lstStyle/>
                    <a:p>
                      <a:pPr algn="ctr" fontAlgn="ctr">
                        <a:buClrTx/>
                        <a:buSzTx/>
                        <a:buFontTx/>
                        <a:buNone/>
                      </a:pPr>
                      <a:r>
                        <a:rPr lang="zh-CN" altLang="en-US" sz="1800" b="0" i="0" u="none" strike="noStrike">
                          <a:solidFill>
                            <a:srgbClr val="FF0000"/>
                          </a:solidFill>
                          <a:effectLst/>
                          <a:latin typeface="黑体" panose="02010609060101010101" charset="-122"/>
                          <a:ea typeface="黑体" panose="02010609060101010101" charset="-122"/>
                        </a:rPr>
                        <a:t>中国婚尚文旅创意产业集聚区</a:t>
                      </a:r>
                      <a:endParaRPr lang="zh-CN" altLang="en-US" sz="1800" b="0" i="0" u="none" strike="noStrike">
                        <a:solidFill>
                          <a:srgbClr val="FF0000"/>
                        </a:solidFill>
                        <a:effectLst/>
                        <a:latin typeface="黑体" panose="02010609060101010101" charset="-122"/>
                        <a:ea typeface="黑体" panose="02010609060101010101"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r>
              <a:tr h="744220">
                <a:tc vMerge="true">
                  <a:tcPr>
                    <a:lnL w="28575">
                      <a:solidFill>
                        <a:schemeClr val="bg1"/>
                      </a:solidFill>
                      <a:prstDash val="solid"/>
                    </a:lnL>
                    <a:lnR w="57150">
                      <a:solidFill>
                        <a:schemeClr val="bg1"/>
                      </a:solidFill>
                      <a:prstDash val="solid"/>
                    </a:lnR>
                    <a:lnB w="12700" cap="flat" cmpd="sng" algn="ctr">
                      <a:solidFill>
                        <a:schemeClr val="tx1"/>
                      </a:solidFill>
                      <a:prstDash val="solid"/>
                      <a:round/>
                      <a:headEnd type="none" w="med" len="med"/>
                      <a:tailEnd type="none" w="med" len="med"/>
                    </a:lnB>
                  </a:tcPr>
                </a:tc>
                <a:tc vMerge="true">
                  <a:tcPr>
                    <a:lnL w="57150">
                      <a:solidFill>
                        <a:schemeClr val="bg1"/>
                      </a:solidFill>
                      <a:prstDash val="solid"/>
                    </a:lnL>
                    <a:lnR w="57150">
                      <a:solidFill>
                        <a:schemeClr val="bg1"/>
                      </a:solidFill>
                      <a:prstDash val="solid"/>
                    </a:lnR>
                  </a:tcPr>
                </a:tc>
                <a:tc>
                  <a:txBody>
                    <a:bodyPr/>
                    <a:lstStyle/>
                    <a:p>
                      <a:pPr algn="ctr" fontAlgn="ctr"/>
                      <a:r>
                        <a:rPr lang="zh-CN" altLang="en-US" sz="1800" u="none" strike="noStrike" dirty="0">
                          <a:solidFill>
                            <a:schemeClr val="tx1"/>
                          </a:solidFill>
                          <a:effectLst/>
                          <a:latin typeface="仿宋_GB2312" panose="02010609030101010101" pitchFamily="49" charset="-122"/>
                          <a:ea typeface="仿宋_GB2312" panose="02010609030101010101" pitchFamily="49" charset="-122"/>
                        </a:rPr>
                        <a:t>规划设计管理</a:t>
                      </a:r>
                      <a:endParaRPr lang="zh-CN" altLang="en-US" sz="18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rgbClr val="FFE699"/>
                    </a:solidFill>
                  </a:tcPr>
                </a:tc>
                <a:tc>
                  <a:txBody>
                    <a:bodyPr/>
                    <a:lstStyle/>
                    <a:p>
                      <a:pPr algn="ctr" fontAlgn="ctr"/>
                      <a:r>
                        <a:rPr lang="zh-CN" altLang="en-US" sz="1800" u="none" strike="noStrike">
                          <a:solidFill>
                            <a:schemeClr val="tx1"/>
                          </a:solidFill>
                          <a:effectLst/>
                          <a:latin typeface="仿宋_GB2312" panose="02010609030101010101" pitchFamily="49" charset="-122"/>
                          <a:ea typeface="仿宋_GB2312" panose="02010609030101010101" pitchFamily="49" charset="-122"/>
                        </a:rPr>
                        <a:t>六安市规划设计研究院有限公司</a:t>
                      </a:r>
                      <a:endParaRPr lang="zh-CN" altLang="en-US" sz="18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c vMerge="true">
                  <a:tcPr marL="5034" marR="5034" marT="5034" marB="0" anchor="ctr">
                    <a:lnL w="57150">
                      <a:solidFill>
                        <a:schemeClr val="bg1"/>
                      </a:solidFill>
                      <a:prstDash val="solid"/>
                    </a:lnL>
                    <a:lnR w="57150">
                      <a:solidFill>
                        <a:schemeClr val="bg1"/>
                      </a:solidFill>
                      <a:prstDash val="solid"/>
                    </a:lnR>
                    <a:lnT w="57150">
                      <a:solidFill>
                        <a:schemeClr val="bg1"/>
                      </a:solidFill>
                      <a:prstDash val="solid"/>
                    </a:lnT>
                    <a:lnB w="57150">
                      <a:solidFill>
                        <a:schemeClr val="bg1"/>
                      </a:solidFill>
                      <a:prstDash val="solid"/>
                    </a:lnB>
                    <a:solidFill>
                      <a:schemeClr val="accent1">
                        <a:lumMod val="40000"/>
                        <a:lumOff val="60000"/>
                      </a:schemeClr>
                    </a:solidFill>
                  </a:tcPr>
                </a:tc>
              </a:tr>
            </a:tbl>
          </a:graphicData>
        </a:graphic>
      </p:graphicFrame>
    </p:spTree>
    <p:custDataLst>
      <p:tags r:id="rId2"/>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97819" y="206401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34" name="组合 33"/>
          <p:cNvGrpSpPr/>
          <p:nvPr/>
        </p:nvGrpSpPr>
        <p:grpSpPr>
          <a:xfrm flipH="true" flipV="true">
            <a:off x="3852713" y="4384277"/>
            <a:ext cx="1125545" cy="487730"/>
            <a:chOff x="7692572" y="1990584"/>
            <a:chExt cx="1125545" cy="487730"/>
          </a:xfrm>
          <a:solidFill>
            <a:schemeClr val="bg1">
              <a:lumMod val="85000"/>
            </a:schemeClr>
          </a:solidFill>
        </p:grpSpPr>
        <p:grpSp>
          <p:nvGrpSpPr>
            <p:cNvPr id="35" name="组合 34"/>
            <p:cNvGrpSpPr/>
            <p:nvPr/>
          </p:nvGrpSpPr>
          <p:grpSpPr>
            <a:xfrm>
              <a:off x="7692572" y="2038350"/>
              <a:ext cx="1068254" cy="439964"/>
              <a:chOff x="7692572" y="2038350"/>
              <a:chExt cx="1068254" cy="439964"/>
            </a:xfrm>
            <a:grpFill/>
          </p:grpSpPr>
          <p:cxnSp>
            <p:nvCxnSpPr>
              <p:cNvPr id="37" name="直接连接符 36"/>
              <p:cNvCxnSpPr/>
              <p:nvPr/>
            </p:nvCxnSpPr>
            <p:spPr>
              <a:xfrm flipV="true">
                <a:off x="8132536" y="2044207"/>
                <a:ext cx="628290"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true">
                <a:off x="7692572"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36" name="椭圆 35"/>
            <p:cNvSpPr/>
            <p:nvPr/>
          </p:nvSpPr>
          <p:spPr>
            <a:xfrm>
              <a:off x="8703535"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46" name="文本框 45"/>
          <p:cNvSpPr txBox="true"/>
          <p:nvPr/>
        </p:nvSpPr>
        <p:spPr>
          <a:xfrm>
            <a:off x="8368153" y="1411460"/>
            <a:ext cx="2722880" cy="706755"/>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唯一视觉、蔚蓝海岸、</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IＤ摄影原创空间</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8368153" y="2098790"/>
            <a:ext cx="3055317" cy="163004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通过云端数据，打造唯一视觉、蔚蓝海岸、IＤ摄影原创空间三大婚纱摄影主力机构，个性化创意拍摄形成趣味摄影主题活动，打造相关云端数字展览，提高吸引力。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6756945" y="1574876"/>
            <a:ext cx="1509220" cy="487730"/>
            <a:chOff x="7380514" y="1990584"/>
            <a:chExt cx="1509220" cy="487730"/>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57" name="文本框 56"/>
          <p:cNvSpPr txBox="true"/>
          <p:nvPr/>
        </p:nvSpPr>
        <p:spPr>
          <a:xfrm>
            <a:off x="367072" y="1980958"/>
            <a:ext cx="3055317"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占地面积</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80000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平方米，建筑面积</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70000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平方米，园区内的建筑形态涵盖上世纪40年代至今的各种工业建筑风格，具有形态各异的创意空间，绿化面积达到6000平方米，停车场等基础配套设施齐全。</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58" name="组合 57"/>
          <p:cNvGrpSpPr/>
          <p:nvPr/>
        </p:nvGrpSpPr>
        <p:grpSpPr>
          <a:xfrm>
            <a:off x="7444893" y="3952594"/>
            <a:ext cx="866512" cy="328656"/>
            <a:chOff x="7539588" y="1990584"/>
            <a:chExt cx="866512" cy="328656"/>
          </a:xfrm>
          <a:solidFill>
            <a:schemeClr val="bg1">
              <a:lumMod val="85000"/>
            </a:schemeClr>
          </a:solidFill>
        </p:grpSpPr>
        <p:grpSp>
          <p:nvGrpSpPr>
            <p:cNvPr id="59" name="组合 58"/>
            <p:cNvGrpSpPr/>
            <p:nvPr/>
          </p:nvGrpSpPr>
          <p:grpSpPr>
            <a:xfrm>
              <a:off x="7539588" y="2038350"/>
              <a:ext cx="759308" cy="280890"/>
              <a:chOff x="7539588" y="2038350"/>
              <a:chExt cx="759308" cy="280890"/>
            </a:xfrm>
            <a:grpFill/>
          </p:grpSpPr>
          <p:cxnSp>
            <p:nvCxnSpPr>
              <p:cNvPr id="61" name="直接连接符 60"/>
              <p:cNvCxnSpPr/>
              <p:nvPr/>
            </p:nvCxnSpPr>
            <p:spPr>
              <a:xfrm>
                <a:off x="7820478" y="2044207"/>
                <a:ext cx="47841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true">
                <a:off x="7539588" y="2038350"/>
                <a:ext cx="280890" cy="28089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60" name="椭圆 59"/>
            <p:cNvSpPr/>
            <p:nvPr/>
          </p:nvSpPr>
          <p:spPr>
            <a:xfrm>
              <a:off x="829151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67" name="文本框 66"/>
          <p:cNvSpPr txBox="true"/>
          <p:nvPr/>
        </p:nvSpPr>
        <p:spPr>
          <a:xfrm>
            <a:off x="1286633" y="4544148"/>
            <a:ext cx="2214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婚纱小镇数字升级</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文本框 67"/>
          <p:cNvSpPr txBox="true"/>
          <p:nvPr/>
        </p:nvSpPr>
        <p:spPr>
          <a:xfrm>
            <a:off x="564003" y="5017483"/>
            <a:ext cx="3055317" cy="137350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打造浪漫婚纱小镇，借助云端数据，个性化体验婚纱小镇文旅服务，包括写真拍摄、虚拟影棚、场景营造、经典电影镜头仿拍等多种创意活动</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0" name="组合 39"/>
          <p:cNvGrpSpPr/>
          <p:nvPr/>
        </p:nvGrpSpPr>
        <p:grpSpPr>
          <a:xfrm flipH="true">
            <a:off x="2841000" y="1728340"/>
            <a:ext cx="2553895" cy="413139"/>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8508918" y="3807020"/>
            <a:ext cx="2305050" cy="398780"/>
          </a:xfrm>
          <a:prstGeom prst="rect">
            <a:avLst/>
          </a:prstGeom>
          <a:noFill/>
        </p:spPr>
        <p:txBody>
          <a:bodyPr wrap="none" rtlCol="0">
            <a:spAutoFit/>
          </a:bodyPr>
          <a:lstStyle/>
          <a:p>
            <a:r>
              <a:rPr lang="en-US" altLang="zh-CN"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AR</a:t>
            </a:r>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线上试穿云平台</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8509009" y="4294325"/>
            <a:ext cx="3055317" cy="214312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与启迪数字天下、苏州梦想人软件科技有限公司、视</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+AR</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等公司合作，签署战略协议，运用</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AR</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技术，打造中国最大线上婚纱试穿体验云平台，实现远程在线婚纱试穿，在线测量尺寸，个性化定制婚纱，实现体验购买全云端服务。</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11.3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 name="文本框 2"/>
          <p:cNvSpPr txBox="true"/>
          <p:nvPr/>
        </p:nvSpPr>
        <p:spPr>
          <a:xfrm>
            <a:off x="1424305" y="1565275"/>
            <a:ext cx="2214880" cy="398780"/>
          </a:xfrm>
          <a:prstGeom prst="rect">
            <a:avLst/>
          </a:prstGeom>
          <a:noFill/>
        </p:spPr>
        <p:txBody>
          <a:bodyPr wrap="square" rtlCol="0">
            <a:spAutoFit/>
          </a:bodyPr>
          <a:lstStyle/>
          <a:p>
            <a:r>
              <a:rPr lang="zh-CN" altLang="en-US" sz="2000" b="1">
                <a:latin typeface="微软雅黑" panose="020B0503020204020204" pitchFamily="34" charset="-122"/>
                <a:ea typeface="微软雅黑" panose="020B0503020204020204" pitchFamily="34" charset="-122"/>
              </a:rPr>
              <a:t>园区规划</a:t>
            </a:r>
            <a:endParaRPr lang="zh-CN" altLang="en-US" sz="2000" b="1">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C7141A"/>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1" name="文本框 60"/>
          <p:cNvSpPr txBox="true"/>
          <p:nvPr/>
        </p:nvSpPr>
        <p:spPr>
          <a:xfrm>
            <a:off x="1128306" y="3148157"/>
            <a:ext cx="1730518" cy="8299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创意建筑</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策划设计</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230695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中国文化创意展览会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中国北京文化创意产业展览会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中国苏州文化创意设计产业交易博览会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indent="-285750" algn="l">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C7141A"/>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5" name="文本框 64"/>
          <p:cNvSpPr txBox="true"/>
          <p:nvPr/>
        </p:nvSpPr>
        <p:spPr>
          <a:xfrm>
            <a:off x="5192306" y="3148157"/>
            <a:ext cx="1730518" cy="3608705"/>
          </a:xfrm>
          <a:prstGeom prst="rect">
            <a:avLst/>
          </a:prstGeom>
          <a:noFill/>
        </p:spPr>
        <p:txBody>
          <a:bodyPr wrap="square" rtlCol="0">
            <a:spAutoFit/>
          </a:bodyPr>
          <a:lstStyle/>
          <a:p>
            <a:pPr marL="171450" indent="-171450" algn="l">
              <a:lnSpc>
                <a:spcPct val="110000"/>
              </a:lnSpc>
              <a:buFont typeface="Arial" panose="02080604020202020204" pitchFamily="34" charset="0"/>
              <a:buChar char="•"/>
            </a:pPr>
            <a:r>
              <a:rPr lang="zh-CN" altLang="zh-CN" sz="1600" dirty="0">
                <a:solidFill>
                  <a:schemeClr val="dk1"/>
                </a:solidFill>
                <a:latin typeface="微软雅黑" panose="020B0503020204020204" pitchFamily="34" charset="-122"/>
                <a:ea typeface="微软雅黑" panose="020B0503020204020204" pitchFamily="34" charset="-122"/>
                <a:sym typeface="+mn-ea"/>
              </a:rPr>
              <a:t>东方嘉典</a:t>
            </a:r>
            <a:endParaRPr lang="zh-CN" altLang="zh-CN"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10000"/>
              </a:lnSpc>
              <a:buFont typeface="Arial" panose="02080604020202020204" pitchFamily="34" charset="0"/>
              <a:buChar char="•"/>
            </a:pPr>
            <a:r>
              <a:rPr lang="zh-CN" altLang="zh-CN" sz="1600" dirty="0">
                <a:solidFill>
                  <a:schemeClr val="dk1"/>
                </a:solidFill>
                <a:latin typeface="微软雅黑" panose="020B0503020204020204" pitchFamily="34" charset="-122"/>
                <a:ea typeface="微软雅黑" panose="020B0503020204020204" pitchFamily="34" charset="-122"/>
                <a:sym typeface="+mn-ea"/>
              </a:rPr>
              <a:t>中建设计</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10000"/>
              </a:lnSpc>
              <a:buFont typeface="Arial" panose="02080604020202020204" pitchFamily="34" charset="0"/>
              <a:buChar char="•"/>
            </a:pPr>
            <a:r>
              <a:rPr lang="zh-CN" altLang="zh-CN" sz="1600" dirty="0">
                <a:solidFill>
                  <a:schemeClr val="dk1"/>
                </a:solidFill>
                <a:latin typeface="微软雅黑" panose="020B0503020204020204" pitchFamily="34" charset="-122"/>
                <a:ea typeface="微软雅黑" panose="020B0503020204020204" pitchFamily="34" charset="-122"/>
                <a:sym typeface="+mn-ea"/>
              </a:rPr>
              <a:t>徽博文化集团</a:t>
            </a:r>
            <a:endParaRPr lang="zh-CN" altLang="zh-CN"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10000"/>
              </a:lnSpc>
              <a:buFont typeface="Arial" panose="02080604020202020204" pitchFamily="34" charset="0"/>
              <a:buChar char="•"/>
            </a:pPr>
            <a:r>
              <a:rPr lang="zh-CN" altLang="zh-CN" sz="1600" dirty="0">
                <a:solidFill>
                  <a:schemeClr val="dk1"/>
                </a:solidFill>
                <a:latin typeface="微软雅黑" panose="020B0503020204020204" pitchFamily="34" charset="-122"/>
                <a:ea typeface="微软雅黑" panose="020B0503020204020204" pitchFamily="34" charset="-122"/>
                <a:sym typeface="+mn-ea"/>
              </a:rPr>
              <a:t>合肥探奥自动化</a:t>
            </a:r>
            <a:endParaRPr lang="zh-CN" altLang="en-US" sz="1600" b="0" u="none" dirty="0">
              <a:latin typeface="微软雅黑" panose="020B0503020204020204" pitchFamily="34" charset="-122"/>
              <a:ea typeface="微软雅黑" panose="020B0503020204020204" pitchFamily="34" charset="-122"/>
            </a:endParaRPr>
          </a:p>
          <a:p>
            <a:pPr marL="171450" indent="-171450" algn="l">
              <a:lnSpc>
                <a:spcPct val="110000"/>
              </a:lnSpc>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安徽安德建筑设计</a:t>
            </a:r>
            <a:endParaRPr lang="zh-CN" altLang="en-US" sz="1600" dirty="0">
              <a:latin typeface="微软雅黑" panose="020B0503020204020204" pitchFamily="34" charset="-122"/>
              <a:ea typeface="微软雅黑" panose="020B0503020204020204" pitchFamily="34" charset="-122"/>
              <a:sym typeface="+mn-ea"/>
            </a:endParaRPr>
          </a:p>
          <a:p>
            <a:pPr marL="171450" indent="-171450" algn="l">
              <a:lnSpc>
                <a:spcPct val="110000"/>
              </a:lnSpc>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金鹃传媒</a:t>
            </a:r>
            <a:endParaRPr lang="zh-CN" altLang="en-US" sz="1600" dirty="0">
              <a:latin typeface="微软雅黑" panose="020B0503020204020204" pitchFamily="34" charset="-122"/>
              <a:ea typeface="微软雅黑" panose="020B0503020204020204" pitchFamily="34" charset="-122"/>
              <a:sym typeface="+mn-ea"/>
            </a:endParaRPr>
          </a:p>
          <a:p>
            <a:pPr marL="171450" indent="-171450" algn="l">
              <a:lnSpc>
                <a:spcPct val="110000"/>
              </a:lnSpc>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安徽中设国际会展有限公司</a:t>
            </a:r>
            <a:endParaRPr lang="zh-CN" altLang="en-US" sz="1600" b="0" u="none" dirty="0">
              <a:latin typeface="微软雅黑" panose="020B0503020204020204" pitchFamily="34" charset="-122"/>
              <a:ea typeface="微软雅黑" panose="020B0503020204020204" pitchFamily="34" charset="-122"/>
            </a:endParaRPr>
          </a:p>
          <a:p>
            <a:pPr marL="171450" indent="-171450" algn="l">
              <a:lnSpc>
                <a:spcPct val="110000"/>
              </a:lnSpc>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安徽尚景文化旅游发展有限公司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95" y="3133725"/>
            <a:ext cx="1762125" cy="3681730"/>
          </a:xfrm>
          <a:prstGeom prst="rect">
            <a:avLst/>
          </a:prstGeom>
          <a:noFill/>
        </p:spPr>
        <p:txBody>
          <a:bodyPr wrap="square" rtlCol="0">
            <a:spAutoFit/>
          </a:bodyPr>
          <a:lstStyle/>
          <a:p>
            <a:pPr marL="285750" indent="-285750" algn="l">
              <a:lnSpc>
                <a:spcPts val="2000"/>
              </a:lnSpc>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金夫人婚纱摄影有限公司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marL="285750" indent="-285750" algn="l">
              <a:lnSpc>
                <a:spcPts val="2000"/>
              </a:lnSpc>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伯爵旅拍文化集团有限公司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marL="285750" indent="-285750" algn="l">
              <a:lnSpc>
                <a:spcPts val="2000"/>
              </a:lnSpc>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上海唯一视觉文化发展有限公司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marL="285750" indent="-285750" algn="l">
              <a:lnSpc>
                <a:spcPts val="2000"/>
              </a:lnSpc>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蒙娜丽莎婚纱摄影有限公司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marL="285750" indent="-285750" algn="l">
              <a:lnSpc>
                <a:spcPts val="2000"/>
              </a:lnSpc>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薇薇新娘婚纱摄影有限公司北京玉兰服饰</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marL="285750" indent="-285750" algn="l">
              <a:lnSpc>
                <a:spcPts val="2000"/>
              </a:lnSpc>
              <a:buFont typeface="Arial" panose="02080604020202020204" pitchFamily="34" charset="0"/>
              <a:buChar char="•"/>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名瑞服饰（集团）有限公司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C7141A"/>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9" name="文本框 68"/>
          <p:cNvSpPr txBox="true"/>
          <p:nvPr/>
        </p:nvSpPr>
        <p:spPr>
          <a:xfrm>
            <a:off x="9256306" y="3133643"/>
            <a:ext cx="1730518" cy="2155825"/>
          </a:xfrm>
          <a:prstGeom prst="rect">
            <a:avLst/>
          </a:prstGeom>
          <a:noFill/>
        </p:spPr>
        <p:txBody>
          <a:bodyPr wrap="square" rtlCol="0">
            <a:spAutoFit/>
          </a:bodyPr>
          <a:lstStyle/>
          <a:p>
            <a:pPr marL="171450" indent="-171450" algn="l">
              <a:lnSpc>
                <a:spcPct val="120000"/>
              </a:lnSpc>
              <a:buFont typeface="Arial" panose="02080604020202020204" pitchFamily="34" charset="0"/>
              <a:buChar char="•"/>
            </a:pPr>
            <a:r>
              <a:rPr lang="en-US" altLang="zh-CN" sz="1600" dirty="0">
                <a:solidFill>
                  <a:schemeClr val="dk1"/>
                </a:solidFill>
                <a:latin typeface="微软雅黑" panose="020B0503020204020204" pitchFamily="34" charset="-122"/>
                <a:ea typeface="微软雅黑" panose="020B0503020204020204" pitchFamily="34" charset="-122"/>
                <a:sym typeface="+mn-ea"/>
              </a:rPr>
              <a:t>DESTROY</a:t>
            </a:r>
            <a:r>
              <a:rPr lang="zh-CN" altLang="en-US" sz="1600" dirty="0">
                <a:solidFill>
                  <a:schemeClr val="dk1"/>
                </a:solidFill>
                <a:latin typeface="微软雅黑" panose="020B0503020204020204" pitchFamily="34" charset="-122"/>
                <a:ea typeface="微软雅黑" panose="020B0503020204020204" pitchFamily="34" charset="-122"/>
                <a:sym typeface="+mn-ea"/>
              </a:rPr>
              <a:t>建筑事务所</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20000"/>
              </a:lnSpc>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矶崎新事务所</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20000"/>
              </a:lnSpc>
              <a:buFont typeface="Arial" panose="02080604020202020204" pitchFamily="34" charset="0"/>
              <a:buChar char="•"/>
            </a:pPr>
            <a:r>
              <a:rPr lang="en-US" altLang="zh-CN" sz="1600" dirty="0">
                <a:solidFill>
                  <a:schemeClr val="dk1"/>
                </a:solidFill>
                <a:latin typeface="微软雅黑" panose="020B0503020204020204" pitchFamily="34" charset="-122"/>
                <a:ea typeface="微软雅黑" panose="020B0503020204020204" pitchFamily="34" charset="-122"/>
                <a:sym typeface="+mn-ea"/>
              </a:rPr>
              <a:t>GMP</a:t>
            </a:r>
            <a:r>
              <a:rPr lang="zh-CN" altLang="en-US" sz="1600" dirty="0">
                <a:solidFill>
                  <a:schemeClr val="dk1"/>
                </a:solidFill>
                <a:latin typeface="微软雅黑" panose="020B0503020204020204" pitchFamily="34" charset="-122"/>
                <a:ea typeface="微软雅黑" panose="020B0503020204020204" pitchFamily="34" charset="-122"/>
                <a:sym typeface="+mn-ea"/>
              </a:rPr>
              <a:t>建筑事务所</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20000"/>
              </a:lnSpc>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香港</a:t>
            </a:r>
            <a:r>
              <a:rPr lang="en-US" altLang="zh-CN" sz="1600" dirty="0">
                <a:solidFill>
                  <a:schemeClr val="dk1"/>
                </a:solidFill>
                <a:latin typeface="微软雅黑" panose="020B0503020204020204" pitchFamily="34" charset="-122"/>
                <a:ea typeface="微软雅黑" panose="020B0503020204020204" pitchFamily="34" charset="-122"/>
                <a:sym typeface="+mn-ea"/>
              </a:rPr>
              <a:t>JR</a:t>
            </a:r>
            <a:r>
              <a:rPr lang="zh-CN" altLang="en-US" sz="1600" dirty="0">
                <a:solidFill>
                  <a:schemeClr val="dk1"/>
                </a:solidFill>
                <a:latin typeface="微软雅黑" panose="020B0503020204020204" pitchFamily="34" charset="-122"/>
                <a:ea typeface="微软雅黑" panose="020B0503020204020204" pitchFamily="34" charset="-122"/>
                <a:sym typeface="+mn-ea"/>
              </a:rPr>
              <a:t>设计</a:t>
            </a:r>
            <a:endParaRPr lang="zh-CN" altLang="en-US" sz="1600" dirty="0">
              <a:solidFill>
                <a:schemeClr val="dk1"/>
              </a:solidFill>
              <a:latin typeface="微软雅黑" panose="020B0503020204020204" pitchFamily="34" charset="-122"/>
              <a:ea typeface="微软雅黑" panose="020B0503020204020204" pitchFamily="34" charset="-122"/>
              <a:sym typeface="+mn-ea"/>
            </a:endParaRPr>
          </a:p>
          <a:p>
            <a:pPr marL="171450" indent="-171450" algn="l">
              <a:lnSpc>
                <a:spcPct val="120000"/>
              </a:lnSpc>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764921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11.4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招商对象（重点招商：婚纱时尚设计企业）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C7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00025" y="1870710"/>
            <a:ext cx="3827780" cy="3415030"/>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依托金安区皖西大裂谷国家地质公园、东石笋国家4A级旅游景区等，围绕地理文化创意产品开发、展示和交易，打造地理空间文化创意设计产业链；围绕地学体验打造主题公园，整合微电影DIY、虚拟与现实体验、文化博览、会议培训、文化娱乐等功能。</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47980" y="304800"/>
            <a:ext cx="9301744" cy="1449705"/>
            <a:chOff x="-185195" y="-209383"/>
            <a:chExt cx="9301540" cy="2019701"/>
          </a:xfrm>
        </p:grpSpPr>
        <p:grpSp>
          <p:nvGrpSpPr>
            <p:cNvPr id="34" name="组合 33"/>
            <p:cNvGrpSpPr/>
            <p:nvPr/>
          </p:nvGrpSpPr>
          <p:grpSpPr>
            <a:xfrm>
              <a:off x="183996" y="-209383"/>
              <a:ext cx="8932349" cy="1328675"/>
              <a:chOff x="930232" y="2273360"/>
              <a:chExt cx="8932349" cy="1328675"/>
            </a:xfrm>
          </p:grpSpPr>
          <p:sp>
            <p:nvSpPr>
              <p:cNvPr id="36" name="文本框 35"/>
              <p:cNvSpPr txBox="true"/>
              <p:nvPr/>
            </p:nvSpPr>
            <p:spPr>
              <a:xfrm>
                <a:off x="3364769" y="2273360"/>
                <a:ext cx="6497812" cy="984637"/>
              </a:xfrm>
              <a:prstGeom prst="rect">
                <a:avLst/>
              </a:prstGeom>
              <a:noFill/>
            </p:spPr>
            <p:txBody>
              <a:bodyPr wrap="square" rtlCol="0">
                <a:spAutoFit/>
              </a:bodyPr>
              <a:lstStyle/>
              <a:p>
                <a:pPr algn="l"/>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12.</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皖西地学数字创意公园</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469760"/>
              </a:xfrm>
              <a:prstGeom prst="rect">
                <a:avLst/>
              </a:prstGeom>
              <a:noFill/>
            </p:spPr>
            <p:txBody>
              <a:bodyPr wrap="squar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531360" y="1844040"/>
            <a:ext cx="7498080" cy="4831080"/>
            <a:chOff x="5621900" y="1767662"/>
            <a:chExt cx="6585585" cy="4304749"/>
          </a:xfrm>
        </p:grpSpPr>
        <p:sp>
          <p:nvSpPr>
            <p:cNvPr id="3" name="矩形 2"/>
            <p:cNvSpPr/>
            <p:nvPr/>
          </p:nvSpPr>
          <p:spPr>
            <a:xfrm>
              <a:off x="10104808"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66553" y="3990764"/>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大裂谷2.png大裂谷2"/>
            <p:cNvPicPr>
              <a:picLocks noChangeAspect="true"/>
            </p:cNvPicPr>
            <p:nvPr/>
          </p:nvPicPr>
          <p:blipFill>
            <a:blip r:embed="rId1"/>
            <a:srcRect/>
            <a:stretch>
              <a:fillRect/>
            </a:stretch>
          </p:blipFill>
          <p:spPr>
            <a:xfrm>
              <a:off x="5621900" y="3990797"/>
              <a:ext cx="2092960" cy="2081530"/>
            </a:xfrm>
            <a:prstGeom prst="rect">
              <a:avLst/>
            </a:prstGeom>
          </p:spPr>
        </p:pic>
        <p:sp>
          <p:nvSpPr>
            <p:cNvPr id="10" name="文本框 9"/>
            <p:cNvSpPr txBox="true"/>
            <p:nvPr/>
          </p:nvSpPr>
          <p:spPr>
            <a:xfrm>
              <a:off x="5913484" y="3058367"/>
              <a:ext cx="1706880" cy="355334"/>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实景游戏体验</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368564" y="3058338"/>
              <a:ext cx="1706880" cy="355334"/>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地质科普研学</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7997628" y="5207373"/>
              <a:ext cx="1960880" cy="355334"/>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地学数字创意园</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大裂谷1.png大裂谷1"/>
            <p:cNvPicPr>
              <a:picLocks noChangeAspect="true"/>
            </p:cNvPicPr>
            <p:nvPr/>
          </p:nvPicPr>
          <p:blipFill>
            <a:blip r:embed="rId2"/>
            <a:srcRect/>
            <a:stretch>
              <a:fillRect/>
            </a:stretch>
          </p:blipFill>
          <p:spPr>
            <a:xfrm>
              <a:off x="7867895" y="1767662"/>
              <a:ext cx="2092960" cy="2080895"/>
            </a:xfrm>
            <a:prstGeom prst="rect">
              <a:avLst/>
            </a:prstGeom>
          </p:spPr>
        </p:pic>
        <p:pic>
          <p:nvPicPr>
            <p:cNvPr id="41" name="图片 40" descr="C:\Users\12579\Desktop\大裂谷3.png大裂谷3"/>
            <p:cNvPicPr>
              <a:picLocks noChangeAspect="true"/>
            </p:cNvPicPr>
            <p:nvPr/>
          </p:nvPicPr>
          <p:blipFill>
            <a:blip r:embed="rId3"/>
            <a:srcRect/>
            <a:stretch>
              <a:fillRect/>
            </a:stretch>
          </p:blipFill>
          <p:spPr>
            <a:xfrm>
              <a:off x="10114525" y="3990797"/>
              <a:ext cx="2092960" cy="2080895"/>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200025" y="5285740"/>
            <a:ext cx="4229735" cy="922020"/>
          </a:xfrm>
          <a:prstGeom prst="rect">
            <a:avLst/>
          </a:prstGeom>
          <a:noFill/>
        </p:spPr>
        <p:txBody>
          <a:bodyPr wrap="square" rtlCol="0">
            <a:spAutoFit/>
          </a:bodyPr>
          <a:lstStyle/>
          <a:p>
            <a:r>
              <a:rPr lang="zh-CN" altLang="en-US" b="1"/>
              <a:t>地址</a:t>
            </a:r>
            <a:r>
              <a:rPr lang="en-US" altLang="zh-CN" b="1"/>
              <a:t>:</a:t>
            </a:r>
            <a:r>
              <a:rPr lang="zh-CN" altLang="en-US" b="1"/>
              <a:t>安徽省六安市金安区皖西大裂谷国家地质公园、东石笋国家4A级旅游景区等</a:t>
            </a:r>
            <a:endParaRPr lang="zh-CN" altLang="en-US" b="1"/>
          </a:p>
        </p:txBody>
      </p:sp>
    </p:spTree>
    <p:custDataLst>
      <p:tags r:id="rId5"/>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rgbClr val="5A5A5A"/>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rgbClr val="B30D19"/>
          </a:solidFill>
        </p:grpSpPr>
        <p:sp>
          <p:nvSpPr>
            <p:cNvPr id="7" name="矩形 6"/>
            <p:cNvSpPr/>
            <p:nvPr/>
          </p:nvSpPr>
          <p:spPr>
            <a:xfrm>
              <a:off x="1104900" y="2076450"/>
              <a:ext cx="2419350" cy="876300"/>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pPr algn="l"/>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地学教育</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旅游资源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32207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集装箱博物馆</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动漫开发</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VR</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体验</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交通便利</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客源市场广阔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4436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皖西大裂谷</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国家地质公园</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东石笋</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第三产业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服务业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从业人员宽泛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r>
              <a:rPr lang="zh-CN" altLang="en-US">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3820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12.1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1348105" y="1083945"/>
            <a:ext cx="9379585" cy="1630045"/>
          </a:xfrm>
          <a:prstGeom prst="rect">
            <a:avLst/>
          </a:prstGeom>
          <a:noFill/>
        </p:spPr>
        <p:txBody>
          <a:bodyPr wrap="square" rtlCol="0">
            <a:spAutoFit/>
          </a:bodyPr>
          <a:lstStyle/>
          <a:p>
            <a:pPr algn="l">
              <a:lnSpc>
                <a:spcPts val="2000"/>
              </a:lnSpc>
            </a:pP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  </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根据《中国研学旅行发展白皮书2019》数据显示，家长对于研学旅行产品的品质意识有了明显提高，对于中长途研学旅行产品费用，60%的家长可以接受的区间是3000-5000元，15%的家长可以接受的区间是5000-10000元。从市场平均水平来看，研学旅行批发业务类产品单价在2100元上下，零售端产品均价在3000-4500元左右；2019年研学旅行总体单价在3420元/次左右，2019年我国研学旅行市场规模约为164亿元。</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数据来源《中国研学旅行发展白皮书2019》</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291274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皖西大裂谷位于六安市金安区张店镇境内，东经116°34′20″，北纬31°28′14″，面积近1.0平方公里，距六安市仅30余公里，距省城合肥约100公里，地处大别山的北麓，是山前盆地裂谷。皖西大裂谷是离合肥最近的国家级地质公园，地处大别山脉，是国内罕见的山裂奇观。被称为中国版“东非大裂谷”。</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景区内蕴涵丰富地质奇景和珍稀矿物：如罕见溶洞岩屋，神秘飞禽巢穴，奇特回音壁，稀有玉类冻石、云母、石英石、钛铁等，地质文化具有优势。</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6708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12.2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2722880" cy="1127526"/>
            <a:chOff x="141661" y="1656247"/>
            <a:chExt cx="2722880" cy="1127526"/>
          </a:xfrm>
        </p:grpSpPr>
        <p:grpSp>
          <p:nvGrpSpPr>
            <p:cNvPr id="28" name="组合 27"/>
            <p:cNvGrpSpPr/>
            <p:nvPr/>
          </p:nvGrpSpPr>
          <p:grpSpPr>
            <a:xfrm>
              <a:off x="141661" y="1656247"/>
              <a:ext cx="2722880" cy="975219"/>
              <a:chOff x="887897" y="4138990"/>
              <a:chExt cx="2722880" cy="975219"/>
            </a:xfrm>
          </p:grpSpPr>
          <p:sp>
            <p:nvSpPr>
              <p:cNvPr id="30" name="文本框 29"/>
              <p:cNvSpPr txBox="true"/>
              <p:nvPr/>
            </p:nvSpPr>
            <p:spPr>
              <a:xfrm>
                <a:off x="887897" y="4138990"/>
                <a:ext cx="2722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皖西大裂谷</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695453"/>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59719" y="239802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46" name="文本框 45"/>
          <p:cNvSpPr txBox="true"/>
          <p:nvPr/>
        </p:nvSpPr>
        <p:spPr>
          <a:xfrm>
            <a:off x="6028813" y="1277475"/>
            <a:ext cx="2214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开展地质科普活动</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8243570" y="485140"/>
            <a:ext cx="3549650" cy="265620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在全国科普日、科技活动周、世界地球日、国际博物馆日等重要时间节点，与中国科学技术大学，合肥工业大学等高校合作，进校园、进社区、进企业，开展了“传播地学知识，弘扬地学文化”等近200场科普巡展，举办“学党史、办实事、 爱科学、 爱地质”等20余场主题科普讲座，传递“绿水青山就是金山银山”和“人与自然和谐共生”的生态理念。</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6499135" y="1774901"/>
            <a:ext cx="1509220" cy="487730"/>
            <a:chOff x="7380514" y="1990584"/>
            <a:chExt cx="1509220" cy="487730"/>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57" name="文本框 56"/>
          <p:cNvSpPr txBox="true"/>
          <p:nvPr/>
        </p:nvSpPr>
        <p:spPr>
          <a:xfrm>
            <a:off x="7422515" y="3917315"/>
            <a:ext cx="4789805" cy="2912745"/>
          </a:xfrm>
          <a:prstGeom prst="rect">
            <a:avLst/>
          </a:prstGeom>
          <a:noFill/>
        </p:spPr>
        <p:txBody>
          <a:bodyPr wrap="square" rtlCol="0">
            <a:spAutoFit/>
          </a:bodyPr>
          <a:lstStyle/>
          <a:p>
            <a:pPr>
              <a:lnSpc>
                <a:spcPts val="2000"/>
              </a:lnSpc>
            </a:pPr>
            <a:r>
              <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由地球科学厅、大别山地质遗迹厅、岩矿化石标本厅、六安地质公园景观厅、多媒体报告厅等5个单元组成。运用图版、视频、模型、仿真场景、实物标本等手段，揭示了宇宙及太阳系、地球结构、地质作用、生物演化、海陆变迁及其宝贵的地质遗迹资源和六安美丽的地质自然景观，展示内容涵盖了地球科学、大别山瑰宝、岩矿化石标本赏析，六安地质风光等内容，富于科普教育和地学知识宣教功能，是融科学性、知识性、观赏性和趣味性为一体的地学博物馆。博物馆展出的所有岩石标本均采自大别山地区，看似一块普普通通的石头，却都是由亿万年地质演化的密码所组成。</a:t>
            </a:r>
            <a:endParaRPr lang="zh-CN" altLang="en-US" sz="14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58" name="组合 57"/>
          <p:cNvGrpSpPr/>
          <p:nvPr/>
        </p:nvGrpSpPr>
        <p:grpSpPr>
          <a:xfrm>
            <a:off x="7583958" y="3565244"/>
            <a:ext cx="866512" cy="328656"/>
            <a:chOff x="7539588" y="1990584"/>
            <a:chExt cx="866512" cy="328656"/>
          </a:xfrm>
          <a:solidFill>
            <a:schemeClr val="bg1">
              <a:lumMod val="85000"/>
            </a:schemeClr>
          </a:solidFill>
        </p:grpSpPr>
        <p:grpSp>
          <p:nvGrpSpPr>
            <p:cNvPr id="59" name="组合 58"/>
            <p:cNvGrpSpPr/>
            <p:nvPr/>
          </p:nvGrpSpPr>
          <p:grpSpPr>
            <a:xfrm>
              <a:off x="7539588" y="2038350"/>
              <a:ext cx="759308" cy="280890"/>
              <a:chOff x="7539588" y="2038350"/>
              <a:chExt cx="759308" cy="280890"/>
            </a:xfrm>
            <a:grpFill/>
          </p:grpSpPr>
          <p:cxnSp>
            <p:nvCxnSpPr>
              <p:cNvPr id="61" name="直接连接符 60"/>
              <p:cNvCxnSpPr/>
              <p:nvPr/>
            </p:nvCxnSpPr>
            <p:spPr>
              <a:xfrm>
                <a:off x="7820478" y="2044207"/>
                <a:ext cx="47841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true">
                <a:off x="7539588" y="2038350"/>
                <a:ext cx="280890" cy="28089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60" name="椭圆 59"/>
            <p:cNvSpPr/>
            <p:nvPr/>
          </p:nvSpPr>
          <p:spPr>
            <a:xfrm>
              <a:off x="829151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0" name="组合 39"/>
          <p:cNvGrpSpPr/>
          <p:nvPr/>
        </p:nvGrpSpPr>
        <p:grpSpPr>
          <a:xfrm flipH="true">
            <a:off x="3610620" y="1714370"/>
            <a:ext cx="2553895" cy="413139"/>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144063" y="1570550"/>
            <a:ext cx="3410585"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建设数字+线上地学教育平台</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144145" y="2159000"/>
            <a:ext cx="4222115" cy="2912745"/>
          </a:xfrm>
          <a:prstGeom prst="rect">
            <a:avLst/>
          </a:prstGeom>
          <a:noFill/>
        </p:spPr>
        <p:txBody>
          <a:bodyPr wrap="square" rtlCol="0">
            <a:spAutoFit/>
          </a:bodyPr>
          <a:lstStyle/>
          <a:p>
            <a:pPr>
              <a:lnSpc>
                <a:spcPts val="2000"/>
              </a:lnSpc>
            </a:pPr>
            <a:r>
              <a:rPr lang="zh-CN" altLang="en-US"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建设三维数字博物馆成为重要的生态环境科普教育平台。实施“5G+生态文明教育示范建设”，利用5G+智慧教育技术，构建5G实景科普体验平台，通过人与自然云讲堂、时光地球体验馆和云地质博物馆，面向中小学生和社会大众开展科普知识宣传，加强科普过程中受众与博物馆、科技馆及实际场景的实时互联互通，提升中小学生和社会大众对生态环境的真实体验，提高社会大众的生态文明认知素养。</a:t>
            </a:r>
            <a:endParaRPr lang="zh-CN" altLang="en-US"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12.3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 name="文本框 2"/>
          <p:cNvSpPr txBox="true"/>
          <p:nvPr/>
        </p:nvSpPr>
        <p:spPr>
          <a:xfrm>
            <a:off x="8622665" y="3416300"/>
            <a:ext cx="2106295" cy="398780"/>
          </a:xfrm>
          <a:prstGeom prst="rect">
            <a:avLst/>
          </a:prstGeom>
          <a:noFill/>
        </p:spPr>
        <p:txBody>
          <a:bodyPr wrap="square" rtlCol="0">
            <a:spAutoFit/>
          </a:bodyPr>
          <a:lstStyle/>
          <a:p>
            <a:r>
              <a:rPr lang="zh-CN" altLang="en-US" sz="2000" b="1">
                <a:latin typeface="微软雅黑" panose="020B0503020204020204" pitchFamily="34" charset="-122"/>
                <a:ea typeface="微软雅黑" panose="020B0503020204020204" pitchFamily="34" charset="-122"/>
              </a:rPr>
              <a:t>建设地学博物馆</a:t>
            </a:r>
            <a:endParaRPr lang="zh-CN" altLang="en-US" sz="2000" b="1">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44"/>
          <p:cNvSpPr txBox="true"/>
          <p:nvPr/>
        </p:nvSpPr>
        <p:spPr>
          <a:xfrm>
            <a:off x="525822" y="416150"/>
            <a:ext cx="30264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12.4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特色寻宝活动</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 name="图片 3"/>
          <p:cNvPicPr>
            <a:picLocks noChangeAspect="true"/>
          </p:cNvPicPr>
          <p:nvPr/>
        </p:nvPicPr>
        <p:blipFill>
          <a:blip r:embed="rId1">
            <a:extLst>
              <a:ext uri="{28A0092B-C50C-407E-A947-70E740481C1C}">
                <a14:useLocalDpi xmlns:a14="http://schemas.microsoft.com/office/drawing/2010/main" val="false"/>
              </a:ext>
            </a:extLst>
          </a:blip>
          <a:stretch>
            <a:fillRect/>
          </a:stretch>
        </p:blipFill>
        <p:spPr>
          <a:xfrm>
            <a:off x="0" y="1070697"/>
            <a:ext cx="12192000" cy="5690321"/>
          </a:xfrm>
          <a:prstGeom prst="rect">
            <a:avLst/>
          </a:prstGeom>
        </p:spPr>
      </p:pic>
    </p:spTree>
    <p:custDataLst>
      <p:tags r:id="rId2"/>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44"/>
          <p:cNvSpPr txBox="true"/>
          <p:nvPr/>
        </p:nvSpPr>
        <p:spPr>
          <a:xfrm>
            <a:off x="525822" y="416150"/>
            <a:ext cx="27978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12.5AR</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地图导航</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3" name="图片 2"/>
          <p:cNvPicPr>
            <a:picLocks noChangeAspect="true"/>
          </p:cNvPicPr>
          <p:nvPr/>
        </p:nvPicPr>
        <p:blipFill>
          <a:blip r:embed="rId1">
            <a:extLst>
              <a:ext uri="{28A0092B-C50C-407E-A947-70E740481C1C}">
                <a14:useLocalDpi xmlns:a14="http://schemas.microsoft.com/office/drawing/2010/main" val="false"/>
              </a:ext>
            </a:extLst>
          </a:blip>
          <a:stretch>
            <a:fillRect/>
          </a:stretch>
        </p:blipFill>
        <p:spPr>
          <a:xfrm>
            <a:off x="110837" y="1112837"/>
            <a:ext cx="12081163" cy="5666654"/>
          </a:xfrm>
          <a:prstGeom prst="rect">
            <a:avLst/>
          </a:prstGeom>
        </p:spPr>
      </p:pic>
    </p:spTree>
    <p:custDataLst>
      <p:tags r:id="rId2"/>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1" name="文本框 60"/>
          <p:cNvSpPr txBox="true"/>
          <p:nvPr/>
        </p:nvSpPr>
        <p:spPr>
          <a:xfrm>
            <a:off x="1128306" y="3148157"/>
            <a:ext cx="1730518" cy="1568450"/>
          </a:xfrm>
          <a:prstGeom prst="rect">
            <a:avLst/>
          </a:prstGeom>
          <a:noFill/>
        </p:spPr>
        <p:txBody>
          <a:bodyPr wrap="square" rtlCol="0">
            <a:spAutoFit/>
          </a:bodyPr>
          <a:lstStyle/>
          <a:p>
            <a:pPr marL="285750" indent="-285750">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研学旅游</a:t>
            </a: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研学教育</a:t>
            </a: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虚拟现实设备</a:t>
            </a: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创意产品</a:t>
            </a: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数字设计</a:t>
            </a:r>
            <a:endParaRPr lang="zh-CN" altLang="en-US" sz="1600" dirty="0">
              <a:latin typeface="微软雅黑" panose="020B0503020204020204" pitchFamily="34" charset="-122"/>
              <a:ea typeface="微软雅黑" panose="020B0503020204020204" pitchFamily="34" charset="-122"/>
              <a:sym typeface="+mn-ea"/>
            </a:endParaRPr>
          </a:p>
          <a:p>
            <a:pPr marL="285750" indent="-285750">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3560445"/>
          </a:xfrm>
          <a:prstGeom prst="rect">
            <a:avLst/>
          </a:prstGeom>
          <a:noFill/>
        </p:spPr>
        <p:txBody>
          <a:bodyPr wrap="square" rtlCol="0">
            <a:spAutoFit/>
          </a:bodyPr>
          <a:lstStyle/>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国际研学旅游论坛</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中国产业互联网高峰论坛</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中国(深圳)国际VR/AR虚拟现实展览会</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中国(上海)国际VR/AR虚拟现实展览会</a:t>
            </a:r>
            <a:endParaRPr lang="zh-CN" altLang="en-US" sz="1600" dirty="0">
              <a:effectLst/>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中国文化创意展览会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lvl="0" indent="0" algn="l">
              <a:lnSpc>
                <a:spcPct val="110000"/>
              </a:lnSpc>
              <a:buClrTx/>
              <a:buSzTx/>
              <a:buFont typeface="Arial" panose="02080604020202020204" pitchFamily="34" charset="0"/>
              <a:buNone/>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5" name="文本框 64"/>
          <p:cNvSpPr txBox="true"/>
          <p:nvPr/>
        </p:nvSpPr>
        <p:spPr>
          <a:xfrm>
            <a:off x="5149126" y="2937337"/>
            <a:ext cx="1730518" cy="3188335"/>
          </a:xfrm>
          <a:prstGeom prst="rect">
            <a:avLst/>
          </a:prstGeom>
          <a:noFill/>
        </p:spPr>
        <p:txBody>
          <a:bodyPr wrap="square" rtlCol="0">
            <a:spAutoFit/>
          </a:bodyPr>
          <a:lstStyle/>
          <a:p>
            <a:pPr lvl="0" indent="0" algn="l">
              <a:lnSpc>
                <a:spcPct val="90000"/>
              </a:lnSpc>
              <a:buClrTx/>
              <a:buSzTx/>
              <a:buFont typeface="Arial" panose="02080604020202020204" pitchFamily="34" charset="0"/>
              <a:buNone/>
            </a:pP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安徽省研学旅行教育发展有限公司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安徽荒野教育咨询有限公司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安徽省孚安德研学旅行服务有限公司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安徽观止工程科技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9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安徽启视数字文化传媒</a:t>
            </a:r>
            <a:endParaRPr lang="zh-CN" altLang="en-US" sz="1600" dirty="0">
              <a:effectLst/>
              <a:latin typeface="微软雅黑" panose="020B0503020204020204" pitchFamily="34" charset="-122"/>
              <a:ea typeface="微软雅黑" panose="020B0503020204020204" pitchFamily="34" charset="-122"/>
              <a:sym typeface="+mn-ea"/>
            </a:endParaRPr>
          </a:p>
          <a:p>
            <a:pPr lvl="0" indent="0" algn="l">
              <a:lnSpc>
                <a:spcPct val="90000"/>
              </a:lnSpc>
              <a:buClrTx/>
              <a:buSzTx/>
              <a:buFont typeface="Arial" panose="02080604020202020204" pitchFamily="34" charset="0"/>
              <a:buNone/>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2108835"/>
          </a:xfrm>
          <a:prstGeom prst="rect">
            <a:avLst/>
          </a:prstGeom>
          <a:noFill/>
        </p:spPr>
        <p:txBody>
          <a:bodyPr wrap="square" rtlCol="0">
            <a:spAutoFit/>
          </a:bodyPr>
          <a:lstStyle/>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世纪明德教育科技有限公司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乐途研学咨询服务有限公司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知行研学教育服务有限公司</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科大讯飞                              </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8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北京百度网讯科技</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9" name="文本框 68"/>
          <p:cNvSpPr txBox="true"/>
          <p:nvPr/>
        </p:nvSpPr>
        <p:spPr>
          <a:xfrm>
            <a:off x="9241066" y="3148248"/>
            <a:ext cx="1730518" cy="1272540"/>
          </a:xfrm>
          <a:prstGeom prst="rect">
            <a:avLst/>
          </a:prstGeom>
          <a:noFill/>
        </p:spPr>
        <p:txBody>
          <a:bodyPr wrap="square" rtlCol="0">
            <a:spAutoFit/>
          </a:bodyPr>
          <a:lstStyle/>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谷歌（</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Google</a:t>
            </a:r>
            <a:r>
              <a:rPr lang="zh-CN" altLang="en-US" sz="1600" dirty="0">
                <a:effectLst/>
                <a:latin typeface="微软雅黑" panose="020B0503020204020204" pitchFamily="34" charset="-122"/>
                <a:ea typeface="微软雅黑" panose="020B0503020204020204" pitchFamily="34" charset="-122"/>
                <a:sym typeface="+mn-ea"/>
              </a:rPr>
              <a:t>）</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索尼</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Sony</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英特尔（</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Intel</a:t>
            </a:r>
            <a:r>
              <a:rPr lang="zh-CN" altLang="en-US" sz="1600" dirty="0">
                <a:effectLst/>
                <a:latin typeface="微软雅黑" panose="020B0503020204020204" pitchFamily="34" charset="-122"/>
                <a:ea typeface="微软雅黑" panose="020B0503020204020204" pitchFamily="34" charset="-122"/>
                <a:sym typeface="+mn-ea"/>
              </a:rPr>
              <a:t>）</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三星（</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Samsung</a:t>
            </a:r>
            <a:r>
              <a:rPr lang="zh-CN" altLang="en-US" sz="1600" dirty="0">
                <a:effectLst/>
                <a:latin typeface="微软雅黑" panose="020B0503020204020204" pitchFamily="34" charset="-122"/>
                <a:ea typeface="微软雅黑" panose="020B0503020204020204" pitchFamily="34" charset="-122"/>
                <a:sym typeface="+mn-ea"/>
              </a:rPr>
              <a:t>）</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lnSpc>
                <a:spcPct val="8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傲库路思</a:t>
            </a:r>
            <a:r>
              <a:rPr lang="zh-CN" altLang="en-US" sz="1600" dirty="0">
                <a:effectLst/>
                <a:latin typeface="Times New Roman" panose="02020603050405020304" charset="0"/>
                <a:cs typeface="Times New Roman" panose="02020603050405020304" charset="0"/>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Oculus VR</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764921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12.6</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招商对象（重点招商：研学旅游相关企业）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66700" y="2266950"/>
            <a:ext cx="4269740" cy="3415030"/>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大别山数字文旅服务中心规划建设以环境引人的旅游度假型和宜居体验型环境型航空小镇。项目以航空体验游为主题，引入“航空迪斯尼”概念，建设具有现代科技感的“航空迪士尼”乐园；以数字服务中心为特色，打造极具六安人文历史的沉浸式数字文旅主题乐园以及线上线下融合发展的云上剧场</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47980" y="304165"/>
            <a:ext cx="9151885" cy="1650994"/>
            <a:chOff x="-185195" y="-210079"/>
            <a:chExt cx="9151696" cy="1808889"/>
          </a:xfrm>
        </p:grpSpPr>
        <p:grpSp>
          <p:nvGrpSpPr>
            <p:cNvPr id="34" name="组合 33"/>
            <p:cNvGrpSpPr/>
            <p:nvPr/>
          </p:nvGrpSpPr>
          <p:grpSpPr>
            <a:xfrm>
              <a:off x="183996" y="-210079"/>
              <a:ext cx="8782505" cy="1229043"/>
              <a:chOff x="930232" y="2272664"/>
              <a:chExt cx="8782505" cy="1229043"/>
            </a:xfrm>
          </p:grpSpPr>
          <p:sp>
            <p:nvSpPr>
              <p:cNvPr id="36" name="文本框 35"/>
              <p:cNvSpPr txBox="true"/>
              <p:nvPr/>
            </p:nvSpPr>
            <p:spPr>
              <a:xfrm>
                <a:off x="3040294" y="2272664"/>
                <a:ext cx="6672443" cy="774346"/>
              </a:xfrm>
              <a:prstGeom prst="rect">
                <a:avLst/>
              </a:prstGeom>
              <a:noFill/>
            </p:spPr>
            <p:txBody>
              <a:bodyPr wrap="square" rtlCol="0">
                <a:spAutoFit/>
              </a:bodyPr>
              <a:lstStyle/>
              <a:p>
                <a:pPr algn="l"/>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13.</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大别山数字文旅服务中心</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369432"/>
              </a:xfrm>
              <a:prstGeom prst="rect">
                <a:avLst/>
              </a:prstGeom>
              <a:noFill/>
            </p:spPr>
            <p:txBody>
              <a:bodyPr wrap="squar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510490"/>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871085" y="1757680"/>
            <a:ext cx="7300595" cy="4810760"/>
            <a:chOff x="5621900" y="1767662"/>
            <a:chExt cx="6570345" cy="4293954"/>
          </a:xfrm>
        </p:grpSpPr>
        <p:sp>
          <p:nvSpPr>
            <p:cNvPr id="3" name="矩形 2"/>
            <p:cNvSpPr/>
            <p:nvPr/>
          </p:nvSpPr>
          <p:spPr>
            <a:xfrm>
              <a:off x="10104808"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93858" y="3979969"/>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大别山2"/>
            <p:cNvPicPr>
              <a:picLocks noChangeAspect="true"/>
            </p:cNvPicPr>
            <p:nvPr/>
          </p:nvPicPr>
          <p:blipFill>
            <a:blip r:embed="rId1"/>
            <a:srcRect/>
            <a:stretch>
              <a:fillRect/>
            </a:stretch>
          </p:blipFill>
          <p:spPr>
            <a:xfrm>
              <a:off x="5621900" y="3980637"/>
              <a:ext cx="2092960" cy="2080895"/>
            </a:xfrm>
            <a:prstGeom prst="rect">
              <a:avLst/>
            </a:prstGeom>
          </p:spPr>
        </p:pic>
        <p:sp>
          <p:nvSpPr>
            <p:cNvPr id="10" name="文本框 9"/>
            <p:cNvSpPr txBox="true"/>
            <p:nvPr/>
          </p:nvSpPr>
          <p:spPr>
            <a:xfrm>
              <a:off x="6068690" y="3036142"/>
              <a:ext cx="1198880" cy="355940"/>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航空小镇</a:t>
              </a:r>
              <a:endParaRPr lang="en-US" altLang="zh-CN"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547322" y="3015336"/>
              <a:ext cx="1198880" cy="355940"/>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云上剧场</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8216992" y="5186401"/>
              <a:ext cx="1452880" cy="355940"/>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航空迪士尼</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大别山1.png大别山1"/>
            <p:cNvPicPr>
              <a:picLocks noChangeAspect="true"/>
            </p:cNvPicPr>
            <p:nvPr/>
          </p:nvPicPr>
          <p:blipFill>
            <a:blip r:embed="rId2"/>
            <a:srcRect/>
            <a:stretch>
              <a:fillRect/>
            </a:stretch>
          </p:blipFill>
          <p:spPr>
            <a:xfrm>
              <a:off x="7867895" y="1767662"/>
              <a:ext cx="2092960" cy="2081530"/>
            </a:xfrm>
            <a:prstGeom prst="rect">
              <a:avLst/>
            </a:prstGeom>
          </p:spPr>
        </p:pic>
        <p:pic>
          <p:nvPicPr>
            <p:cNvPr id="41" name="图片 40" descr="C:\Users\12579\Desktop\大别山3"/>
            <p:cNvPicPr>
              <a:picLocks noChangeAspect="true"/>
            </p:cNvPicPr>
            <p:nvPr/>
          </p:nvPicPr>
          <p:blipFill>
            <a:blip r:embed="rId3"/>
            <a:srcRect/>
            <a:stretch>
              <a:fillRect/>
            </a:stretch>
          </p:blipFill>
          <p:spPr>
            <a:xfrm>
              <a:off x="10099285" y="3980002"/>
              <a:ext cx="2092960" cy="2080895"/>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347980" y="5800725"/>
            <a:ext cx="4229735" cy="368300"/>
          </a:xfrm>
          <a:prstGeom prst="rect">
            <a:avLst/>
          </a:prstGeom>
          <a:noFill/>
        </p:spPr>
        <p:txBody>
          <a:bodyPr wrap="square" rtlCol="0">
            <a:spAutoFit/>
          </a:bodyPr>
          <a:lstStyle/>
          <a:p>
            <a:r>
              <a:rPr lang="zh-CN" altLang="en-US" b="1"/>
              <a:t>地址</a:t>
            </a:r>
            <a:r>
              <a:rPr lang="en-US" altLang="zh-CN" b="1"/>
              <a:t>:</a:t>
            </a:r>
            <a:r>
              <a:rPr lang="zh-CN" altLang="en-US" b="1"/>
              <a:t>安徽省六安市经开区应流航空小镇</a:t>
            </a:r>
            <a:endParaRPr lang="zh-CN" altLang="en-US" b="1"/>
          </a:p>
        </p:txBody>
      </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true"/>
          </p:cNvGraphicFramePr>
          <p:nvPr>
            <p:custDataLst>
              <p:tags r:id="rId1"/>
            </p:custDataLst>
          </p:nvPr>
        </p:nvGraphicFramePr>
        <p:xfrm>
          <a:off x="0" y="-635"/>
          <a:ext cx="12198350" cy="6870065"/>
        </p:xfrm>
        <a:graphic>
          <a:graphicData uri="http://schemas.openxmlformats.org/drawingml/2006/table">
            <a:tbl>
              <a:tblPr>
                <a:tableStyleId>{2D5ABB26-0587-4C30-8999-92F81FD0307C}</a:tableStyleId>
              </a:tblPr>
              <a:tblGrid>
                <a:gridCol w="1002030"/>
                <a:gridCol w="1427480"/>
                <a:gridCol w="2452370"/>
                <a:gridCol w="3613785"/>
                <a:gridCol w="3702685"/>
              </a:tblGrid>
              <a:tr h="559435">
                <a:tc rowSpan="12">
                  <a:txBody>
                    <a:bodyPr/>
                    <a:lstStyle/>
                    <a:p>
                      <a:pPr algn="ctr" fontAlgn="ctr">
                        <a:buNone/>
                      </a:pPr>
                      <a:r>
                        <a:rPr lang="zh-CN" altLang="en-US" sz="4400" dirty="0">
                          <a:solidFill>
                            <a:srgbClr val="FFFFFF"/>
                          </a:solidFill>
                          <a:latin typeface="Adobe 黑体 Std R" panose="020B0400000000000000" pitchFamily="34" charset="-122"/>
                          <a:ea typeface="Adobe 黑体 Std R" panose="020B0400000000000000" pitchFamily="34" charset="-122"/>
                        </a:rPr>
                        <a:t>数字创意产业规划</a:t>
                      </a:r>
                      <a:endParaRPr lang="zh-CN" altLang="en-US" sz="44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5034" marR="5034" marT="5034" marB="0" vert="eaVert"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algn="ctr" fontAlgn="ctr">
                        <a:buNone/>
                      </a:pPr>
                      <a:r>
                        <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rPr>
                        <a:t>大类</a:t>
                      </a:r>
                      <a:endPar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226E4B"/>
                    </a:solidFill>
                  </a:tcPr>
                </a:tc>
                <a:tc>
                  <a:txBody>
                    <a:bodyPr/>
                    <a:lstStyle/>
                    <a:p>
                      <a:pPr algn="ctr" fontAlgn="ctr">
                        <a:buNone/>
                      </a:pPr>
                      <a:r>
                        <a:rPr lang="zh-CN" altLang="en-US" sz="1600" b="0" i="0" u="none" strike="noStrike" dirty="0">
                          <a:solidFill>
                            <a:schemeClr val="tx1"/>
                          </a:solidFill>
                          <a:effectLst/>
                          <a:latin typeface="仿宋_GB2312" panose="02010609030101010101" pitchFamily="49" charset="-122"/>
                          <a:ea typeface="仿宋_GB2312" panose="02010609030101010101" pitchFamily="49" charset="-122"/>
                        </a:rPr>
                        <a:t>小类</a:t>
                      </a:r>
                      <a:endParaRPr lang="zh-CN" altLang="en-US" sz="16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buNone/>
                      </a:pPr>
                      <a:r>
                        <a:rPr lang="zh-CN" altLang="en-US" sz="1600" b="0" i="0" u="none" strike="noStrike">
                          <a:solidFill>
                            <a:schemeClr val="tx1"/>
                          </a:solidFill>
                          <a:effectLst/>
                          <a:latin typeface="仿宋_GB2312" panose="02010609030101010101" pitchFamily="49" charset="-122"/>
                          <a:ea typeface="仿宋_GB2312" panose="02010609030101010101" pitchFamily="49" charset="-122"/>
                        </a:rPr>
                        <a:t>已有</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c>
                  <a:txBody>
                    <a:bodyPr/>
                    <a:lstStyle/>
                    <a:p>
                      <a:pPr algn="ctr" fontAlgn="ctr">
                        <a:buClrTx/>
                        <a:buSzTx/>
                        <a:buFontTx/>
                        <a:buNone/>
                      </a:pPr>
                      <a:r>
                        <a:rPr lang="zh-CN" altLang="en-US" sz="1600" dirty="0">
                          <a:solidFill>
                            <a:srgbClr val="FF0000"/>
                          </a:solidFill>
                          <a:effectLst/>
                          <a:latin typeface="黑体" panose="02010609060101010101" charset="-122"/>
                          <a:ea typeface="黑体" panose="02010609060101010101" charset="-122"/>
                          <a:sym typeface="+mn-ea"/>
                        </a:rPr>
                        <a:t>规划建设</a:t>
                      </a:r>
                      <a:endParaRPr lang="zh-CN" altLang="en-US" sz="1600" b="0" i="0" u="none" strike="noStrike" dirty="0">
                        <a:solidFill>
                          <a:srgbClr val="FF0000"/>
                        </a:solidFill>
                        <a:effectLst/>
                        <a:latin typeface="黑体" panose="02010609060101010101" charset="-122"/>
                        <a:ea typeface="黑体" panose="02010609060101010101" charset="-122"/>
                        <a:sym typeface="+mn-ea"/>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r>
              <a:tr h="558800">
                <a:tc vMerge="true">
                  <a:tcPr marL="5034" marR="5034" marT="5034" marB="0" anchor="ctr">
                    <a:lnL w="28575">
                      <a:solidFill>
                        <a:schemeClr val="bg1"/>
                      </a:solidFill>
                      <a:prstDash val="solid"/>
                    </a:lnL>
                    <a:lnR w="28575">
                      <a:solidFill>
                        <a:schemeClr val="bg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11">
                  <a:txBody>
                    <a:bodyPr/>
                    <a:lstStyle/>
                    <a:p>
                      <a:pPr algn="ctr" fontAlgn="ctr"/>
                      <a:r>
                        <a:rPr lang="zh-CN" altLang="en-US" sz="1800" u="none" strike="noStrike" dirty="0">
                          <a:solidFill>
                            <a:srgbClr val="FFFFFF"/>
                          </a:solidFill>
                          <a:effectLst/>
                          <a:latin typeface="Adobe 黑体 Std R" panose="020B0400000000000000" pitchFamily="34" charset="-122"/>
                          <a:ea typeface="Adobe 黑体 Std R" panose="020B0400000000000000" pitchFamily="34" charset="-122"/>
                        </a:rPr>
                        <a:t>数字创意</a:t>
                      </a:r>
                      <a:endParaRPr lang="zh-CN" altLang="en-US" sz="1800" u="none" strike="noStrike" dirty="0">
                        <a:solidFill>
                          <a:srgbClr val="FFFFFF"/>
                        </a:solidFill>
                        <a:effectLst/>
                        <a:latin typeface="Adobe 黑体 Std R" panose="020B0400000000000000" pitchFamily="34" charset="-122"/>
                        <a:ea typeface="Adobe 黑体 Std R" panose="020B0400000000000000" pitchFamily="34" charset="-122"/>
                      </a:endParaRPr>
                    </a:p>
                    <a:p>
                      <a:pPr algn="ctr" fontAlgn="ctr"/>
                      <a:r>
                        <a:rPr lang="zh-CN" altLang="en-US" sz="1800" u="none" strike="noStrike" dirty="0">
                          <a:solidFill>
                            <a:srgbClr val="FFFFFF"/>
                          </a:solidFill>
                          <a:effectLst/>
                          <a:latin typeface="Adobe 黑体 Std R" panose="020B0400000000000000" pitchFamily="34" charset="-122"/>
                          <a:ea typeface="Adobe 黑体 Std R" panose="020B0400000000000000" pitchFamily="34" charset="-122"/>
                        </a:rPr>
                        <a:t>与融合服务</a:t>
                      </a:r>
                      <a:endParaRPr lang="zh-CN" altLang="en-US" sz="1800" b="0" i="0" u="none" strike="noStrike" dirty="0">
                        <a:solidFill>
                          <a:srgbClr val="FFFFFF"/>
                        </a:solidFill>
                        <a:effectLst/>
                        <a:latin typeface="Adobe 黑体 Std R" panose="020B0400000000000000" pitchFamily="34" charset="-122"/>
                        <a:ea typeface="Adobe 黑体 Std R" panose="020B0400000000000000" pitchFamily="34"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226E4B"/>
                    </a:solidFill>
                  </a:tcPr>
                </a:tc>
                <a:tc>
                  <a:txBody>
                    <a:bodyPr/>
                    <a:lstStyle/>
                    <a:p>
                      <a:pPr algn="ctr" fontAlgn="ctr">
                        <a:buClrTx/>
                        <a:buSzTx/>
                        <a:buFontTx/>
                      </a:pPr>
                      <a:r>
                        <a:rPr lang="zh-CN" altLang="en-US" sz="1600" u="none" strike="noStrike" dirty="0">
                          <a:solidFill>
                            <a:srgbClr val="FF0000"/>
                          </a:solidFill>
                          <a:effectLst/>
                          <a:latin typeface="黑体" panose="02010609060101010101" charset="-122"/>
                          <a:ea typeface="黑体" panose="02010609060101010101" charset="-122"/>
                        </a:rPr>
                        <a:t>电子出版物出版（新增）</a:t>
                      </a:r>
                      <a:endParaRPr lang="zh-CN" altLang="en-US" sz="1600" b="0" i="0" u="none" strike="noStrike" dirty="0">
                        <a:solidFill>
                          <a:srgbClr val="FF0000"/>
                        </a:solidFill>
                        <a:effectLst/>
                        <a:latin typeface="黑体" panose="02010609060101010101" charset="-122"/>
                        <a:ea typeface="黑体" panose="02010609060101010101"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en-US" altLang="zh-CN" sz="1600">
                          <a:effectLst/>
                          <a:latin typeface="仿宋_GB2312" panose="02010609030101010101" pitchFamily="49" charset="-122"/>
                          <a:ea typeface="仿宋_GB2312" panose="02010609030101010101" pitchFamily="49" charset="-122"/>
                          <a:sym typeface="+mn-ea"/>
                        </a:rPr>
                        <a:t>/</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c rowSpan="2">
                  <a:txBody>
                    <a:bodyPr/>
                    <a:lstStyle/>
                    <a:p>
                      <a:pPr algn="ctr" fontAlgn="ctr">
                        <a:buClrTx/>
                        <a:buSzTx/>
                        <a:buFontTx/>
                        <a:buNone/>
                      </a:pPr>
                      <a:r>
                        <a:rPr lang="zh-CN" altLang="en-US" sz="1600" b="0" i="0" u="none" strike="noStrike">
                          <a:solidFill>
                            <a:srgbClr val="FF0000"/>
                          </a:solidFill>
                          <a:effectLst/>
                          <a:latin typeface="黑体" panose="02010609060101010101" charset="-122"/>
                          <a:ea typeface="黑体" panose="02010609060101010101" charset="-122"/>
                        </a:rPr>
                        <a:t>六安数字出版产业聚集区</a:t>
                      </a:r>
                      <a:endParaRPr lang="zh-CN" altLang="en-US" sz="1600" b="0" i="0" u="none" strike="noStrike">
                        <a:solidFill>
                          <a:srgbClr val="FF0000"/>
                        </a:solidFill>
                        <a:effectLst/>
                        <a:latin typeface="黑体" panose="02010609060101010101" charset="-122"/>
                        <a:ea typeface="黑体" panose="02010609060101010101"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r>
              <a:tr h="559435">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a:txBody>
                    <a:bodyPr/>
                    <a:lstStyle/>
                    <a:p>
                      <a:pPr algn="ctr" fontAlgn="ctr"/>
                      <a:r>
                        <a:rPr lang="zh-CN" altLang="en-US" sz="1600" u="none" strike="noStrike" dirty="0">
                          <a:solidFill>
                            <a:schemeClr val="tx1"/>
                          </a:solidFill>
                          <a:effectLst/>
                          <a:latin typeface="仿宋_GB2312" panose="02010609030101010101" pitchFamily="49" charset="-122"/>
                          <a:ea typeface="仿宋_GB2312" panose="02010609030101010101" pitchFamily="49" charset="-122"/>
                        </a:rPr>
                        <a:t>图书馆</a:t>
                      </a:r>
                      <a:endParaRPr lang="zh-CN" altLang="en-US" sz="16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600" u="none" strike="noStrike">
                          <a:solidFill>
                            <a:schemeClr val="tx1"/>
                          </a:solidFill>
                          <a:effectLst/>
                          <a:latin typeface="仿宋_GB2312" panose="02010609030101010101" pitchFamily="49" charset="-122"/>
                          <a:ea typeface="仿宋_GB2312" panose="02010609030101010101" pitchFamily="49" charset="-122"/>
                        </a:rPr>
                        <a:t>安徽皖新智图文化产业发展有限公司</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c vMerge="true">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r>
              <a:tr h="559435">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rowSpan="3">
                  <a:txBody>
                    <a:bodyPr/>
                    <a:lstStyle/>
                    <a:p>
                      <a:pPr algn="ctr" fontAlgn="ctr"/>
                      <a:r>
                        <a:rPr lang="zh-CN" altLang="en-US" sz="1600" u="none" strike="noStrike">
                          <a:solidFill>
                            <a:schemeClr val="tx1"/>
                          </a:solidFill>
                          <a:effectLst/>
                          <a:latin typeface="仿宋_GB2312" panose="02010609030101010101" pitchFamily="49" charset="-122"/>
                          <a:ea typeface="仿宋_GB2312" panose="02010609030101010101" pitchFamily="49" charset="-122"/>
                        </a:rPr>
                        <a:t>旅行社及相关服务</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600" u="none" strike="noStrike" dirty="0">
                          <a:solidFill>
                            <a:schemeClr val="tx1"/>
                          </a:solidFill>
                          <a:effectLst/>
                          <a:latin typeface="仿宋_GB2312" panose="02010609030101010101" pitchFamily="49" charset="-122"/>
                          <a:ea typeface="仿宋_GB2312" panose="02010609030101010101" pitchFamily="49" charset="-122"/>
                        </a:rPr>
                        <a:t>安徽省飞燕国际旅行社有限公司</a:t>
                      </a:r>
                      <a:endParaRPr lang="zh-CN" altLang="en-US" sz="16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c rowSpan="7">
                  <a:txBody>
                    <a:bodyPr/>
                    <a:lstStyle/>
                    <a:p>
                      <a:pPr algn="ctr" fontAlgn="ctr">
                        <a:lnSpc>
                          <a:spcPct val="150000"/>
                        </a:lnSpc>
                        <a:buClrTx/>
                        <a:buSzTx/>
                        <a:buFontTx/>
                        <a:buNone/>
                      </a:pPr>
                      <a:r>
                        <a:rPr lang="zh-CN" altLang="en-US" sz="1600" b="0" i="0" u="none" strike="noStrike">
                          <a:solidFill>
                            <a:srgbClr val="FF0000"/>
                          </a:solidFill>
                          <a:effectLst/>
                          <a:latin typeface="黑体" panose="02010609060101010101" charset="-122"/>
                          <a:ea typeface="黑体" panose="02010609060101010101" charset="-122"/>
                        </a:rPr>
                        <a:t>皖西地学数字创意公园</a:t>
                      </a:r>
                      <a:endParaRPr lang="zh-CN" altLang="en-US" sz="1600" b="0" i="0" u="none" strike="noStrike">
                        <a:solidFill>
                          <a:srgbClr val="FF0000"/>
                        </a:solidFill>
                        <a:effectLst/>
                        <a:latin typeface="黑体" panose="02010609060101010101" charset="-122"/>
                        <a:ea typeface="黑体" panose="02010609060101010101" charset="-122"/>
                      </a:endParaRPr>
                    </a:p>
                    <a:p>
                      <a:pPr algn="ctr" fontAlgn="ctr">
                        <a:lnSpc>
                          <a:spcPct val="150000"/>
                        </a:lnSpc>
                        <a:buClrTx/>
                        <a:buSzTx/>
                        <a:buFontTx/>
                        <a:buNone/>
                      </a:pPr>
                      <a:r>
                        <a:rPr lang="zh-CN" altLang="en-US" sz="1600">
                          <a:solidFill>
                            <a:srgbClr val="FF0000"/>
                          </a:solidFill>
                          <a:latin typeface="黑体" panose="02010609060101010101" charset="-122"/>
                          <a:ea typeface="黑体" panose="02010609060101010101" charset="-122"/>
                        </a:rPr>
                        <a:t>大别山数字文旅服务中心</a:t>
                      </a:r>
                      <a:endParaRPr lang="zh-CN" altLang="en-US" sz="1600">
                        <a:solidFill>
                          <a:srgbClr val="FF0000"/>
                        </a:solidFill>
                        <a:latin typeface="黑体" panose="02010609060101010101" charset="-122"/>
                        <a:ea typeface="黑体" panose="02010609060101010101" charset="-122"/>
                      </a:endParaRPr>
                    </a:p>
                    <a:p>
                      <a:pPr algn="ctr" fontAlgn="ctr">
                        <a:lnSpc>
                          <a:spcPct val="150000"/>
                        </a:lnSpc>
                        <a:buClrTx/>
                        <a:buSzTx/>
                        <a:buFontTx/>
                        <a:buNone/>
                      </a:pPr>
                      <a:r>
                        <a:rPr lang="zh-CN" altLang="en-US" sz="1600">
                          <a:solidFill>
                            <a:srgbClr val="FF0000"/>
                          </a:solidFill>
                          <a:latin typeface="黑体" panose="02010609060101010101" charset="-122"/>
                          <a:ea typeface="黑体" panose="02010609060101010101" charset="-122"/>
                        </a:rPr>
                        <a:t>创意1966梦工厂</a:t>
                      </a:r>
                      <a:endParaRPr lang="zh-CN" altLang="en-US" sz="1600">
                        <a:solidFill>
                          <a:srgbClr val="FF0000"/>
                        </a:solidFill>
                        <a:latin typeface="黑体" panose="02010609060101010101" charset="-122"/>
                        <a:ea typeface="黑体" panose="02010609060101010101" charset="-122"/>
                      </a:endParaRPr>
                    </a:p>
                    <a:p>
                      <a:pPr algn="ctr" fontAlgn="ctr">
                        <a:lnSpc>
                          <a:spcPct val="150000"/>
                        </a:lnSpc>
                        <a:buClrTx/>
                        <a:buSzTx/>
                        <a:buFontTx/>
                        <a:buNone/>
                      </a:pPr>
                      <a:r>
                        <a:rPr lang="zh-CN" altLang="en-US" sz="1600">
                          <a:solidFill>
                            <a:srgbClr val="FF0000"/>
                          </a:solidFill>
                          <a:latin typeface="黑体" panose="02010609060101010101" charset="-122"/>
                          <a:ea typeface="黑体" panose="02010609060101010101" charset="-122"/>
                        </a:rPr>
                        <a:t>抹茶小镇茶绎项目</a:t>
                      </a:r>
                      <a:endParaRPr lang="zh-CN" altLang="en-US" sz="1600">
                        <a:solidFill>
                          <a:srgbClr val="FF0000"/>
                        </a:solidFill>
                        <a:latin typeface="黑体" panose="02010609060101010101" charset="-122"/>
                        <a:ea typeface="黑体" panose="02010609060101010101" charset="-122"/>
                      </a:endParaRPr>
                    </a:p>
                    <a:p>
                      <a:pPr algn="ctr" fontAlgn="ctr">
                        <a:lnSpc>
                          <a:spcPct val="150000"/>
                        </a:lnSpc>
                        <a:buClrTx/>
                        <a:buSzTx/>
                        <a:buFontTx/>
                        <a:buNone/>
                      </a:pPr>
                      <a:r>
                        <a:rPr lang="zh-CN" altLang="en-US" sz="1600">
                          <a:solidFill>
                            <a:srgbClr val="FF0000"/>
                          </a:solidFill>
                          <a:latin typeface="黑体" panose="02010609060101010101" charset="-122"/>
                          <a:ea typeface="黑体" panose="02010609060101010101" charset="-122"/>
                        </a:rPr>
                        <a:t>六安数字健康产业示范区</a:t>
                      </a:r>
                      <a:endParaRPr lang="zh-CN" altLang="en-US" sz="1600">
                        <a:solidFill>
                          <a:srgbClr val="FF0000"/>
                        </a:solidFill>
                        <a:latin typeface="黑体" panose="02010609060101010101" charset="-122"/>
                        <a:ea typeface="黑体" panose="02010609060101010101" charset="-122"/>
                      </a:endParaRPr>
                    </a:p>
                    <a:p>
                      <a:pPr algn="ctr" fontAlgn="ctr">
                        <a:lnSpc>
                          <a:spcPct val="150000"/>
                        </a:lnSpc>
                        <a:buClrTx/>
                        <a:buSzTx/>
                        <a:buFontTx/>
                        <a:buNone/>
                      </a:pPr>
                      <a:r>
                        <a:rPr lang="zh-CN" altLang="en-US" sz="1600">
                          <a:solidFill>
                            <a:srgbClr val="FF0000"/>
                          </a:solidFill>
                          <a:latin typeface="黑体" panose="02010609060101010101" charset="-122"/>
                          <a:ea typeface="黑体" panose="02010609060101010101" charset="-122"/>
                        </a:rPr>
                        <a:t>霍邱县工业旅游集聚区</a:t>
                      </a:r>
                      <a:endParaRPr lang="zh-CN" altLang="en-US" sz="1600">
                        <a:solidFill>
                          <a:srgbClr val="FF0000"/>
                        </a:solidFill>
                        <a:latin typeface="黑体" panose="02010609060101010101" charset="-122"/>
                        <a:ea typeface="黑体" panose="02010609060101010101" charset="-122"/>
                      </a:endParaRPr>
                    </a:p>
                    <a:p>
                      <a:pPr algn="ctr" fontAlgn="ctr">
                        <a:lnSpc>
                          <a:spcPct val="150000"/>
                        </a:lnSpc>
                        <a:buClrTx/>
                        <a:buSzTx/>
                        <a:buFontTx/>
                        <a:buNone/>
                      </a:pPr>
                      <a:r>
                        <a:rPr lang="zh-CN" altLang="en-US" sz="1600">
                          <a:solidFill>
                            <a:srgbClr val="FF0000"/>
                          </a:solidFill>
                          <a:latin typeface="黑体" panose="02010609060101010101" charset="-122"/>
                          <a:ea typeface="黑体" panose="02010609060101010101" charset="-122"/>
                        </a:rPr>
                        <a:t>六安元宇宙体验中心</a:t>
                      </a:r>
                      <a:endParaRPr lang="zh-CN" altLang="en-US" sz="1600">
                        <a:solidFill>
                          <a:srgbClr val="FF0000"/>
                        </a:solidFill>
                        <a:latin typeface="黑体" panose="02010609060101010101" charset="-122"/>
                        <a:ea typeface="黑体" panose="02010609060101010101" charset="-122"/>
                      </a:endParaRPr>
                    </a:p>
                    <a:p>
                      <a:pPr algn="ctr" fontAlgn="ctr">
                        <a:lnSpc>
                          <a:spcPct val="150000"/>
                        </a:lnSpc>
                        <a:buClrTx/>
                        <a:buSzTx/>
                        <a:buFontTx/>
                        <a:buNone/>
                      </a:pPr>
                      <a:r>
                        <a:rPr lang="zh-CN" altLang="en-US" sz="1600">
                          <a:solidFill>
                            <a:srgbClr val="FF0000"/>
                          </a:solidFill>
                          <a:latin typeface="黑体" panose="02010609060101010101" charset="-122"/>
                          <a:ea typeface="黑体" panose="02010609060101010101" charset="-122"/>
                        </a:rPr>
                        <a:t>状元镇数字文旅项目</a:t>
                      </a:r>
                      <a:endParaRPr lang="zh-CN" altLang="en-US" sz="1600">
                        <a:solidFill>
                          <a:srgbClr val="FF0000"/>
                        </a:solidFill>
                        <a:latin typeface="黑体" panose="02010609060101010101" charset="-122"/>
                        <a:ea typeface="黑体" panose="02010609060101010101" charset="-122"/>
                      </a:endParaRPr>
                    </a:p>
                    <a:p>
                      <a:pPr algn="ctr" fontAlgn="ctr">
                        <a:lnSpc>
                          <a:spcPct val="150000"/>
                        </a:lnSpc>
                        <a:buClrTx/>
                        <a:buSzTx/>
                        <a:buFontTx/>
                        <a:buNone/>
                      </a:pPr>
                      <a:r>
                        <a:rPr lang="zh-CN" altLang="en-US" sz="1600">
                          <a:solidFill>
                            <a:srgbClr val="FF0000"/>
                          </a:solidFill>
                          <a:latin typeface="黑体" panose="02010609060101010101" charset="-122"/>
                          <a:ea typeface="黑体" panose="02010609060101010101" charset="-122"/>
                        </a:rPr>
                        <a:t>霍山县三线工业遗产数字化保护与开发</a:t>
                      </a:r>
                      <a:endParaRPr lang="zh-CN" altLang="en-US" sz="1600">
                        <a:solidFill>
                          <a:srgbClr val="FF0000"/>
                        </a:solidFill>
                        <a:latin typeface="黑体" panose="02010609060101010101" charset="-122"/>
                        <a:ea typeface="黑体" panose="02010609060101010101" charset="-122"/>
                      </a:endParaRPr>
                    </a:p>
                    <a:p>
                      <a:pPr algn="ctr" fontAlgn="ctr">
                        <a:lnSpc>
                          <a:spcPct val="150000"/>
                        </a:lnSpc>
                        <a:buClrTx/>
                        <a:buSzTx/>
                        <a:buFontTx/>
                        <a:buNone/>
                      </a:pPr>
                      <a:r>
                        <a:rPr lang="zh-CN" altLang="en-US" sz="1600">
                          <a:solidFill>
                            <a:srgbClr val="FF0000"/>
                          </a:solidFill>
                          <a:latin typeface="黑体" panose="02010609060101010101" charset="-122"/>
                          <a:ea typeface="黑体" panose="02010609060101010101" charset="-122"/>
                        </a:rPr>
                        <a:t>大别山文学公园</a:t>
                      </a:r>
                      <a:endParaRPr lang="zh-CN" altLang="en-US" sz="1600" b="0" i="0" u="none" strike="noStrike">
                        <a:solidFill>
                          <a:srgbClr val="FF0000"/>
                        </a:solidFill>
                        <a:effectLst/>
                        <a:latin typeface="黑体" panose="02010609060101010101" charset="-122"/>
                        <a:ea typeface="黑体" panose="02010609060101010101"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r>
              <a:tr h="57023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vMerge="true">
                  <a:tcPr>
                    <a:lnL w="28575">
                      <a:solidFill>
                        <a:schemeClr val="bg1"/>
                      </a:solidFill>
                      <a:prstDash val="solid"/>
                    </a:lnL>
                    <a:lnR w="28575">
                      <a:solidFill>
                        <a:schemeClr val="bg1"/>
                      </a:solidFill>
                      <a:prstDash val="solid"/>
                    </a:lnR>
                  </a:tcPr>
                </a:tc>
                <a:tc>
                  <a:txBody>
                    <a:bodyPr/>
                    <a:lstStyle/>
                    <a:p>
                      <a:pPr algn="ctr" fontAlgn="ctr"/>
                      <a:r>
                        <a:rPr lang="zh-CN" altLang="en-US" sz="1600" u="none" strike="noStrike">
                          <a:solidFill>
                            <a:schemeClr val="tx1"/>
                          </a:solidFill>
                          <a:effectLst/>
                          <a:latin typeface="仿宋_GB2312" panose="02010609030101010101" pitchFamily="49" charset="-122"/>
                          <a:ea typeface="仿宋_GB2312" panose="02010609030101010101" pitchFamily="49" charset="-122"/>
                        </a:rPr>
                        <a:t>安徽皖旅旅游有限公司</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c vMerge="true">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558165">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vMerge="true">
                  <a:tcPr>
                    <a:lnL w="28575">
                      <a:solidFill>
                        <a:schemeClr val="bg1"/>
                      </a:solidFill>
                      <a:prstDash val="solid"/>
                    </a:lnL>
                    <a:lnR w="28575">
                      <a:solidFill>
                        <a:schemeClr val="bg1"/>
                      </a:solidFill>
                      <a:prstDash val="solid"/>
                    </a:lnR>
                    <a:lnB w="28575">
                      <a:solidFill>
                        <a:schemeClr val="bg1"/>
                      </a:solidFill>
                      <a:prstDash val="solid"/>
                    </a:lnB>
                  </a:tcPr>
                </a:tc>
                <a:tc>
                  <a:txBody>
                    <a:bodyPr/>
                    <a:lstStyle/>
                    <a:p>
                      <a:pPr algn="ctr" fontAlgn="ctr"/>
                      <a:r>
                        <a:rPr lang="zh-CN" altLang="en-US" sz="1600" u="none" strike="noStrike" dirty="0">
                          <a:solidFill>
                            <a:schemeClr val="tx1"/>
                          </a:solidFill>
                          <a:effectLst/>
                          <a:latin typeface="仿宋_GB2312" panose="02010609030101010101" pitchFamily="49" charset="-122"/>
                          <a:ea typeface="仿宋_GB2312" panose="02010609030101010101" pitchFamily="49" charset="-122"/>
                        </a:rPr>
                        <a:t>霍山豫皖生态旅游开发有限公司</a:t>
                      </a:r>
                      <a:endParaRPr lang="zh-CN" altLang="en-US" sz="16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c vMerge="true">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559435">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rowSpan="4">
                  <a:txBody>
                    <a:bodyPr/>
                    <a:lstStyle/>
                    <a:p>
                      <a:pPr algn="ctr" fontAlgn="ctr"/>
                      <a:r>
                        <a:rPr lang="zh-CN" altLang="en-US" sz="1600" u="none" strike="noStrike">
                          <a:solidFill>
                            <a:schemeClr val="tx1"/>
                          </a:solidFill>
                          <a:effectLst/>
                          <a:latin typeface="仿宋_GB2312" panose="02010609030101010101" pitchFamily="49" charset="-122"/>
                          <a:ea typeface="仿宋_GB2312" panose="02010609030101010101" pitchFamily="49" charset="-122"/>
                        </a:rPr>
                        <a:t>旅游会展服务</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600" u="none" strike="noStrike" dirty="0">
                          <a:solidFill>
                            <a:schemeClr val="tx1"/>
                          </a:solidFill>
                          <a:effectLst/>
                          <a:latin typeface="仿宋_GB2312" panose="02010609030101010101" pitchFamily="49" charset="-122"/>
                          <a:ea typeface="仿宋_GB2312" panose="02010609030101010101" pitchFamily="49" charset="-122"/>
                        </a:rPr>
                        <a:t>舒城县万佛山旅游开发有限公司</a:t>
                      </a:r>
                      <a:endParaRPr lang="zh-CN" altLang="en-US" sz="16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c vMerge="true">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559435">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vMerge="true">
                  <a:tcPr>
                    <a:lnL w="28575">
                      <a:solidFill>
                        <a:schemeClr val="bg1"/>
                      </a:solidFill>
                      <a:prstDash val="solid"/>
                    </a:lnL>
                    <a:lnR w="28575">
                      <a:solidFill>
                        <a:schemeClr val="bg1"/>
                      </a:solidFill>
                      <a:prstDash val="solid"/>
                    </a:lnR>
                  </a:tcPr>
                </a:tc>
                <a:tc>
                  <a:txBody>
                    <a:bodyPr/>
                    <a:lstStyle/>
                    <a:p>
                      <a:pPr algn="ctr" fontAlgn="ctr"/>
                      <a:r>
                        <a:rPr lang="zh-CN" altLang="en-US" sz="1600" u="none" strike="noStrike" dirty="0">
                          <a:solidFill>
                            <a:schemeClr val="tx1"/>
                          </a:solidFill>
                          <a:effectLst/>
                          <a:latin typeface="仿宋_GB2312" panose="02010609030101010101" pitchFamily="49" charset="-122"/>
                          <a:ea typeface="仿宋_GB2312" panose="02010609030101010101" pitchFamily="49" charset="-122"/>
                        </a:rPr>
                        <a:t>安徽天瑞旅游发展有限公司</a:t>
                      </a:r>
                      <a:endParaRPr lang="zh-CN" altLang="en-US" sz="16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c vMerge="true">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558800">
                <a:tc vMerge="true">
                  <a:tcPr/>
                </a:tc>
                <a:tc vMerge="true">
                  <a:tcPr>
                    <a:lnL w="28575">
                      <a:solidFill>
                        <a:schemeClr val="bg1"/>
                      </a:solidFill>
                      <a:prstDash val="solid"/>
                    </a:lnL>
                    <a:lnR w="28575">
                      <a:solidFill>
                        <a:schemeClr val="bg1"/>
                      </a:solidFill>
                      <a:prstDash val="solid"/>
                    </a:lnR>
                    <a:lnB w="28575">
                      <a:solidFill>
                        <a:schemeClr val="bg1"/>
                      </a:solidFill>
                      <a:prstDash val="solid"/>
                    </a:lnB>
                  </a:tcPr>
                </a:tc>
                <a:tc vMerge="true">
                  <a:tcPr>
                    <a:lnL w="28575">
                      <a:solidFill>
                        <a:schemeClr val="bg1"/>
                      </a:solidFill>
                      <a:prstDash val="solid"/>
                    </a:lnL>
                    <a:lnR w="28575">
                      <a:solidFill>
                        <a:schemeClr val="bg1"/>
                      </a:solidFill>
                      <a:prstDash val="solid"/>
                    </a:lnR>
                    <a:lnB w="28575">
                      <a:solidFill>
                        <a:schemeClr val="bg1"/>
                      </a:solidFill>
                      <a:prstDash val="solid"/>
                    </a:lnB>
                  </a:tcPr>
                </a:tc>
                <a:tc>
                  <a:txBody>
                    <a:bodyPr/>
                    <a:lstStyle/>
                    <a:p>
                      <a:pPr algn="ctr" fontAlgn="ctr">
                        <a:buNone/>
                      </a:pPr>
                      <a:r>
                        <a:rPr lang="zh-CN" altLang="en-US" sz="1600">
                          <a:effectLst/>
                          <a:latin typeface="仿宋_GB2312" panose="02010609030101010101" pitchFamily="49" charset="-122"/>
                          <a:ea typeface="仿宋_GB2312" panose="02010609030101010101" pitchFamily="49" charset="-122"/>
                          <a:sym typeface="+mn-ea"/>
                        </a:rPr>
                        <a:t>金寨县策源地旅游文化创意有限公司</a:t>
                      </a:r>
                      <a:endParaRPr lang="zh-CN" altLang="en-US" sz="16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c vMerge="true">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r>
              <a:tr h="708660">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vMerge="true">
                  <a:tcPr>
                    <a:lnL w="28575">
                      <a:solidFill>
                        <a:schemeClr val="bg1"/>
                      </a:solidFill>
                      <a:prstDash val="solid"/>
                    </a:lnL>
                    <a:lnR w="28575">
                      <a:solidFill>
                        <a:schemeClr val="bg1"/>
                      </a:solidFill>
                      <a:prstDash val="solid"/>
                    </a:lnR>
                    <a:lnB w="28575">
                      <a:solidFill>
                        <a:schemeClr val="bg1"/>
                      </a:solidFill>
                      <a:prstDash val="solid"/>
                    </a:lnB>
                  </a:tcPr>
                </a:tc>
                <a:tc>
                  <a:txBody>
                    <a:bodyPr/>
                    <a:lstStyle/>
                    <a:p>
                      <a:pPr algn="ctr" fontAlgn="ctr"/>
                      <a:r>
                        <a:rPr lang="zh-CN" altLang="en-US" sz="1600" u="none" strike="noStrike" dirty="0">
                          <a:solidFill>
                            <a:schemeClr val="tx1"/>
                          </a:solidFill>
                          <a:effectLst/>
                          <a:latin typeface="仿宋_GB2312" panose="02010609030101010101" pitchFamily="49" charset="-122"/>
                          <a:ea typeface="仿宋_GB2312" panose="02010609030101010101" pitchFamily="49" charset="-122"/>
                        </a:rPr>
                        <a:t>安徽华宸文化旅游发展有限公司</a:t>
                      </a:r>
                      <a:endParaRPr lang="zh-CN" altLang="en-US" sz="16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c vMerge="true">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9DC3E7"/>
                    </a:solidFill>
                  </a:tcPr>
                </a:tc>
              </a:tr>
              <a:tr h="559435">
                <a:tc vMerge="true">
                  <a:tcPr>
                    <a:lnL w="28575">
                      <a:solidFill>
                        <a:schemeClr val="bg1"/>
                      </a:solidFill>
                      <a:prstDash val="solid"/>
                    </a:lnL>
                    <a:lnR w="28575">
                      <a:solidFill>
                        <a:schemeClr val="bg1"/>
                      </a:solidFill>
                      <a:prstDash val="solid"/>
                    </a:lnR>
                    <a:lnB w="12700" cap="flat" cmpd="sng" algn="ctr">
                      <a:solidFill>
                        <a:schemeClr val="tx1"/>
                      </a:solidFill>
                      <a:prstDash val="solid"/>
                      <a:round/>
                      <a:headEnd type="none" w="med" len="med"/>
                      <a:tailEnd type="none" w="med" len="med"/>
                    </a:lnB>
                  </a:tcPr>
                </a:tc>
                <a:tc vMerge="true">
                  <a:tcPr>
                    <a:lnL w="28575">
                      <a:solidFill>
                        <a:schemeClr val="bg1"/>
                      </a:solidFill>
                      <a:prstDash val="solid"/>
                    </a:lnL>
                    <a:lnR w="28575">
                      <a:solidFill>
                        <a:schemeClr val="bg1"/>
                      </a:solidFill>
                      <a:prstDash val="solid"/>
                    </a:lnR>
                  </a:tcPr>
                </a:tc>
                <a:tc rowSpan="2">
                  <a:txBody>
                    <a:bodyPr/>
                    <a:lstStyle/>
                    <a:p>
                      <a:pPr algn="ctr" fontAlgn="ctr"/>
                      <a:r>
                        <a:rPr lang="zh-CN" altLang="en-US" sz="1600" u="none" strike="noStrike">
                          <a:solidFill>
                            <a:schemeClr val="tx1"/>
                          </a:solidFill>
                          <a:effectLst/>
                          <a:latin typeface="仿宋_GB2312" panose="02010609030101010101" pitchFamily="49" charset="-122"/>
                          <a:ea typeface="仿宋_GB2312" panose="02010609030101010101" pitchFamily="49" charset="-122"/>
                        </a:rPr>
                        <a:t>互联网广告服务</a:t>
                      </a:r>
                      <a:endParaRPr lang="zh-CN" altLang="en-US" sz="1600" b="0" i="0" u="none" strike="noStrike">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E699"/>
                    </a:solidFill>
                  </a:tcPr>
                </a:tc>
                <a:tc>
                  <a:txBody>
                    <a:bodyPr/>
                    <a:lstStyle/>
                    <a:p>
                      <a:pPr algn="ctr" fontAlgn="ctr"/>
                      <a:r>
                        <a:rPr lang="zh-CN" altLang="en-US" sz="1600" u="none" strike="noStrike" dirty="0">
                          <a:solidFill>
                            <a:schemeClr val="tx1"/>
                          </a:solidFill>
                          <a:effectLst/>
                          <a:latin typeface="仿宋_GB2312" panose="02010609030101010101" pitchFamily="49" charset="-122"/>
                          <a:ea typeface="仿宋_GB2312" panose="02010609030101010101" pitchFamily="49" charset="-122"/>
                        </a:rPr>
                        <a:t>舒城开元广告传媒有限责任公司</a:t>
                      </a:r>
                      <a:endParaRPr lang="zh-CN" altLang="en-US" sz="16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c rowSpan="2">
                  <a:txBody>
                    <a:bodyPr/>
                    <a:lstStyle/>
                    <a:p>
                      <a:pPr algn="ctr" fontAlgn="ctr">
                        <a:buNone/>
                      </a:pPr>
                      <a:r>
                        <a:rPr lang="zh-CN" altLang="en-US" sz="1600">
                          <a:solidFill>
                            <a:srgbClr val="FF0000"/>
                          </a:solidFill>
                          <a:latin typeface="黑体" panose="02010609060101010101" charset="-122"/>
                          <a:ea typeface="黑体" panose="02010609060101010101" charset="-122"/>
                          <a:sym typeface="Arial" panose="02080604020202020204" pitchFamily="34" charset="0"/>
                        </a:rPr>
                        <a:t>六安特色电商产业园</a:t>
                      </a:r>
                      <a:endParaRPr lang="zh-CN" altLang="en-US" sz="16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r>
              <a:tr h="558800">
                <a:tc vMerge="true">
                  <a:tcPr>
                    <a:lnL w="28575">
                      <a:solidFill>
                        <a:schemeClr val="bg1"/>
                      </a:solidFill>
                      <a:prstDash val="solid"/>
                    </a:lnL>
                    <a:lnR w="28575">
                      <a:solidFill>
                        <a:schemeClr val="bg1"/>
                      </a:solidFill>
                      <a:prstDash val="solid"/>
                    </a:lnR>
                    <a:lnB w="28575">
                      <a:solidFill>
                        <a:schemeClr val="bg1"/>
                      </a:solidFill>
                      <a:prstDash val="solid"/>
                    </a:lnB>
                  </a:tcPr>
                </a:tc>
                <a:tc vMerge="true">
                  <a:tcPr>
                    <a:lnL w="28575">
                      <a:solidFill>
                        <a:schemeClr val="bg1"/>
                      </a:solidFill>
                      <a:prstDash val="solid"/>
                    </a:lnL>
                    <a:lnR w="28575">
                      <a:solidFill>
                        <a:schemeClr val="bg1"/>
                      </a:solidFill>
                      <a:prstDash val="solid"/>
                    </a:lnR>
                    <a:lnB w="28575">
                      <a:solidFill>
                        <a:schemeClr val="bg1"/>
                      </a:solidFill>
                      <a:prstDash val="solid"/>
                    </a:lnB>
                  </a:tcPr>
                </a:tc>
                <a:tc vMerge="true">
                  <a:tcPr>
                    <a:lnL w="28575">
                      <a:solidFill>
                        <a:schemeClr val="bg1"/>
                      </a:solidFill>
                      <a:prstDash val="solid"/>
                    </a:lnL>
                    <a:lnR w="28575">
                      <a:solidFill>
                        <a:schemeClr val="bg1"/>
                      </a:solidFill>
                      <a:prstDash val="solid"/>
                    </a:lnR>
                    <a:lnB w="28575">
                      <a:solidFill>
                        <a:schemeClr val="bg1"/>
                      </a:solidFill>
                      <a:prstDash val="solid"/>
                    </a:lnB>
                  </a:tcPr>
                </a:tc>
                <a:tc>
                  <a:txBody>
                    <a:bodyPr/>
                    <a:lstStyle/>
                    <a:p>
                      <a:pPr algn="ctr" fontAlgn="ctr"/>
                      <a:r>
                        <a:rPr lang="zh-CN" altLang="en-US" sz="1600" u="none" strike="noStrike" dirty="0">
                          <a:solidFill>
                            <a:schemeClr val="tx1"/>
                          </a:solidFill>
                          <a:effectLst/>
                          <a:latin typeface="仿宋_GB2312" panose="02010609030101010101" pitchFamily="49" charset="-122"/>
                          <a:ea typeface="仿宋_GB2312" panose="02010609030101010101" pitchFamily="49" charset="-122"/>
                        </a:rPr>
                        <a:t>六安市新蓝海文化传媒有限公司</a:t>
                      </a:r>
                      <a:endParaRPr lang="zh-CN" altLang="en-US" sz="1600" b="0" i="0" u="none" strike="noStrike" dirty="0">
                        <a:solidFill>
                          <a:schemeClr val="tx1"/>
                        </a:solidFill>
                        <a:effectLst/>
                        <a:latin typeface="仿宋_GB2312" panose="02010609030101010101" pitchFamily="49" charset="-122"/>
                        <a:ea typeface="仿宋_GB2312" panose="02010609030101010101" pitchFamily="49" charset="-122"/>
                      </a:endParaRPr>
                    </a:p>
                  </a:txBody>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c vMerge="true">
                  <a:tcPr marL="5034" marR="5034" marT="5034" marB="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1">
                        <a:lumMod val="40000"/>
                        <a:lumOff val="60000"/>
                      </a:schemeClr>
                    </a:solidFill>
                  </a:tcPr>
                </a:tc>
              </a:tr>
            </a:tbl>
          </a:graphicData>
        </a:graphic>
      </p:graphicFrame>
    </p:spTree>
    <p:custDataLst>
      <p:tags r:id="rId2"/>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rgbClr val="226E4B"/>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chemeClr val="tx1">
              <a:lumMod val="65000"/>
              <a:lumOff val="35000"/>
            </a:schemeClr>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航空小镇</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旅游资源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航空迪士尼</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市场潜力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数字表演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交通便利</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客源市场广阔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50713"/>
            <a:ext cx="1844275" cy="706755"/>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应流航空产业园</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配套完备</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第三产业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服务业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从业人员宽泛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3820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13.1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1348105" y="1276985"/>
            <a:ext cx="9379585" cy="1630045"/>
          </a:xfrm>
          <a:prstGeom prst="rect">
            <a:avLst/>
          </a:prstGeom>
          <a:noFill/>
        </p:spPr>
        <p:txBody>
          <a:bodyPr wrap="square" rtlCol="0">
            <a:spAutoFit/>
          </a:bodyPr>
          <a:lstStyle/>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中国2021年数字经济规模达突破40万亿，占GDP比重达38.60%，位居全球第二，中国已成为世界公认的网络和数字化大国。国内旅游人数达到60亿人次，同比增长8.4%，旅游收入5.73万亿元，同比增长11.7%，国民旅游热度不断高涨。</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数据来源《中国国内旅游发展年度报告2021》</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数据来源《中国数字经济发展白皮书（2021）》</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lnSpc>
                <a:spcPts val="2000"/>
              </a:lnSpc>
            </a:pP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目前全球共有600多个航空小镇，其中美国有将近500个，其余则分布在欧洲、澳洲、南美等地区。中国的航空小镇建设起步较晚，全国各地都在兴建航空小镇，但与其他发达国家相比，仍有较大差距，可创空间较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以应流航空产业园为基础，依托周边相关产业，争做区域排头兵</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6708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13.2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2266314" cy="1168166"/>
            <a:chOff x="141661" y="1656247"/>
            <a:chExt cx="2266314" cy="1168166"/>
          </a:xfrm>
        </p:grpSpPr>
        <p:grpSp>
          <p:nvGrpSpPr>
            <p:cNvPr id="28" name="组合 27"/>
            <p:cNvGrpSpPr/>
            <p:nvPr/>
          </p:nvGrpSpPr>
          <p:grpSpPr>
            <a:xfrm>
              <a:off x="141661" y="1656247"/>
              <a:ext cx="2266314" cy="975219"/>
              <a:chOff x="887897" y="4138990"/>
              <a:chExt cx="2266314" cy="975219"/>
            </a:xfrm>
          </p:grpSpPr>
          <p:sp>
            <p:nvSpPr>
              <p:cNvPr id="30" name="文本框 29"/>
              <p:cNvSpPr txBox="true"/>
              <p:nvPr/>
            </p:nvSpPr>
            <p:spPr>
              <a:xfrm>
                <a:off x="887897" y="4138990"/>
                <a:ext cx="2214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航空小镇</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36093"/>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59719" y="239802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34" name="组合 33"/>
          <p:cNvGrpSpPr/>
          <p:nvPr/>
        </p:nvGrpSpPr>
        <p:grpSpPr>
          <a:xfrm flipV="true">
            <a:off x="7040413" y="4962127"/>
            <a:ext cx="1125545" cy="487730"/>
            <a:chOff x="7692572" y="1990584"/>
            <a:chExt cx="1125545" cy="487730"/>
          </a:xfrm>
          <a:solidFill>
            <a:schemeClr val="bg1">
              <a:lumMod val="85000"/>
            </a:schemeClr>
          </a:solidFill>
        </p:grpSpPr>
        <p:grpSp>
          <p:nvGrpSpPr>
            <p:cNvPr id="35" name="组合 34"/>
            <p:cNvGrpSpPr/>
            <p:nvPr/>
          </p:nvGrpSpPr>
          <p:grpSpPr>
            <a:xfrm>
              <a:off x="7692572" y="2038350"/>
              <a:ext cx="1068254" cy="439964"/>
              <a:chOff x="7692572" y="2038350"/>
              <a:chExt cx="1068254" cy="439964"/>
            </a:xfrm>
            <a:grpFill/>
          </p:grpSpPr>
          <p:cxnSp>
            <p:nvCxnSpPr>
              <p:cNvPr id="37" name="直接连接符 36"/>
              <p:cNvCxnSpPr/>
              <p:nvPr/>
            </p:nvCxnSpPr>
            <p:spPr>
              <a:xfrm flipV="true">
                <a:off x="8132536" y="2044207"/>
                <a:ext cx="628290"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true">
                <a:off x="7692572"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36" name="椭圆 35"/>
            <p:cNvSpPr/>
            <p:nvPr/>
          </p:nvSpPr>
          <p:spPr>
            <a:xfrm>
              <a:off x="8703535"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46" name="文本框 45"/>
          <p:cNvSpPr txBox="true"/>
          <p:nvPr/>
        </p:nvSpPr>
        <p:spPr>
          <a:xfrm>
            <a:off x="7980803" y="1043160"/>
            <a:ext cx="1706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航空体验中心</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7418070" y="1362710"/>
            <a:ext cx="4532630" cy="163004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依托应流航空小镇航空综合体验区原有的配套体系，缩短大别山数字文旅服务中心的培育周期，建设通航总部大楼、通航研发中心、双创中心等业态，户外高空跳伞、低空旅游、热气球观光等通航旅游项目，</a:t>
            </a: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培育和植入航空研学、飞机餐厅等特色文旅项目</a:t>
            </a: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endPar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6384290" y="1168400"/>
            <a:ext cx="1504314" cy="934720"/>
            <a:chOff x="7380514" y="2005986"/>
            <a:chExt cx="1504140" cy="472328"/>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447" y="2005986"/>
              <a:ext cx="109207" cy="69309"/>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57" name="文本框 56"/>
          <p:cNvSpPr txBox="true"/>
          <p:nvPr/>
        </p:nvSpPr>
        <p:spPr>
          <a:xfrm>
            <a:off x="7834630" y="3408680"/>
            <a:ext cx="4385945" cy="137350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建设包括长</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1000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米、宽30米的草地跑道、滑行道、机库、塔台、皖西低空飞行服务保障中心等，实现了日常运营。举办航空运动嘉年华、全国跳伞比赛、热气球嘉年华等赛事，打造知名航空品牌</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58" name="组合 57"/>
          <p:cNvGrpSpPr/>
          <p:nvPr/>
        </p:nvGrpSpPr>
        <p:grpSpPr>
          <a:xfrm>
            <a:off x="7775093" y="3147414"/>
            <a:ext cx="866512" cy="328656"/>
            <a:chOff x="7539588" y="1990584"/>
            <a:chExt cx="866512" cy="328656"/>
          </a:xfrm>
          <a:solidFill>
            <a:schemeClr val="bg1">
              <a:lumMod val="85000"/>
            </a:schemeClr>
          </a:solidFill>
        </p:grpSpPr>
        <p:grpSp>
          <p:nvGrpSpPr>
            <p:cNvPr id="59" name="组合 58"/>
            <p:cNvGrpSpPr/>
            <p:nvPr/>
          </p:nvGrpSpPr>
          <p:grpSpPr>
            <a:xfrm>
              <a:off x="7539588" y="2038350"/>
              <a:ext cx="759308" cy="280890"/>
              <a:chOff x="7539588" y="2038350"/>
              <a:chExt cx="759308" cy="280890"/>
            </a:xfrm>
            <a:grpFill/>
          </p:grpSpPr>
          <p:cxnSp>
            <p:nvCxnSpPr>
              <p:cNvPr id="61" name="直接连接符 60"/>
              <p:cNvCxnSpPr/>
              <p:nvPr/>
            </p:nvCxnSpPr>
            <p:spPr>
              <a:xfrm>
                <a:off x="7820478" y="2044207"/>
                <a:ext cx="47841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true">
                <a:off x="7539588" y="2038350"/>
                <a:ext cx="280890" cy="28089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60" name="椭圆 59"/>
            <p:cNvSpPr/>
            <p:nvPr/>
          </p:nvSpPr>
          <p:spPr>
            <a:xfrm>
              <a:off x="829151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67" name="文本框 66"/>
          <p:cNvSpPr txBox="true"/>
          <p:nvPr/>
        </p:nvSpPr>
        <p:spPr>
          <a:xfrm>
            <a:off x="6384413" y="5485853"/>
            <a:ext cx="1786255"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裸眼</a:t>
            </a:r>
            <a:r>
              <a:rPr lang="en-US" altLang="zh-CN"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3D</a:t>
            </a:r>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体验馆</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文本框 67"/>
          <p:cNvSpPr txBox="true"/>
          <p:nvPr/>
        </p:nvSpPr>
        <p:spPr>
          <a:xfrm>
            <a:off x="8329930" y="4871085"/>
            <a:ext cx="3862070" cy="1886585"/>
          </a:xfrm>
          <a:prstGeom prst="rect">
            <a:avLst/>
          </a:prstGeom>
          <a:noFill/>
        </p:spPr>
        <p:txBody>
          <a:bodyPr wrap="square" rtlCol="0">
            <a:spAutoFit/>
          </a:bodyPr>
          <a:lstStyle/>
          <a:p>
            <a:pPr>
              <a:lnSpc>
                <a:spcPts val="2000"/>
              </a:lnSpc>
            </a:pP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建设</a:t>
            </a: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面积达2300平方米，有800余个座位</a:t>
            </a: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的</a:t>
            </a: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互动式虚拟现实体验剧场，</a:t>
            </a: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上线</a:t>
            </a: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人工智能混合虚拟现实音像互动系统</a:t>
            </a: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，实现人机互动</a:t>
            </a: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引进</a:t>
            </a: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MR-4D技术</a:t>
            </a: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让VR和AR头盔或眼镜的功能在多层显示空间中实现，观众可裸眼观看和体验，解决了VR和AR最困难的头脑眩晕问题</a:t>
            </a:r>
            <a:r>
              <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endParaRPr 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0" name="组合 39"/>
          <p:cNvGrpSpPr/>
          <p:nvPr/>
        </p:nvGrpSpPr>
        <p:grpSpPr>
          <a:xfrm flipH="true">
            <a:off x="2242830" y="4043550"/>
            <a:ext cx="2553895" cy="413139"/>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209468" y="3888300"/>
            <a:ext cx="2033270" cy="398780"/>
          </a:xfrm>
          <a:prstGeom prst="rect">
            <a:avLst/>
          </a:prstGeom>
          <a:noFill/>
        </p:spPr>
        <p:txBody>
          <a:bodyPr wrap="none" rtlCol="0">
            <a:spAutoFit/>
          </a:bodyPr>
          <a:lstStyle/>
          <a:p>
            <a:r>
              <a:rPr lang="en-US" altLang="zh-CN"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5G</a:t>
            </a:r>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航空未来社区</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170180" y="4286885"/>
            <a:ext cx="4271010"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与中国移动、中国联通或中国电信合作，打造“5G+航空智慧小镇”，5G将与人工智能、云计算、大数据等基础技术相互结合。涉及无人车、巡航机器人、智慧交通等多个5G应用场景。在文旅服务综合体，将结合“5G+”，进一步赋能社区智能管理、社区智能服务、社区智能生活等场景 。</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13.3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 name="文本框 2"/>
          <p:cNvSpPr txBox="true"/>
          <p:nvPr/>
        </p:nvSpPr>
        <p:spPr>
          <a:xfrm>
            <a:off x="8783320" y="3009900"/>
            <a:ext cx="2218055" cy="398780"/>
          </a:xfrm>
          <a:prstGeom prst="rect">
            <a:avLst/>
          </a:prstGeom>
          <a:noFill/>
        </p:spPr>
        <p:txBody>
          <a:bodyPr wrap="square" rtlCol="0">
            <a:spAutoFit/>
          </a:bodyPr>
          <a:lstStyle/>
          <a:p>
            <a:r>
              <a:rPr lang="zh-CN" altLang="en-US" sz="2000" b="1">
                <a:latin typeface="微软雅黑" panose="020B0503020204020204" pitchFamily="34" charset="-122"/>
                <a:ea typeface="微软雅黑" panose="020B0503020204020204" pitchFamily="34" charset="-122"/>
              </a:rPr>
              <a:t>应流航空飞行营地</a:t>
            </a:r>
            <a:endParaRPr lang="zh-CN" altLang="en-US" sz="2000" b="1">
              <a:latin typeface="微软雅黑" panose="020B0503020204020204" pitchFamily="34" charset="-122"/>
              <a:ea typeface="微软雅黑" panose="020B0503020204020204" pitchFamily="34" charset="-122"/>
            </a:endParaRPr>
          </a:p>
        </p:txBody>
      </p:sp>
      <p:grpSp>
        <p:nvGrpSpPr>
          <p:cNvPr id="2" name="组合 1"/>
          <p:cNvGrpSpPr/>
          <p:nvPr/>
        </p:nvGrpSpPr>
        <p:grpSpPr>
          <a:xfrm flipH="true">
            <a:off x="3236595" y="1398905"/>
            <a:ext cx="2870200" cy="752475"/>
            <a:chOff x="7465725" y="1990584"/>
            <a:chExt cx="2553895" cy="413139"/>
          </a:xfrm>
          <a:solidFill>
            <a:schemeClr val="bg1">
              <a:lumMod val="85000"/>
            </a:schemeClr>
          </a:solidFill>
        </p:grpSpPr>
        <p:grpSp>
          <p:nvGrpSpPr>
            <p:cNvPr id="4" name="组合 3"/>
            <p:cNvGrpSpPr/>
            <p:nvPr/>
          </p:nvGrpSpPr>
          <p:grpSpPr>
            <a:xfrm>
              <a:off x="7465725" y="2035840"/>
              <a:ext cx="2439313" cy="367883"/>
              <a:chOff x="7465725" y="2035840"/>
              <a:chExt cx="2439313" cy="367883"/>
            </a:xfrm>
            <a:grpFill/>
          </p:grpSpPr>
          <p:cxnSp>
            <p:nvCxnSpPr>
              <p:cNvPr id="5" name="直接连接符 4"/>
              <p:cNvCxnSpPr>
                <a:endCxn id="7" idx="2"/>
              </p:cNvCxnSpPr>
              <p:nvPr/>
            </p:nvCxnSpPr>
            <p:spPr>
              <a:xfrm>
                <a:off x="7820478" y="2035840"/>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7" name="椭圆 6"/>
            <p:cNvSpPr/>
            <p:nvPr/>
          </p:nvSpPr>
          <p:spPr>
            <a:xfrm>
              <a:off x="9904921" y="1990584"/>
              <a:ext cx="114699" cy="97271"/>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8" name="文本框 7"/>
          <p:cNvSpPr txBox="true"/>
          <p:nvPr/>
        </p:nvSpPr>
        <p:spPr>
          <a:xfrm>
            <a:off x="447593" y="1290515"/>
            <a:ext cx="2722880" cy="398780"/>
          </a:xfrm>
          <a:prstGeom prst="rect">
            <a:avLst/>
          </a:prstGeom>
          <a:noFill/>
        </p:spPr>
        <p:txBody>
          <a:bodyPr wrap="none" rtlCol="0">
            <a:spAutoFit/>
          </a:bodyPr>
          <a:lstStyle/>
          <a:p>
            <a:r>
              <a:rPr lang="zh-CN"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六安数字文旅展示中心</a:t>
            </a:r>
            <a:endParaRPr lang="zh-CN"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9" name="文本框 8"/>
          <p:cNvSpPr txBox="true"/>
          <p:nvPr/>
        </p:nvSpPr>
        <p:spPr>
          <a:xfrm>
            <a:off x="408305" y="1689100"/>
            <a:ext cx="3268980" cy="163004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打造六安数字文旅展示中心，具体展览六安数字文旅建设成果，除日常展览外，也可用做接待外来人员，向外展示六安数字文旅项目，规划展馆面积</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100</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平方米，主要运用</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AR</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VR</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技术来进行数字化展览。</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1" name="文本框 60"/>
          <p:cNvSpPr txBox="true"/>
          <p:nvPr/>
        </p:nvSpPr>
        <p:spPr>
          <a:xfrm>
            <a:off x="1128306" y="3148157"/>
            <a:ext cx="1730518" cy="8299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智慧信息服务</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全域旅游</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09506" y="3133552"/>
            <a:ext cx="1730518" cy="3534410"/>
          </a:xfrm>
          <a:prstGeom prst="rect">
            <a:avLst/>
          </a:prstGeom>
          <a:noFill/>
        </p:spPr>
        <p:txBody>
          <a:bodyPr wrap="square" rtlCol="0">
            <a:spAutoFit/>
          </a:bodyPr>
          <a:lstStyle/>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中国国际旅游交易会</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国际物联网博览会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江苏智慧文旅高峰论坛</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深圳国际数字文旅展览会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中国国际智能产业博览会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5" name="文本框 64"/>
          <p:cNvSpPr txBox="true"/>
          <p:nvPr/>
        </p:nvSpPr>
        <p:spPr>
          <a:xfrm>
            <a:off x="5192306" y="3148157"/>
            <a:ext cx="1730518" cy="3046095"/>
          </a:xfrm>
          <a:prstGeom prst="rect">
            <a:avLst/>
          </a:prstGeom>
          <a:noFill/>
        </p:spPr>
        <p:txBody>
          <a:bodyPr wrap="square" rtlCol="0">
            <a:spAutoFit/>
          </a:bodyPr>
          <a:lstStyle/>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合肥金诺数码科技股份有限公司</a:t>
            </a:r>
            <a:endParaRPr lang="zh-CN" altLang="en-US" sz="1600" b="0" u="none" dirty="0">
              <a:effectLst/>
              <a:latin typeface="微软雅黑" panose="020B0503020204020204" pitchFamily="34" charset="-122"/>
              <a:ea typeface="微软雅黑" panose="020B0503020204020204" pitchFamily="34" charset="-122"/>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合肥阿拉丁智能科技有限公司</a:t>
            </a:r>
            <a:endParaRPr lang="zh-CN" altLang="en-US" sz="1600" dirty="0">
              <a:effectLst/>
              <a:latin typeface="微软雅黑" panose="020B0503020204020204" pitchFamily="34" charset="-122"/>
              <a:ea typeface="微软雅黑" panose="020B0503020204020204" pitchFamily="34" charset="-122"/>
              <a:sym typeface="+mn-ea"/>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安徽省文投集团</a:t>
            </a:r>
            <a:endParaRPr lang="zh-CN" altLang="en-US" sz="1600" b="0" u="none" dirty="0">
              <a:effectLst/>
              <a:latin typeface="微软雅黑" panose="020B0503020204020204" pitchFamily="34" charset="-122"/>
              <a:ea typeface="微软雅黑" panose="020B0503020204020204" pitchFamily="34" charset="-122"/>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安徽全域旅游开发有限公司</a:t>
            </a:r>
            <a:endParaRPr lang="zh-CN" altLang="en-US" sz="1600" b="0" u="none" kern="1200" dirty="0">
              <a:effectLst/>
              <a:latin typeface="微软雅黑" panose="020B0503020204020204" pitchFamily="34" charset="-122"/>
              <a:ea typeface="微软雅黑" panose="020B0503020204020204" pitchFamily="34" charset="-122"/>
              <a:cs typeface="+mn-cs"/>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黄山旅游股份公司</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3178175"/>
          </a:xfrm>
          <a:prstGeom prst="rect">
            <a:avLst/>
          </a:prstGeom>
          <a:noFill/>
        </p:spPr>
        <p:txBody>
          <a:bodyPr wrap="square" rtlCol="0">
            <a:spAutoFit/>
          </a:bodyPr>
          <a:lstStyle/>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浪潮</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方正</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联创科技</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良业科技</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风语筑</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北京华盛恒辉</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中国旅游集团</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中青旅控股</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巅峰智业绿维创景</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大地风景</a:t>
            </a:r>
            <a:endParaRPr lang="zh-CN" altLang="en-US" sz="1600" dirty="0">
              <a:effectLst/>
              <a:latin typeface="微软雅黑" panose="020B0503020204020204" pitchFamily="34" charset="-122"/>
              <a:ea typeface="微软雅黑" panose="020B0503020204020204" pitchFamily="34" charset="-122"/>
              <a:sym typeface="+mn-ea"/>
            </a:endParaRPr>
          </a:p>
          <a:p>
            <a:pPr algn="ctr">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9" name="文本框 68"/>
          <p:cNvSpPr txBox="true"/>
          <p:nvPr/>
        </p:nvSpPr>
        <p:spPr>
          <a:xfrm>
            <a:off x="9256306" y="3133643"/>
            <a:ext cx="1730518" cy="2061210"/>
          </a:xfrm>
          <a:prstGeom prst="rect">
            <a:avLst/>
          </a:prstGeom>
          <a:noFill/>
        </p:spPr>
        <p:txBody>
          <a:bodyPr wrap="square" rtlCol="0">
            <a:spAutoFit/>
          </a:bodyPr>
          <a:lstStyle/>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IBM</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思科</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西门子</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施耐德</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默林娱乐（Merlin Entertainments Group）</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764921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13.4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招商对象（重点招商：智慧旅游相关企业）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00025" y="2515235"/>
            <a:ext cx="4143375" cy="2999740"/>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六安市创意1966梦工场，依托六安齿轮厂老工业厂房折射出的建筑魅力、城市气质、时代情怀等进行全方位改造，主要分为数字创意文化产业项目的开发及青年创客空间的建设。将齿轮厂的历史沉淀以数字化形式呈现，打造六安城市记忆与工业文化的标杆。</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68790" y="261483"/>
            <a:ext cx="8495286" cy="2019701"/>
            <a:chOff x="-185195" y="-209383"/>
            <a:chExt cx="8495286" cy="2019701"/>
          </a:xfrm>
        </p:grpSpPr>
        <p:grpSp>
          <p:nvGrpSpPr>
            <p:cNvPr id="34" name="组合 33"/>
            <p:cNvGrpSpPr/>
            <p:nvPr/>
          </p:nvGrpSpPr>
          <p:grpSpPr>
            <a:xfrm>
              <a:off x="183996" y="-209383"/>
              <a:ext cx="8126095" cy="1197469"/>
              <a:chOff x="930232" y="2273360"/>
              <a:chExt cx="8126095" cy="1197469"/>
            </a:xfrm>
          </p:grpSpPr>
          <p:sp>
            <p:nvSpPr>
              <p:cNvPr id="36" name="文本框 35"/>
              <p:cNvSpPr txBox="true"/>
              <p:nvPr/>
            </p:nvSpPr>
            <p:spPr>
              <a:xfrm>
                <a:off x="2979377" y="2273360"/>
                <a:ext cx="6076950" cy="706755"/>
              </a:xfrm>
              <a:prstGeom prst="rect">
                <a:avLst/>
              </a:prstGeom>
              <a:noFill/>
            </p:spPr>
            <p:txBody>
              <a:bodyPr wrap="square" rtlCol="0">
                <a:spAutoFit/>
              </a:bodyPr>
              <a:lstStyle/>
              <a:p>
                <a:pPr algn="ctr"/>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14.</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创意1966梦工场</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977130" y="1595120"/>
            <a:ext cx="7214870" cy="4944745"/>
            <a:chOff x="5626980" y="1767027"/>
            <a:chExt cx="6565265" cy="4306019"/>
          </a:xfrm>
        </p:grpSpPr>
        <p:sp>
          <p:nvSpPr>
            <p:cNvPr id="3" name="矩形 2"/>
            <p:cNvSpPr/>
            <p:nvPr/>
          </p:nvSpPr>
          <p:spPr>
            <a:xfrm>
              <a:off x="10104808"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74173" y="3991399"/>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梦工厂.jpg二.jpg梦工厂.jpg二"/>
            <p:cNvPicPr>
              <a:picLocks noChangeAspect="true"/>
            </p:cNvPicPr>
            <p:nvPr/>
          </p:nvPicPr>
          <p:blipFill>
            <a:blip r:embed="rId1"/>
            <a:srcRect/>
            <a:stretch>
              <a:fillRect/>
            </a:stretch>
          </p:blipFill>
          <p:spPr>
            <a:xfrm>
              <a:off x="5626980" y="3990797"/>
              <a:ext cx="2103120" cy="2082165"/>
            </a:xfrm>
            <a:prstGeom prst="rect">
              <a:avLst/>
            </a:prstGeom>
          </p:spPr>
        </p:pic>
        <p:sp>
          <p:nvSpPr>
            <p:cNvPr id="10" name="文本框 9"/>
            <p:cNvSpPr txBox="true"/>
            <p:nvPr/>
          </p:nvSpPr>
          <p:spPr>
            <a:xfrm>
              <a:off x="5815325" y="3058367"/>
              <a:ext cx="1706880" cy="347269"/>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青年创客空间</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273637" y="3035656"/>
              <a:ext cx="1706880" cy="347269"/>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城市工业记忆</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8380340" y="5170874"/>
              <a:ext cx="1718945" cy="347269"/>
            </a:xfrm>
            <a:prstGeom prst="rect">
              <a:avLst/>
            </a:prstGeom>
            <a:noFill/>
          </p:spPr>
          <p:txBody>
            <a:bodyPr wrap="square" rtlCol="0">
              <a:spAutoFit/>
            </a:bodyPr>
            <a:lstStyle/>
            <a:p>
              <a:r>
                <a:rPr lang="en-US" altLang="zh-CN"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VR</a:t>
              </a:r>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灯光秀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梦工厂.jpg梦工厂"/>
            <p:cNvPicPr>
              <a:picLocks noChangeAspect="true"/>
            </p:cNvPicPr>
            <p:nvPr/>
          </p:nvPicPr>
          <p:blipFill>
            <a:blip r:embed="rId2"/>
            <a:srcRect/>
            <a:stretch>
              <a:fillRect/>
            </a:stretch>
          </p:blipFill>
          <p:spPr>
            <a:xfrm>
              <a:off x="7867895" y="1767027"/>
              <a:ext cx="2092960" cy="2081530"/>
            </a:xfrm>
            <a:prstGeom prst="rect">
              <a:avLst/>
            </a:prstGeom>
          </p:spPr>
        </p:pic>
        <p:pic>
          <p:nvPicPr>
            <p:cNvPr id="41" name="图片 40" descr="C:\Users\12579\Desktop\梦工厂三.jpg梦工厂三"/>
            <p:cNvPicPr>
              <a:picLocks noChangeAspect="true"/>
            </p:cNvPicPr>
            <p:nvPr/>
          </p:nvPicPr>
          <p:blipFill>
            <a:blip r:embed="rId3"/>
            <a:srcRect/>
            <a:stretch>
              <a:fillRect/>
            </a:stretch>
          </p:blipFill>
          <p:spPr>
            <a:xfrm>
              <a:off x="10099285" y="3991432"/>
              <a:ext cx="2092960" cy="2081530"/>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63500" y="5833745"/>
            <a:ext cx="4765675" cy="368300"/>
          </a:xfrm>
          <a:prstGeom prst="rect">
            <a:avLst/>
          </a:prstGeom>
          <a:noFill/>
        </p:spPr>
        <p:txBody>
          <a:bodyPr wrap="square" rtlCol="0">
            <a:spAutoFit/>
          </a:bodyPr>
          <a:lstStyle/>
          <a:p>
            <a:r>
              <a:rPr lang="zh-CN" altLang="en-US" b="1">
                <a:ea typeface="+mn-lt"/>
                <a:cs typeface="+mn-lt"/>
              </a:rPr>
              <a:t>地址</a:t>
            </a:r>
            <a:r>
              <a:rPr lang="en-US" altLang="zh-CN" b="1">
                <a:ea typeface="+mn-lt"/>
                <a:cs typeface="+mn-lt"/>
              </a:rPr>
              <a:t>:</a:t>
            </a:r>
            <a:r>
              <a:rPr lang="zh-CN" altLang="en-US" b="1">
                <a:ea typeface="+mn-lt"/>
                <a:cs typeface="+mn-lt"/>
              </a:rPr>
              <a:t>安徽省六安市金安区原六安齿轮厂地块</a:t>
            </a:r>
            <a:endParaRPr lang="zh-CN" altLang="en-US" b="1">
              <a:ea typeface="+mn-lt"/>
              <a:cs typeface="+mn-lt"/>
            </a:endParaRPr>
          </a:p>
        </p:txBody>
      </p:sp>
    </p:spTree>
    <p:custDataLst>
      <p:tags r:id="rId5"/>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rgbClr val="226E4B"/>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chemeClr val="tx1">
              <a:lumMod val="65000"/>
              <a:lumOff val="35000"/>
            </a:schemeClr>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城市记忆</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旅游资源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六安城市记忆</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历史文化</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集体情怀</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交通便利</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客源市场广阔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50713"/>
            <a:ext cx="1844275" cy="706755"/>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老齿轮厂旧址</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建筑保存完善</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第三产业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服务业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从业人员宽泛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3820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14.1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19" name="组合 18"/>
          <p:cNvGrpSpPr/>
          <p:nvPr/>
        </p:nvGrpSpPr>
        <p:grpSpPr>
          <a:xfrm>
            <a:off x="1347850" y="1600875"/>
            <a:ext cx="9379585" cy="1090427"/>
            <a:chOff x="1347850" y="1467246"/>
            <a:chExt cx="9379585" cy="1090427"/>
          </a:xfrm>
        </p:grpSpPr>
        <p:sp>
          <p:nvSpPr>
            <p:cNvPr id="38" name="文本框 37"/>
            <p:cNvSpPr txBox="true"/>
            <p:nvPr/>
          </p:nvSpPr>
          <p:spPr>
            <a:xfrm>
              <a:off x="1347850" y="1467246"/>
              <a:ext cx="9379585" cy="1090427"/>
            </a:xfrm>
            <a:prstGeom prst="rect">
              <a:avLst/>
            </a:prstGeom>
            <a:noFill/>
          </p:spPr>
          <p:txBody>
            <a:bodyPr wrap="square" rtlCol="0">
              <a:spAutoFit/>
            </a:bodyPr>
            <a:lstStyle/>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2015年，全国工业旅游人数占全国旅游总人数的3.25%，近3年来，工业旅游游客接待量年均增长31%，</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旅游收入年均增长24.5%，潜力巨大。截止到2020年，我国工业旅游接待游客量达2.4亿人次，旅游收入超过300亿元。</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数据来源《2022年中国工业旅游行业现状调研与发展前景预测报告》</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1391364" y="2036667"/>
              <a:ext cx="309880" cy="347345"/>
            </a:xfrm>
            <a:prstGeom prst="rect">
              <a:avLst/>
            </a:prstGeom>
            <a:noFill/>
          </p:spPr>
          <p:txBody>
            <a:bodyPr wrap="none" rtlCol="0">
              <a:spAutoFit/>
            </a:bodyPr>
            <a:lstStyle/>
            <a:p>
              <a:pPr algn="l">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214312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1966年在渭河干渠东岸一片荒野上，建立了“六安汽车配件厂”生产解放牌汽车空压机；1968年生产汽车变速器；1975年增加汽车的齿轮生产同时将原六安汽车配件厂改名为“六安汽车齿轮厂”；1997年加盟安徽江淮汽车集团（2008年更名为安徽星瑞齿轮传动有限公司）；2018年城市更新，厂区搬迁,保留了大部分的建筑，是六安时代发展的见证。</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6708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14.2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3879215" cy="1168166"/>
            <a:chOff x="141661" y="1656247"/>
            <a:chExt cx="3879215" cy="1168166"/>
          </a:xfrm>
        </p:grpSpPr>
        <p:grpSp>
          <p:nvGrpSpPr>
            <p:cNvPr id="28" name="组合 27"/>
            <p:cNvGrpSpPr/>
            <p:nvPr/>
          </p:nvGrpSpPr>
          <p:grpSpPr>
            <a:xfrm>
              <a:off x="141661" y="1656247"/>
              <a:ext cx="3879215" cy="975219"/>
              <a:chOff x="887897" y="4138990"/>
              <a:chExt cx="3879215" cy="975219"/>
            </a:xfrm>
          </p:grpSpPr>
          <p:sp>
            <p:nvSpPr>
              <p:cNvPr id="30" name="文本框 29"/>
              <p:cNvSpPr txBox="true"/>
              <p:nvPr/>
            </p:nvSpPr>
            <p:spPr>
              <a:xfrm>
                <a:off x="887897" y="4138990"/>
                <a:ext cx="3879215"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齿轮厂</a:t>
                </a:r>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 </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城市记忆</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36093"/>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3926599" y="2214510"/>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34" name="组合 33"/>
          <p:cNvGrpSpPr/>
          <p:nvPr/>
        </p:nvGrpSpPr>
        <p:grpSpPr>
          <a:xfrm flipH="true">
            <a:off x="3860968" y="1580117"/>
            <a:ext cx="1125545" cy="487730"/>
            <a:chOff x="7692572" y="1990584"/>
            <a:chExt cx="1125545" cy="487730"/>
          </a:xfrm>
          <a:solidFill>
            <a:schemeClr val="bg1">
              <a:lumMod val="85000"/>
            </a:schemeClr>
          </a:solidFill>
        </p:grpSpPr>
        <p:grpSp>
          <p:nvGrpSpPr>
            <p:cNvPr id="35" name="组合 34"/>
            <p:cNvGrpSpPr/>
            <p:nvPr/>
          </p:nvGrpSpPr>
          <p:grpSpPr>
            <a:xfrm>
              <a:off x="7692572" y="2038350"/>
              <a:ext cx="1068254" cy="439964"/>
              <a:chOff x="7692572" y="2038350"/>
              <a:chExt cx="1068254" cy="439964"/>
            </a:xfrm>
            <a:grpFill/>
          </p:grpSpPr>
          <p:cxnSp>
            <p:nvCxnSpPr>
              <p:cNvPr id="37" name="直接连接符 36"/>
              <p:cNvCxnSpPr/>
              <p:nvPr/>
            </p:nvCxnSpPr>
            <p:spPr>
              <a:xfrm flipV="true">
                <a:off x="8132536" y="2044207"/>
                <a:ext cx="628290"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true">
                <a:off x="7692572"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36" name="椭圆 35"/>
            <p:cNvSpPr/>
            <p:nvPr/>
          </p:nvSpPr>
          <p:spPr>
            <a:xfrm>
              <a:off x="8703535"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46" name="文本框 45"/>
          <p:cNvSpPr txBox="true"/>
          <p:nvPr/>
        </p:nvSpPr>
        <p:spPr>
          <a:xfrm>
            <a:off x="7794748" y="505950"/>
            <a:ext cx="1452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文创艺术区</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7682865" y="904875"/>
            <a:ext cx="4386580"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建设文创园区，吸纳涵盖动漫设计、建筑设计、工业设计、广告设计、园林景观设计、艺术创作等文创企业入驻。通过文创品孵化，打造齿轮厂特色文创空间。通过定期的艺术活动、创作展览，园区已经成为当地艺术作品展示、艺术工作者与艺术爱好者沟通交流的平台。</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50" name="组合 49"/>
          <p:cNvGrpSpPr/>
          <p:nvPr/>
        </p:nvGrpSpPr>
        <p:grpSpPr>
          <a:xfrm>
            <a:off x="5319395" y="714375"/>
            <a:ext cx="2197100" cy="1280160"/>
            <a:chOff x="7380514" y="2038350"/>
            <a:chExt cx="1389822" cy="439964"/>
          </a:xfrm>
          <a:solidFill>
            <a:schemeClr val="bg1">
              <a:lumMod val="85000"/>
            </a:schemeClr>
          </a:solid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7568565" y="645160"/>
            <a:ext cx="114300" cy="1143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57" name="文本框 56"/>
          <p:cNvSpPr txBox="true"/>
          <p:nvPr/>
        </p:nvSpPr>
        <p:spPr>
          <a:xfrm>
            <a:off x="196850" y="4782185"/>
            <a:ext cx="4145915"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吸引特色餐厅、咖啡馆、音乐酒吧、主题书店等商家入驻，同时</a:t>
            </a:r>
            <a:r>
              <a:rPr lang="zh-CN" altLang="en-US" sz="1600">
                <a:sym typeface="+mn-ea"/>
              </a:rPr>
              <a:t>结合齿轮标志与上世纪六安汽车齿轮厂元素，建造包含零售、潮牌、美食的创意市集。还可以在园区内开展亲子体验类活动项目：齿轮小工厂体验手工制作汽车模型，模拟汽车驾驶体验等</a:t>
            </a:r>
            <a:endParaRPr lang="zh-CN" altLang="en-US" sz="1600"/>
          </a:p>
          <a:p>
            <a:pPr>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58" name="组合 57"/>
          <p:cNvGrpSpPr/>
          <p:nvPr/>
        </p:nvGrpSpPr>
        <p:grpSpPr>
          <a:xfrm>
            <a:off x="6821958" y="3114394"/>
            <a:ext cx="866512" cy="328656"/>
            <a:chOff x="7539588" y="1990584"/>
            <a:chExt cx="866512" cy="328656"/>
          </a:xfrm>
          <a:solidFill>
            <a:schemeClr val="bg1">
              <a:lumMod val="85000"/>
            </a:schemeClr>
          </a:solidFill>
        </p:grpSpPr>
        <p:grpSp>
          <p:nvGrpSpPr>
            <p:cNvPr id="59" name="组合 58"/>
            <p:cNvGrpSpPr/>
            <p:nvPr/>
          </p:nvGrpSpPr>
          <p:grpSpPr>
            <a:xfrm>
              <a:off x="7539588" y="2038350"/>
              <a:ext cx="759308" cy="280890"/>
              <a:chOff x="7539588" y="2038350"/>
              <a:chExt cx="759308" cy="280890"/>
            </a:xfrm>
            <a:grpFill/>
          </p:grpSpPr>
          <p:cxnSp>
            <p:nvCxnSpPr>
              <p:cNvPr id="61" name="直接连接符 60"/>
              <p:cNvCxnSpPr/>
              <p:nvPr/>
            </p:nvCxnSpPr>
            <p:spPr>
              <a:xfrm>
                <a:off x="7820478" y="2044207"/>
                <a:ext cx="47841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true">
                <a:off x="7539588" y="2038350"/>
                <a:ext cx="280890" cy="28089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60" name="椭圆 59"/>
            <p:cNvSpPr/>
            <p:nvPr/>
          </p:nvSpPr>
          <p:spPr>
            <a:xfrm>
              <a:off x="829151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67" name="文本框 66"/>
          <p:cNvSpPr txBox="true"/>
          <p:nvPr/>
        </p:nvSpPr>
        <p:spPr>
          <a:xfrm>
            <a:off x="3688203" y="1082763"/>
            <a:ext cx="1706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青年创客空间</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文本框 67"/>
          <p:cNvSpPr txBox="true"/>
          <p:nvPr/>
        </p:nvSpPr>
        <p:spPr>
          <a:xfrm>
            <a:off x="274320" y="1286510"/>
            <a:ext cx="3376930"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联动六安市区及周边县区如金寨、舒城、霍山等地的创业群体，为有创业想法的青年提供交流合作的平台。同时举办各类形式的活动，通过特色策划，承办艺术展，举办草坪音乐节、电竞会、Mapping秀、科技节、星空野市、咖啡节等活动。</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0" name="组合 39"/>
          <p:cNvGrpSpPr/>
          <p:nvPr/>
        </p:nvGrpSpPr>
        <p:grpSpPr>
          <a:xfrm flipH="true">
            <a:off x="2134870" y="4305300"/>
            <a:ext cx="1919605" cy="413385"/>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7794543" y="2972630"/>
            <a:ext cx="1960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齿轮厂时光展厅</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7902575" y="3552190"/>
            <a:ext cx="3947160" cy="265620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打造室内展示空间，主要以六安齿轮厂的发展历程为主线，同时营造众多网红拍照打卡点。同时</a:t>
            </a:r>
            <a:r>
              <a:rPr lang="zh-CN" altLang="en-US" sz="1600">
                <a:sym typeface="+mn-ea"/>
              </a:rPr>
              <a:t>建立与市民的互动空间，同时结合VR、AR等虚拟技术，开发</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厂房墙体VR灯光秀、厂房外墙投放裸眼3D广告宣传片等，</a:t>
            </a:r>
            <a:r>
              <a:rPr lang="zh-CN" altLang="en-US" sz="1600">
                <a:sym typeface="+mn-ea"/>
              </a:rPr>
              <a:t>打造多元文化艺术体验。展厅还原老胶片放映的功能影院，既让观众穿越时空、追寻城市印记，也能随时转换成企业举办新品发布会，品牌展示等活动的商务空间。</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14.3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 name="文本框 2"/>
          <p:cNvSpPr txBox="true"/>
          <p:nvPr/>
        </p:nvSpPr>
        <p:spPr>
          <a:xfrm>
            <a:off x="2134870" y="3870960"/>
            <a:ext cx="2915920" cy="398780"/>
          </a:xfrm>
          <a:prstGeom prst="rect">
            <a:avLst/>
          </a:prstGeom>
          <a:noFill/>
        </p:spPr>
        <p:txBody>
          <a:bodyPr wrap="square" rtlCol="0">
            <a:spAutoFit/>
          </a:bodyPr>
          <a:lstStyle/>
          <a:p>
            <a:r>
              <a:rPr lang="zh-CN" altLang="en-US" sz="2000" b="1">
                <a:latin typeface="微软雅黑" panose="020B0503020204020204" pitchFamily="34" charset="-122"/>
                <a:ea typeface="微软雅黑" panose="020B0503020204020204" pitchFamily="34" charset="-122"/>
              </a:rPr>
              <a:t>生活商业集群</a:t>
            </a:r>
            <a:endParaRPr lang="zh-CN" altLang="en-US" sz="2000" b="1">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bwMode="auto">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bwMode="auto">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bwMode="auto">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txBody>
          <a:bodyPr rtlCol="0" anchor="t">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1" name="文本框 60"/>
          <p:cNvSpPr txBox="true"/>
          <p:nvPr/>
        </p:nvSpPr>
        <p:spPr>
          <a:xfrm>
            <a:off x="1168946" y="2793192"/>
            <a:ext cx="1730518" cy="1271270"/>
          </a:xfrm>
          <a:prstGeom prst="rect">
            <a:avLst/>
          </a:prstGeom>
          <a:noFill/>
        </p:spPr>
        <p:txBody>
          <a:bodyPr wrap="square" rtlCol="0">
            <a:spAutoFit/>
          </a:bodyPr>
          <a:lstStyle/>
          <a:p>
            <a:pPr marR="0" lvl="0" indent="0" algn="l" defTabSz="914400" rtl="0" eaLnBrk="1" fontAlgn="auto" latinLnBrk="0" hangingPunct="1">
              <a:lnSpc>
                <a:spcPct val="120000"/>
              </a:lnSpc>
              <a:spcBef>
                <a:spcPts val="0"/>
              </a:spcBef>
              <a:spcAft>
                <a:spcPts val="0"/>
              </a:spcAft>
              <a:buClrTx/>
              <a:buSzTx/>
              <a:buFont typeface="Arial" panose="02080604020202020204" pitchFamily="34" charset="0"/>
              <a:buNone/>
              <a:defRPr/>
            </a:pPr>
            <a:endParaRPr lang="zh-CN" altLang="en-US" sz="1600" dirty="0">
              <a:solidFill>
                <a:schemeClr val="dk1"/>
              </a:solidFill>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dk1"/>
                </a:solidFill>
                <a:latin typeface="微软雅黑" panose="020B0503020204020204" pitchFamily="34" charset="-122"/>
                <a:ea typeface="微软雅黑" panose="020B0503020204020204" pitchFamily="34" charset="-122"/>
                <a:sym typeface="+mn-ea"/>
              </a:rPr>
              <a:t>创意产品</a:t>
            </a:r>
            <a:endParaRPr lang="zh-CN" altLang="en-US" sz="1600" dirty="0">
              <a:solidFill>
                <a:schemeClr val="dk1"/>
              </a:solidFill>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dk1"/>
                </a:solidFill>
                <a:latin typeface="微软雅黑" panose="020B0503020204020204" pitchFamily="34" charset="-122"/>
                <a:ea typeface="微软雅黑" panose="020B0503020204020204" pitchFamily="34" charset="-122"/>
                <a:sym typeface="+mn-ea"/>
              </a:rPr>
              <a:t>创意建筑</a:t>
            </a:r>
            <a:endParaRPr lang="zh-CN" altLang="en-US" sz="1600" dirty="0">
              <a:solidFill>
                <a:schemeClr val="dk1"/>
              </a:solidFill>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dk1"/>
                </a:solidFill>
                <a:latin typeface="微软雅黑" panose="020B0503020204020204" pitchFamily="34" charset="-122"/>
                <a:ea typeface="微软雅黑" panose="020B0503020204020204" pitchFamily="34" charset="-122"/>
                <a:sym typeface="+mn-ea"/>
              </a:rPr>
              <a:t>数字设计</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329184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全球智能制造高峰论坛</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中国文化创意展览会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中国北京文化创意产业展览会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中国苏州文化创意设计产业交易博览会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indent="-285750" algn="l">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中国（深圳）国际文化产业博览交易会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txBody>
          <a:bodyPr>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5" name="文本框 64"/>
          <p:cNvSpPr txBox="true"/>
          <p:nvPr/>
        </p:nvSpPr>
        <p:spPr>
          <a:xfrm>
            <a:off x="5192306" y="3148157"/>
            <a:ext cx="1730518" cy="3067685"/>
          </a:xfrm>
          <a:prstGeom prst="rect">
            <a:avLst/>
          </a:prstGeom>
          <a:noFill/>
        </p:spPr>
        <p:txBody>
          <a:bodyPr wrap="square" rtlCol="0">
            <a:spAutoFit/>
          </a:bodyPr>
          <a:lstStyle/>
          <a:p>
            <a:pPr marL="171450" indent="-171450" algn="l">
              <a:lnSpc>
                <a:spcPct val="110000"/>
              </a:lnSpc>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安徽百居易创意设计有限公司</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lnSpc>
                <a:spcPct val="110000"/>
              </a:lnSpc>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宁国竹溪岭文化旅游发展有限公司</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10000"/>
              </a:lnSpc>
              <a:buFont typeface="Arial" panose="02080604020202020204" pitchFamily="34" charset="0"/>
              <a:buChar char="•"/>
            </a:pPr>
            <a:r>
              <a:rPr lang="zh-CN" altLang="zh-CN" sz="1600" dirty="0">
                <a:solidFill>
                  <a:schemeClr val="dk1"/>
                </a:solidFill>
                <a:latin typeface="微软雅黑" panose="020B0503020204020204" pitchFamily="34" charset="-122"/>
                <a:ea typeface="微软雅黑" panose="020B0503020204020204" pitchFamily="34" charset="-122"/>
                <a:sym typeface="+mn-ea"/>
              </a:rPr>
              <a:t>徽博文化集团</a:t>
            </a:r>
            <a:endParaRPr lang="zh-CN" altLang="en-US" sz="1600" b="0" u="none" dirty="0">
              <a:latin typeface="微软雅黑" panose="020B0503020204020204" pitchFamily="34" charset="-122"/>
              <a:ea typeface="微软雅黑" panose="020B0503020204020204" pitchFamily="34" charset="-122"/>
            </a:endParaRPr>
          </a:p>
          <a:p>
            <a:pPr marL="171450" indent="-171450" algn="l">
              <a:lnSpc>
                <a:spcPct val="110000"/>
              </a:lnSpc>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合肥绿泉园林</a:t>
            </a:r>
            <a:endParaRPr lang="zh-CN" altLang="en-US" sz="1600" b="0" u="none" dirty="0">
              <a:latin typeface="微软雅黑" panose="020B0503020204020204" pitchFamily="34" charset="-122"/>
              <a:ea typeface="微软雅黑" panose="020B0503020204020204" pitchFamily="34" charset="-122"/>
            </a:endParaRPr>
          </a:p>
          <a:p>
            <a:pPr marL="171450" indent="-171450" algn="l">
              <a:lnSpc>
                <a:spcPct val="110000"/>
              </a:lnSpc>
              <a:buFont typeface="Arial" panose="02080604020202020204" pitchFamily="34" charset="0"/>
              <a:buChar char="•"/>
            </a:pPr>
            <a:r>
              <a:rPr lang="zh-CN" altLang="en-US" sz="1600" dirty="0">
                <a:latin typeface="微软雅黑" panose="020B0503020204020204" pitchFamily="34" charset="-122"/>
                <a:ea typeface="微软雅黑" panose="020B0503020204020204" pitchFamily="34" charset="-122"/>
                <a:sym typeface="+mn-ea"/>
              </a:rPr>
              <a:t>安徽安德建筑设计有限公司</a:t>
            </a:r>
            <a:endParaRPr lang="zh-CN" altLang="en-US" sz="1600" b="0" u="none" dirty="0">
              <a:latin typeface="微软雅黑" panose="020B0503020204020204" pitchFamily="34" charset="-122"/>
              <a:ea typeface="微软雅黑" panose="020B0503020204020204" pitchFamily="34" charset="-122"/>
            </a:endParaRPr>
          </a:p>
          <a:p>
            <a:pPr marL="171450" indent="-171450" algn="l">
              <a:lnSpc>
                <a:spcPct val="110000"/>
              </a:lnSpc>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311301" y="2896062"/>
            <a:ext cx="1730518" cy="2353310"/>
          </a:xfrm>
          <a:prstGeom prst="rect">
            <a:avLst/>
          </a:prstGeom>
          <a:noFill/>
        </p:spPr>
        <p:txBody>
          <a:bodyPr wrap="square" rtlCol="0">
            <a:spAutoFit/>
          </a:bodyPr>
          <a:lstStyle/>
          <a:p>
            <a:pPr indent="0" algn="l">
              <a:buFont typeface="Arial" panose="02080604020202020204" pitchFamily="34" charset="0"/>
              <a:buNone/>
            </a:pP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dk1"/>
                </a:solidFill>
                <a:latin typeface="微软雅黑" panose="020B0503020204020204" pitchFamily="34" charset="-122"/>
                <a:ea typeface="微软雅黑" panose="020B0503020204020204" pitchFamily="34" charset="-122"/>
                <a:sym typeface="+mn-ea"/>
              </a:rPr>
              <a:t>上海现代建筑设计（集团）</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dk1"/>
                </a:solidFill>
                <a:latin typeface="微软雅黑" panose="020B0503020204020204" pitchFamily="34" charset="-122"/>
                <a:ea typeface="微软雅黑" panose="020B0503020204020204" pitchFamily="34" charset="-122"/>
                <a:sym typeface="+mn-ea"/>
              </a:rPr>
              <a:t>中国建筑设计研究院</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dk1"/>
                </a:solidFill>
                <a:latin typeface="微软雅黑" panose="020B0503020204020204" pitchFamily="34" charset="-122"/>
                <a:ea typeface="微软雅黑" panose="020B0503020204020204" pitchFamily="34" charset="-122"/>
                <a:sym typeface="+mn-ea"/>
              </a:rPr>
              <a:t>铁道第二勘察设计院</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txBody>
          <a:bodyPr>
            <a:noAutofit/>
          </a:bodyPr>
          <a:lstStyle/>
          <a:p>
            <a:pPr lvl="0" algn="l">
              <a:buClrTx/>
              <a:buSzTx/>
              <a:buFontTx/>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9" name="文本框 68"/>
          <p:cNvSpPr txBox="true"/>
          <p:nvPr/>
        </p:nvSpPr>
        <p:spPr>
          <a:xfrm>
            <a:off x="9256306" y="3133643"/>
            <a:ext cx="1730518" cy="2745740"/>
          </a:xfrm>
          <a:prstGeom prst="rect">
            <a:avLst/>
          </a:prstGeom>
          <a:noFill/>
        </p:spPr>
        <p:txBody>
          <a:bodyPr wrap="square" rtlCol="0">
            <a:spAutoFit/>
          </a:bodyPr>
          <a:lstStyle/>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effectLst/>
                <a:latin typeface="微软雅黑" panose="020B0503020204020204" pitchFamily="34" charset="-122"/>
                <a:ea typeface="微软雅黑" panose="020B0503020204020204" pitchFamily="34" charset="-122"/>
                <a:sym typeface="+mn-ea"/>
              </a:rPr>
              <a:t>佐藤卓设计事务所</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lnSpc>
                <a:spcPct val="120000"/>
              </a:lnSpc>
              <a:buFont typeface="Arial" panose="02080604020202020204" pitchFamily="34" charset="0"/>
              <a:buChar char="•"/>
            </a:pPr>
            <a:r>
              <a:rPr lang="en-US" altLang="zh-CN" sz="1600" dirty="0">
                <a:effectLst/>
                <a:latin typeface="微软雅黑" panose="020B0503020204020204" pitchFamily="34" charset="-122"/>
                <a:ea typeface="微软雅黑" panose="020B0503020204020204" pitchFamily="34" charset="-122"/>
                <a:sym typeface="+mn-ea"/>
              </a:rPr>
              <a:t>W+K</a:t>
            </a:r>
            <a:r>
              <a:rPr lang="zh-CN" altLang="en-US" sz="1600" dirty="0">
                <a:effectLst/>
                <a:latin typeface="微软雅黑" panose="020B0503020204020204" pitchFamily="34" charset="-122"/>
                <a:ea typeface="微软雅黑" panose="020B0503020204020204" pitchFamily="34" charset="-122"/>
                <a:sym typeface="+mn-ea"/>
              </a:rPr>
              <a:t>设计事务所</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lnSpc>
                <a:spcPct val="120000"/>
              </a:lnSpc>
              <a:buFont typeface="Arial" panose="02080604020202020204" pitchFamily="34" charset="0"/>
              <a:buChar char="•"/>
            </a:pPr>
            <a:r>
              <a:rPr lang="en-US" altLang="zh-CN" sz="1600" dirty="0">
                <a:solidFill>
                  <a:schemeClr val="dk1"/>
                </a:solidFill>
                <a:latin typeface="微软雅黑" panose="020B0503020204020204" pitchFamily="34" charset="-122"/>
                <a:ea typeface="微软雅黑" panose="020B0503020204020204" pitchFamily="34" charset="-122"/>
                <a:sym typeface="+mn-ea"/>
              </a:rPr>
              <a:t>DESTROY</a:t>
            </a:r>
            <a:r>
              <a:rPr lang="zh-CN" altLang="en-US" sz="1600" dirty="0">
                <a:solidFill>
                  <a:schemeClr val="dk1"/>
                </a:solidFill>
                <a:latin typeface="微软雅黑" panose="020B0503020204020204" pitchFamily="34" charset="-122"/>
                <a:ea typeface="微软雅黑" panose="020B0503020204020204" pitchFamily="34" charset="-122"/>
                <a:sym typeface="+mn-ea"/>
              </a:rPr>
              <a:t>建筑事务所</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20000"/>
              </a:lnSpc>
              <a:buFont typeface="Arial" panose="02080604020202020204" pitchFamily="34" charset="0"/>
              <a:buChar char="•"/>
            </a:pPr>
            <a:r>
              <a:rPr lang="zh-CN" altLang="en-US" sz="1600" dirty="0">
                <a:solidFill>
                  <a:schemeClr val="dk1"/>
                </a:solidFill>
                <a:latin typeface="微软雅黑" panose="020B0503020204020204" pitchFamily="34" charset="-122"/>
                <a:ea typeface="微软雅黑" panose="020B0503020204020204" pitchFamily="34" charset="-122"/>
                <a:sym typeface="+mn-ea"/>
              </a:rPr>
              <a:t>矶崎新事务所</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indent="-171450" algn="l">
              <a:lnSpc>
                <a:spcPct val="120000"/>
              </a:lnSpc>
              <a:buFont typeface="Arial" panose="02080604020202020204" pitchFamily="34" charset="0"/>
              <a:buChar char="•"/>
            </a:pPr>
            <a:r>
              <a:rPr lang="en-US" altLang="zh-CN" sz="1600" dirty="0">
                <a:solidFill>
                  <a:schemeClr val="dk1"/>
                </a:solidFill>
                <a:latin typeface="微软雅黑" panose="020B0503020204020204" pitchFamily="34" charset="-122"/>
                <a:ea typeface="微软雅黑" panose="020B0503020204020204" pitchFamily="34" charset="-122"/>
                <a:sym typeface="+mn-ea"/>
              </a:rPr>
              <a:t>GMP</a:t>
            </a:r>
            <a:r>
              <a:rPr lang="zh-CN" altLang="en-US" sz="1600" dirty="0">
                <a:solidFill>
                  <a:schemeClr val="dk1"/>
                </a:solidFill>
                <a:latin typeface="微软雅黑" panose="020B0503020204020204" pitchFamily="34" charset="-122"/>
                <a:ea typeface="微软雅黑" panose="020B0503020204020204" pitchFamily="34" charset="-122"/>
                <a:sym typeface="+mn-ea"/>
              </a:rPr>
              <a:t>建筑事务所</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764921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14.4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招商对象（重点招商：创意设计相关企业）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00025" y="2334260"/>
            <a:ext cx="3675380" cy="3415030"/>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依托“西山药库”吸引在康养产业、医疗旅游、营养保健产品研发制造、高端医疗器械研发制造、生物医药研究等方面的知名企业入驻，将康养数字化、疗养数字化、网络化和智能化，驱动传统康养产业加速转型，不断催生新技术、塑造新业态、培育新生态、创造新价值。</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68155" y="222113"/>
            <a:ext cx="9243526" cy="1925086"/>
            <a:chOff x="-185195" y="-114768"/>
            <a:chExt cx="9243526" cy="1925086"/>
          </a:xfrm>
        </p:grpSpPr>
        <p:grpSp>
          <p:nvGrpSpPr>
            <p:cNvPr id="34" name="组合 33"/>
            <p:cNvGrpSpPr/>
            <p:nvPr/>
          </p:nvGrpSpPr>
          <p:grpSpPr>
            <a:xfrm>
              <a:off x="183996" y="-114768"/>
              <a:ext cx="8874335" cy="1102854"/>
              <a:chOff x="930232" y="2367975"/>
              <a:chExt cx="8874335" cy="1102854"/>
            </a:xfrm>
          </p:grpSpPr>
          <p:sp>
            <p:nvSpPr>
              <p:cNvPr id="36" name="文本框 35"/>
              <p:cNvSpPr txBox="true"/>
              <p:nvPr/>
            </p:nvSpPr>
            <p:spPr>
              <a:xfrm>
                <a:off x="3311692" y="2367975"/>
                <a:ext cx="6492875" cy="706755"/>
              </a:xfrm>
              <a:prstGeom prst="rect">
                <a:avLst/>
              </a:prstGeom>
              <a:noFill/>
            </p:spPr>
            <p:txBody>
              <a:bodyPr wrap="none" rtlCol="0">
                <a:spAutoFit/>
              </a:bodyPr>
              <a:lstStyle/>
              <a:p>
                <a:pPr algn="l"/>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15.</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六安数字健康产业示范区</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185195" y="1721998"/>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737100" y="1767840"/>
            <a:ext cx="7454900" cy="4678680"/>
            <a:chOff x="5621900" y="1767662"/>
            <a:chExt cx="6570345" cy="4293954"/>
          </a:xfrm>
        </p:grpSpPr>
        <p:sp>
          <p:nvSpPr>
            <p:cNvPr id="3" name="矩形 2"/>
            <p:cNvSpPr/>
            <p:nvPr/>
          </p:nvSpPr>
          <p:spPr>
            <a:xfrm>
              <a:off x="10104808"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73538" y="3979969"/>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康养二"/>
            <p:cNvPicPr>
              <a:picLocks noChangeAspect="true"/>
            </p:cNvPicPr>
            <p:nvPr/>
          </p:nvPicPr>
          <p:blipFill>
            <a:blip r:embed="rId1"/>
            <a:srcRect/>
            <a:stretch>
              <a:fillRect/>
            </a:stretch>
          </p:blipFill>
          <p:spPr>
            <a:xfrm>
              <a:off x="5621900" y="3980637"/>
              <a:ext cx="2092960" cy="2080260"/>
            </a:xfrm>
            <a:prstGeom prst="rect">
              <a:avLst/>
            </a:prstGeom>
          </p:spPr>
        </p:pic>
        <p:sp>
          <p:nvSpPr>
            <p:cNvPr id="10" name="文本框 9"/>
            <p:cNvSpPr txBox="true"/>
            <p:nvPr/>
          </p:nvSpPr>
          <p:spPr>
            <a:xfrm>
              <a:off x="6068690" y="3036142"/>
              <a:ext cx="1198880" cy="365988"/>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数字康养</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673052" y="3035656"/>
              <a:ext cx="944880" cy="365988"/>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云体验</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8324942" y="5191481"/>
              <a:ext cx="1198880" cy="365988"/>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远程疗养</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康养一"/>
            <p:cNvPicPr>
              <a:picLocks noChangeAspect="true"/>
            </p:cNvPicPr>
            <p:nvPr/>
          </p:nvPicPr>
          <p:blipFill>
            <a:blip r:embed="rId2"/>
            <a:srcRect/>
            <a:stretch>
              <a:fillRect/>
            </a:stretch>
          </p:blipFill>
          <p:spPr>
            <a:xfrm>
              <a:off x="7878055" y="1768297"/>
              <a:ext cx="2092960" cy="2081530"/>
            </a:xfrm>
            <a:prstGeom prst="rect">
              <a:avLst/>
            </a:prstGeom>
          </p:spPr>
        </p:pic>
        <p:pic>
          <p:nvPicPr>
            <p:cNvPr id="41" name="图片 40" descr="C:\Users\12579\Desktop\康养三"/>
            <p:cNvPicPr>
              <a:picLocks noChangeAspect="true"/>
            </p:cNvPicPr>
            <p:nvPr/>
          </p:nvPicPr>
          <p:blipFill>
            <a:blip r:embed="rId3"/>
            <a:srcRect/>
            <a:stretch>
              <a:fillRect/>
            </a:stretch>
          </p:blipFill>
          <p:spPr>
            <a:xfrm>
              <a:off x="10099285" y="3979367"/>
              <a:ext cx="2092960" cy="2081530"/>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200025" y="6077585"/>
            <a:ext cx="4229735" cy="368300"/>
          </a:xfrm>
          <a:prstGeom prst="rect">
            <a:avLst/>
          </a:prstGeom>
          <a:noFill/>
        </p:spPr>
        <p:txBody>
          <a:bodyPr wrap="square" rtlCol="0">
            <a:spAutoFit/>
          </a:bodyPr>
          <a:lstStyle/>
          <a:p>
            <a:r>
              <a:rPr lang="zh-CN" altLang="en-US" b="1"/>
              <a:t>地址</a:t>
            </a:r>
            <a:r>
              <a:rPr lang="en-US" altLang="zh-CN" b="1"/>
              <a:t>:</a:t>
            </a:r>
            <a:r>
              <a:rPr lang="zh-CN" altLang="en-US" b="1"/>
              <a:t>安徽省六安市霍山县、金寨县</a:t>
            </a:r>
            <a:endParaRPr lang="zh-CN" altLang="en-US" b="1"/>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p:nvPr>
            <p:custDataLst>
              <p:tags r:id="rId1"/>
            </p:custDataLst>
          </p:nvPr>
        </p:nvGraphicFramePr>
        <p:xfrm>
          <a:off x="191770" y="85090"/>
          <a:ext cx="11808000" cy="6685280"/>
        </p:xfrm>
        <a:graphic>
          <a:graphicData uri="http://schemas.openxmlformats.org/drawingml/2006/table">
            <a:tbl>
              <a:tblPr firstRow="true" bandRow="true">
                <a:tableStyleId>{5C22544A-7EE6-4342-B048-85BDC9FD1C3A}</a:tableStyleId>
              </a:tblPr>
              <a:tblGrid>
                <a:gridCol w="5904000"/>
                <a:gridCol w="5904000"/>
              </a:tblGrid>
              <a:tr h="212400">
                <a:tc>
                  <a:txBody>
                    <a:bodyPr/>
                    <a:lstStyle/>
                    <a:p>
                      <a:pPr algn="ctr">
                        <a:buNone/>
                      </a:pPr>
                      <a:r>
                        <a:rPr lang="zh-CN" altLang="en-US" sz="2000" b="1">
                          <a:solidFill>
                            <a:schemeClr val="bg1"/>
                          </a:solidFill>
                          <a:latin typeface="+mj-lt"/>
                          <a:ea typeface="+mj-lt"/>
                          <a:sym typeface="+mn-ea"/>
                        </a:rPr>
                        <a:t>规划项目</a:t>
                      </a:r>
                      <a:endParaRPr lang="zh-CN" altLang="en-US" sz="2000" b="1">
                        <a:solidFill>
                          <a:schemeClr val="bg1"/>
                        </a:solidFill>
                        <a:latin typeface="+mj-lt"/>
                        <a:ea typeface="+mj-lt"/>
                        <a:sym typeface="+mn-ea"/>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algn="ctr">
                        <a:buNone/>
                      </a:pPr>
                      <a:r>
                        <a:rPr lang="zh-CN" altLang="en-US" sz="2000" b="1">
                          <a:ln>
                            <a:noFill/>
                          </a:ln>
                          <a:solidFill>
                            <a:schemeClr val="tx1"/>
                          </a:solidFill>
                          <a:latin typeface="+mj-lt"/>
                          <a:ea typeface="+mj-lt"/>
                        </a:rPr>
                        <a:t>已有项目</a:t>
                      </a:r>
                      <a:endParaRPr lang="zh-CN" altLang="en-US" sz="2000" b="1">
                        <a:ln>
                          <a:noFill/>
                        </a:ln>
                        <a:solidFill>
                          <a:schemeClr val="tx1"/>
                        </a:solidFill>
                        <a:latin typeface="+mj-lt"/>
                        <a:ea typeface="+mj-lt"/>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12400">
                <a:tc rowSpan="5">
                  <a:txBody>
                    <a:bodyPr/>
                    <a:lstStyle/>
                    <a:p>
                      <a:pPr algn="ctr">
                        <a:buNone/>
                      </a:pPr>
                      <a:r>
                        <a:rPr lang="zh-CN" altLang="en-US" sz="2000" b="0">
                          <a:solidFill>
                            <a:schemeClr val="bg1"/>
                          </a:solidFill>
                          <a:latin typeface="+mj-lt"/>
                          <a:ea typeface="+mj-lt"/>
                          <a:sym typeface="+mn-ea"/>
                        </a:rPr>
                        <a:t>大别山数字文旅服务中心</a:t>
                      </a:r>
                      <a:endParaRPr lang="zh-CN" altLang="en-US" sz="2000" b="0">
                        <a:solidFill>
                          <a:schemeClr val="bg1"/>
                        </a:solidFill>
                        <a:latin typeface="+mj-lt"/>
                        <a:ea typeface="+mj-lt"/>
                        <a:sym typeface="+mn-ea"/>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algn="ctr">
                        <a:buNone/>
                      </a:pPr>
                      <a:r>
                        <a:rPr lang="zh-CN" altLang="en-US" sz="2000" b="0">
                          <a:ln>
                            <a:noFill/>
                          </a:ln>
                          <a:solidFill>
                            <a:schemeClr val="tx1"/>
                          </a:solidFill>
                          <a:latin typeface="+mj-lt"/>
                          <a:ea typeface="+mj-lt"/>
                        </a:rPr>
                        <a:t>金寨县文旅产业基金项目</a:t>
                      </a:r>
                      <a:endParaRPr lang="zh-CN" altLang="en-US" sz="2000" b="0">
                        <a:ln>
                          <a:noFill/>
                        </a:ln>
                        <a:solidFill>
                          <a:schemeClr val="tx1"/>
                        </a:solidFill>
                        <a:latin typeface="+mj-lt"/>
                        <a:ea typeface="+mj-lt"/>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12400">
                <a:tc vMerge="true">
                  <a:tcPr anchor="ctr">
                    <a:lnL w="28575">
                      <a:solidFill>
                        <a:schemeClr val="bg1"/>
                      </a:solidFill>
                      <a:prstDash val="solid"/>
                    </a:lnL>
                    <a:lnR w="28575">
                      <a:solidFill>
                        <a:schemeClr val="bg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zh-CN" sz="2000" b="0">
                          <a:ln>
                            <a:noFill/>
                          </a:ln>
                          <a:solidFill>
                            <a:schemeClr val="tx1"/>
                          </a:solidFill>
                          <a:latin typeface="+mj-lt"/>
                          <a:ea typeface="+mj-lt"/>
                        </a:rPr>
                        <a:t>六安市霍山县通达航空项目</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12400">
                <a:tc vMerge="true">
                  <a:tcPr anchor="ctr">
                    <a:lnL w="28575">
                      <a:solidFill>
                        <a:schemeClr val="bg1"/>
                      </a:solidFill>
                      <a:prstDash val="solid"/>
                    </a:lnL>
                    <a:lnR w="28575">
                      <a:solidFill>
                        <a:schemeClr val="bg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zh-CN" sz="2000" b="0">
                          <a:ln>
                            <a:noFill/>
                          </a:ln>
                          <a:solidFill>
                            <a:schemeClr val="tx1"/>
                          </a:solidFill>
                          <a:latin typeface="+mj-lt"/>
                          <a:ea typeface="+mj-lt"/>
                        </a:rPr>
                        <a:t>金寨县大别山低空飞行营地</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12400">
                <a:tc vMerge="true">
                  <a:tcPr anchor="ctr">
                    <a:lnL w="28575">
                      <a:solidFill>
                        <a:schemeClr val="bg1"/>
                      </a:solidFill>
                      <a:prstDash val="solid"/>
                    </a:lnL>
                    <a:lnR w="28575">
                      <a:solidFill>
                        <a:schemeClr val="bg1"/>
                      </a:solidFill>
                      <a:prstDash val="solid"/>
                    </a:lnR>
                    <a:lnT w="12700" cmpd="sng">
                      <a:solidFill>
                        <a:schemeClr val="tx1"/>
                      </a:solidFill>
                      <a:prstDash val="solid"/>
                    </a:lnT>
                    <a:lnB w="28575">
                      <a:solidFill>
                        <a:schemeClr val="bg1"/>
                      </a:solidFill>
                      <a:prstDash val="solid"/>
                    </a:lnB>
                    <a:noFill/>
                  </a:tcPr>
                </a:tc>
                <a:tc>
                  <a:txBody>
                    <a:bodyPr/>
                    <a:lstStyle/>
                    <a:p>
                      <a:pPr indent="0" algn="ctr">
                        <a:buNone/>
                      </a:pPr>
                      <a:r>
                        <a:rPr lang="zh-CN" sz="2000" b="0">
                          <a:ln>
                            <a:noFill/>
                          </a:ln>
                          <a:solidFill>
                            <a:schemeClr val="tx1"/>
                          </a:solidFill>
                          <a:latin typeface="+mj-lt"/>
                          <a:ea typeface="+mj-lt"/>
                        </a:rPr>
                        <a:t>金寨县华强文创街区项目</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12400">
                <a:tc vMerge="true">
                  <a:tcPr anchor="ctr">
                    <a:lnL w="28575">
                      <a:solidFill>
                        <a:schemeClr val="bg1"/>
                      </a:solidFill>
                      <a:prstDash val="solid"/>
                    </a:lnL>
                    <a:lnR w="28575">
                      <a:solidFill>
                        <a:schemeClr val="bg1"/>
                      </a:solidFill>
                      <a:prstDash val="solid"/>
                    </a:lnR>
                    <a:lnT w="12700" cmpd="sng">
                      <a:solidFill>
                        <a:schemeClr val="tx1"/>
                      </a:solidFill>
                      <a:prstDash val="solid"/>
                    </a:lnT>
                    <a:lnB w="28575">
                      <a:solidFill>
                        <a:schemeClr val="bg1"/>
                      </a:solidFill>
                      <a:prstDash val="solid"/>
                    </a:lnB>
                    <a:solidFill>
                      <a:srgbClr val="ED7D31"/>
                    </a:solidFill>
                  </a:tcPr>
                </a:tc>
                <a:tc>
                  <a:txBody>
                    <a:bodyPr/>
                    <a:lstStyle/>
                    <a:p>
                      <a:pPr indent="0" algn="ctr">
                        <a:buNone/>
                      </a:pPr>
                      <a:r>
                        <a:rPr lang="zh-CN" altLang="en-US" sz="2000" b="0">
                          <a:ln>
                            <a:noFill/>
                          </a:ln>
                          <a:solidFill>
                            <a:schemeClr val="tx1"/>
                          </a:solidFill>
                          <a:latin typeface="+mj-lt"/>
                          <a:ea typeface="+mj-lt"/>
                        </a:rPr>
                        <a:t>果子园乡2022年大别山航空飞行营地旅游产业配套设施工程</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12400">
                <a:tc>
                  <a:txBody>
                    <a:bodyPr/>
                    <a:lstStyle/>
                    <a:p>
                      <a:pPr algn="ctr">
                        <a:buNone/>
                      </a:pPr>
                      <a:r>
                        <a:rPr lang="zh-CN" altLang="en-US" sz="2000" b="0">
                          <a:solidFill>
                            <a:schemeClr val="bg1"/>
                          </a:solidFill>
                          <a:latin typeface="+mj-lt"/>
                          <a:ea typeface="+mj-lt"/>
                        </a:rPr>
                        <a:t>皖西地学数字创意公园</a:t>
                      </a:r>
                      <a:endParaRPr lang="zh-CN" altLang="en-US" sz="2000" b="0">
                        <a:solidFill>
                          <a:schemeClr val="bg1"/>
                        </a:solidFill>
                        <a:latin typeface="+mj-lt"/>
                        <a:ea typeface="+mj-lt"/>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indent="0" algn="ctr">
                        <a:buNone/>
                      </a:pPr>
                      <a:r>
                        <a:rPr lang="zh-CN" sz="2000" b="0">
                          <a:ln>
                            <a:noFill/>
                          </a:ln>
                          <a:solidFill>
                            <a:schemeClr val="tx1"/>
                          </a:solidFill>
                          <a:latin typeface="+mj-lt"/>
                          <a:ea typeface="+mj-lt"/>
                        </a:rPr>
                        <a:t>大别山集装箱小镇项目</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12400">
                <a:tc>
                  <a:txBody>
                    <a:bodyPr/>
                    <a:lstStyle/>
                    <a:p>
                      <a:pPr algn="ctr">
                        <a:buNone/>
                      </a:pPr>
                      <a:r>
                        <a:rPr lang="zh-CN" altLang="en-US" sz="2000" b="0">
                          <a:solidFill>
                            <a:schemeClr val="bg1"/>
                          </a:solidFill>
                          <a:latin typeface="+mj-lt"/>
                          <a:ea typeface="+mj-lt"/>
                        </a:rPr>
                        <a:t>中国婚尚文旅创意产业集聚区</a:t>
                      </a:r>
                      <a:endParaRPr lang="zh-CN" altLang="en-US" sz="2000" b="0">
                        <a:solidFill>
                          <a:schemeClr val="bg1"/>
                        </a:solidFill>
                        <a:latin typeface="+mj-lt"/>
                        <a:ea typeface="+mj-lt"/>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indent="0" algn="ctr">
                        <a:buNone/>
                      </a:pPr>
                      <a:r>
                        <a:rPr lang="zh-CN" sz="2000" b="0">
                          <a:ln>
                            <a:noFill/>
                          </a:ln>
                          <a:solidFill>
                            <a:schemeClr val="tx1"/>
                          </a:solidFill>
                          <a:latin typeface="+mj-lt"/>
                          <a:ea typeface="+mj-lt"/>
                        </a:rPr>
                        <a:t>东方蝶恋园项目</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12400">
                <a:tc>
                  <a:txBody>
                    <a:bodyPr/>
                    <a:lstStyle/>
                    <a:p>
                      <a:pPr algn="ctr">
                        <a:buNone/>
                      </a:pPr>
                      <a:r>
                        <a:rPr lang="zh-CN" altLang="en-US" sz="2000" b="0">
                          <a:solidFill>
                            <a:schemeClr val="bg1"/>
                          </a:solidFill>
                          <a:latin typeface="+mj-lt"/>
                          <a:ea typeface="+mj-lt"/>
                        </a:rPr>
                        <a:t>六安特色电商产业园</a:t>
                      </a:r>
                      <a:endParaRPr lang="zh-CN" altLang="en-US" sz="2000" b="0">
                        <a:solidFill>
                          <a:schemeClr val="bg1"/>
                        </a:solidFill>
                        <a:latin typeface="+mj-lt"/>
                        <a:ea typeface="+mj-lt"/>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indent="0" algn="ctr">
                        <a:buNone/>
                      </a:pPr>
                      <a:r>
                        <a:rPr lang="zh-CN" sz="2000" b="0">
                          <a:ln>
                            <a:noFill/>
                          </a:ln>
                          <a:solidFill>
                            <a:schemeClr val="tx1"/>
                          </a:solidFill>
                          <a:latin typeface="+mj-lt"/>
                          <a:ea typeface="+mj-lt"/>
                          <a:sym typeface="+mn-ea"/>
                        </a:rPr>
                        <a:t>六安惠泰数字物流产业园项目</a:t>
                      </a:r>
                      <a:endParaRPr lang="zh-CN" altLang="en-US" sz="2000" b="0">
                        <a:ln>
                          <a:noFill/>
                        </a:ln>
                        <a:solidFill>
                          <a:schemeClr val="tx1"/>
                        </a:solidFill>
                        <a:latin typeface="+mj-lt"/>
                        <a:ea typeface="+mj-lt"/>
                        <a:sym typeface="+mn-ea"/>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12400">
                <a:tc rowSpan="2">
                  <a:txBody>
                    <a:bodyPr/>
                    <a:lstStyle/>
                    <a:p>
                      <a:pPr algn="ctr">
                        <a:buNone/>
                      </a:pPr>
                      <a:r>
                        <a:rPr lang="zh-CN" altLang="en-US" sz="2000" b="0">
                          <a:solidFill>
                            <a:schemeClr val="bg1"/>
                          </a:solidFill>
                          <a:latin typeface="+mj-lt"/>
                          <a:ea typeface="+mj-lt"/>
                        </a:rPr>
                        <a:t>红色沉浸式演出</a:t>
                      </a:r>
                      <a:endParaRPr lang="zh-CN" altLang="en-US" sz="2000" b="0">
                        <a:solidFill>
                          <a:schemeClr val="bg1"/>
                        </a:solidFill>
                        <a:latin typeface="+mj-lt"/>
                        <a:ea typeface="+mj-lt"/>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indent="0" algn="ctr">
                        <a:buNone/>
                      </a:pPr>
                      <a:r>
                        <a:rPr lang="zh-CN" sz="2000" b="0" dirty="0">
                          <a:ln>
                            <a:noFill/>
                          </a:ln>
                          <a:solidFill>
                            <a:schemeClr val="tx1"/>
                          </a:solidFill>
                          <a:latin typeface="+mj-lt"/>
                          <a:ea typeface="+mj-lt"/>
                        </a:rPr>
                        <a:t>金寨县省级革命老区红色文化保护和旅游产业专项资金项目</a:t>
                      </a:r>
                      <a:endParaRPr lang="zh-CN" altLang="en-US" sz="2000" b="0" dirty="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12400">
                <a:tc vMerge="true">
                  <a:tcPr anchor="ctr">
                    <a:lnL w="28575">
                      <a:solidFill>
                        <a:schemeClr val="bg1"/>
                      </a:solidFill>
                      <a:prstDash val="solid"/>
                    </a:lnL>
                    <a:lnR w="28575">
                      <a:solidFill>
                        <a:schemeClr val="bg1"/>
                      </a:solidFill>
                      <a:prstDash val="solid"/>
                    </a:lnR>
                    <a:lnT w="12700" cmpd="sng">
                      <a:solidFill>
                        <a:schemeClr val="tx1"/>
                      </a:solidFill>
                      <a:prstDash val="solid"/>
                    </a:lnT>
                    <a:lnB w="28575">
                      <a:solidFill>
                        <a:schemeClr val="bg1"/>
                      </a:solidFill>
                      <a:prstDash val="solid"/>
                    </a:lnB>
                    <a:noFill/>
                  </a:tcPr>
                </a:tc>
                <a:tc>
                  <a:txBody>
                    <a:bodyPr/>
                    <a:lstStyle/>
                    <a:p>
                      <a:pPr indent="0" algn="ctr">
                        <a:buNone/>
                      </a:pPr>
                      <a:r>
                        <a:rPr lang="zh-CN" sz="2000" b="0">
                          <a:ln>
                            <a:noFill/>
                          </a:ln>
                          <a:solidFill>
                            <a:schemeClr val="tx1"/>
                          </a:solidFill>
                          <a:latin typeface="+mj-lt"/>
                          <a:ea typeface="+mj-lt"/>
                        </a:rPr>
                        <a:t>金寨县革命老区文物保护利用项目</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12400">
                <a:tc rowSpan="2">
                  <a:txBody>
                    <a:bodyPr/>
                    <a:lstStyle/>
                    <a:p>
                      <a:pPr algn="ctr">
                        <a:buNone/>
                      </a:pPr>
                      <a:r>
                        <a:rPr lang="zh-CN" altLang="en-US" sz="2000" b="0">
                          <a:solidFill>
                            <a:schemeClr val="bg1"/>
                          </a:solidFill>
                          <a:latin typeface="+mj-lt"/>
                          <a:ea typeface="+mj-lt"/>
                          <a:sym typeface="+mn-ea"/>
                        </a:rPr>
                        <a:t>大别山文学公园</a:t>
                      </a:r>
                      <a:endParaRPr lang="zh-CN" altLang="en-US" sz="2000" b="0">
                        <a:solidFill>
                          <a:schemeClr val="bg1"/>
                        </a:solidFill>
                        <a:latin typeface="+mj-lt"/>
                        <a:ea typeface="+mj-lt"/>
                        <a:sym typeface="+mn-ea"/>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indent="0" algn="ctr">
                        <a:buNone/>
                      </a:pPr>
                      <a:r>
                        <a:rPr lang="zh-CN" sz="2000" b="0">
                          <a:ln>
                            <a:noFill/>
                          </a:ln>
                          <a:solidFill>
                            <a:schemeClr val="tx1"/>
                          </a:solidFill>
                          <a:latin typeface="+mj-lt"/>
                          <a:ea typeface="+mj-lt"/>
                        </a:rPr>
                        <a:t>大雁湖文旅休闲综合体项目</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12400">
                <a:tc vMerge="true">
                  <a:tcPr anchor="ctr">
                    <a:lnL w="28575">
                      <a:solidFill>
                        <a:schemeClr val="bg1"/>
                      </a:solidFill>
                      <a:prstDash val="solid"/>
                    </a:lnL>
                    <a:lnR w="28575">
                      <a:solidFill>
                        <a:schemeClr val="bg1"/>
                      </a:solidFill>
                      <a:prstDash val="solid"/>
                    </a:lnR>
                    <a:lnT w="12700" cmpd="sng">
                      <a:solidFill>
                        <a:schemeClr val="tx1"/>
                      </a:solidFill>
                      <a:prstDash val="solid"/>
                    </a:lnT>
                    <a:lnB w="28575">
                      <a:solidFill>
                        <a:schemeClr val="bg1"/>
                      </a:solidFill>
                      <a:prstDash val="solid"/>
                    </a:lnB>
                    <a:noFill/>
                  </a:tcPr>
                </a:tc>
                <a:tc>
                  <a:txBody>
                    <a:bodyPr/>
                    <a:lstStyle/>
                    <a:p>
                      <a:pPr indent="0" algn="ctr">
                        <a:buNone/>
                      </a:pPr>
                      <a:r>
                        <a:rPr lang="zh-CN" sz="2000" b="0">
                          <a:ln>
                            <a:noFill/>
                          </a:ln>
                          <a:solidFill>
                            <a:schemeClr val="tx1"/>
                          </a:solidFill>
                          <a:latin typeface="+mj-lt"/>
                          <a:ea typeface="+mj-lt"/>
                        </a:rPr>
                        <a:t>未名湖人民公园文化提升项目</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12400">
                <a:tc>
                  <a:txBody>
                    <a:bodyPr/>
                    <a:lstStyle/>
                    <a:p>
                      <a:pPr algn="ctr">
                        <a:buNone/>
                      </a:pPr>
                      <a:r>
                        <a:rPr lang="zh-CN" altLang="en-US" sz="2000" b="0">
                          <a:solidFill>
                            <a:schemeClr val="bg1"/>
                          </a:solidFill>
                          <a:effectLst/>
                          <a:latin typeface="+mj-lt"/>
                          <a:ea typeface="+mj-lt"/>
                          <a:sym typeface="+mn-ea"/>
                        </a:rPr>
                        <a:t>中国婚尚文旅创意产业集聚区</a:t>
                      </a:r>
                      <a:endParaRPr lang="zh-CN" altLang="en-US" sz="2000" b="0">
                        <a:solidFill>
                          <a:schemeClr val="bg1"/>
                        </a:solidFill>
                        <a:effectLst/>
                        <a:latin typeface="+mj-lt"/>
                        <a:ea typeface="+mj-lt"/>
                        <a:sym typeface="+mn-ea"/>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indent="0" algn="ctr">
                        <a:buNone/>
                      </a:pPr>
                      <a:r>
                        <a:rPr lang="zh-CN" sz="2000" b="0">
                          <a:ln>
                            <a:noFill/>
                          </a:ln>
                          <a:solidFill>
                            <a:schemeClr val="tx1"/>
                          </a:solidFill>
                          <a:latin typeface="+mj-lt"/>
                          <a:ea typeface="+mj-lt"/>
                        </a:rPr>
                        <a:t>中国丁集婚纱特色小镇</a:t>
                      </a:r>
                      <a:endParaRPr lang="zh-CN" altLang="en-US"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12400">
                <a:tc>
                  <a:txBody>
                    <a:bodyPr/>
                    <a:lstStyle/>
                    <a:p>
                      <a:pPr algn="ctr">
                        <a:buClrTx/>
                        <a:buSzTx/>
                        <a:buFontTx/>
                        <a:buNone/>
                      </a:pPr>
                      <a:r>
                        <a:rPr lang="zh-CN" altLang="en-US" sz="2000">
                          <a:solidFill>
                            <a:schemeClr val="bg1"/>
                          </a:solidFill>
                          <a:latin typeface="+mj-lt"/>
                          <a:ea typeface="+mj-lt"/>
                          <a:sym typeface="+mn-ea"/>
                        </a:rPr>
                        <a:t>霍邱县工业旅游集聚区</a:t>
                      </a:r>
                      <a:endParaRPr lang="zh-CN" altLang="en-US" sz="2000" b="0">
                        <a:solidFill>
                          <a:schemeClr val="bg1"/>
                        </a:solidFill>
                        <a:latin typeface="+mj-lt"/>
                        <a:ea typeface="+mj-lt"/>
                        <a:sym typeface="+mn-ea"/>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algn="ctr">
                        <a:buClrTx/>
                        <a:buSzTx/>
                        <a:buFontTx/>
                        <a:buNone/>
                      </a:pPr>
                      <a:r>
                        <a:rPr lang="zh-CN" sz="2000" b="0">
                          <a:ln>
                            <a:noFill/>
                          </a:ln>
                          <a:solidFill>
                            <a:schemeClr val="tx1"/>
                          </a:solidFill>
                          <a:latin typeface="+mj-lt"/>
                          <a:ea typeface="+mj-lt"/>
                        </a:rPr>
                        <a:t>霍邱县金日晟铁矿文博园</a:t>
                      </a:r>
                      <a:endParaRPr lang="zh-CN" sz="2000" b="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r h="212400">
                <a:tc>
                  <a:txBody>
                    <a:bodyPr/>
                    <a:lstStyle/>
                    <a:p>
                      <a:pPr algn="ctr">
                        <a:buNone/>
                      </a:pPr>
                      <a:r>
                        <a:rPr lang="zh-CN" altLang="en-US" sz="2000" b="0" dirty="0">
                          <a:solidFill>
                            <a:schemeClr val="bg1"/>
                          </a:solidFill>
                          <a:effectLst/>
                          <a:latin typeface="+mj-lt"/>
                          <a:ea typeface="+mj-lt"/>
                          <a:sym typeface="+mn-ea"/>
                        </a:rPr>
                        <a:t>皋城往事：六安非遗文化产业园</a:t>
                      </a:r>
                      <a:endParaRPr lang="zh-CN" altLang="en-US" sz="2000" b="0" dirty="0">
                        <a:solidFill>
                          <a:schemeClr val="bg1"/>
                        </a:solidFill>
                        <a:effectLst/>
                        <a:latin typeface="+mj-lt"/>
                        <a:ea typeface="+mj-lt"/>
                        <a:sym typeface="+mn-ea"/>
                      </a:endParaRPr>
                    </a:p>
                  </a:txBody>
                  <a:tcPr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ED7D31"/>
                    </a:solidFill>
                  </a:tcPr>
                </a:tc>
                <a:tc>
                  <a:txBody>
                    <a:bodyPr/>
                    <a:lstStyle/>
                    <a:p>
                      <a:pPr indent="0" algn="ctr">
                        <a:buNone/>
                      </a:pPr>
                      <a:r>
                        <a:rPr lang="zh-CN" sz="2000" b="0" dirty="0">
                          <a:ln>
                            <a:noFill/>
                          </a:ln>
                          <a:solidFill>
                            <a:schemeClr val="tx1"/>
                          </a:solidFill>
                          <a:latin typeface="+mj-lt"/>
                          <a:ea typeface="+mj-lt"/>
                        </a:rPr>
                        <a:t>皋陶文创园</a:t>
                      </a:r>
                      <a:endParaRPr lang="zh-CN" altLang="en-US" sz="2000" b="0" dirty="0">
                        <a:ln>
                          <a:noFill/>
                        </a:ln>
                        <a:solidFill>
                          <a:schemeClr val="tx1"/>
                        </a:solidFill>
                        <a:latin typeface="+mj-lt"/>
                        <a:ea typeface="+mj-lt"/>
                      </a:endParaRPr>
                    </a:p>
                  </a:txBody>
                  <a:tcPr marL="12700" marR="12700" marT="12700"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B4C7E7"/>
                    </a:solidFill>
                  </a:tcPr>
                </a:tc>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rgbClr val="226E4B"/>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chemeClr val="tx1">
              <a:lumMod val="65000"/>
              <a:lumOff val="35000"/>
            </a:schemeClr>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pPr algn="l"/>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西山药库</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产业基础</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32207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中药资源</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数字康养</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银发经济</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交通便利</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客源市场广阔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空气环境优异</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开发面积广阔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中药材产业基础</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第三产业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服务业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从业人员宽泛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3820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15.1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8" name="文本框 37"/>
          <p:cNvSpPr txBox="true"/>
          <p:nvPr/>
        </p:nvSpPr>
        <p:spPr>
          <a:xfrm>
            <a:off x="1391285" y="1244600"/>
            <a:ext cx="9379585" cy="1373505"/>
          </a:xfrm>
          <a:prstGeom prst="rect">
            <a:avLst/>
          </a:prstGeom>
          <a:noFill/>
        </p:spPr>
        <p:txBody>
          <a:bodyPr wrap="square" rtlCol="0">
            <a:spAutoFit/>
          </a:bodyPr>
          <a:lstStyle/>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数字健康行业覆盖人群规模大、服务及服务用户占比高、市场规模巨大、市场销量紧缺、服务用量激增、复合增长率奇高，数字健康市场规模及需求非常大。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市场规模方面，2019年我国数字健康市场规模为2181亿元，2030年预计增至42228亿元，复合年增长率达到30.9%。数字迁移率预期由2019年的3.3%增至2030年的24.0%。</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数据来源《2015-2030年我国数字健康市场规模、增速及预测》</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西山药库区域中药材种植面积达14.9万亩，共有药用植物238科1866种，珍贵道地药材总蕴藏量达2亿多公斤，产量20.1万吨，产值70亿元，综合产值106.6亿元。截止2021年“十大皖药”产业示范种植基地建设单位增至30家，其中2家获批国家科技部“生态种植示范基地”。 </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丰富的中药素材是康养产业的核心基础。</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6708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15.2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2266314" cy="1168166"/>
            <a:chOff x="141661" y="1656247"/>
            <a:chExt cx="2266314" cy="1168166"/>
          </a:xfrm>
        </p:grpSpPr>
        <p:grpSp>
          <p:nvGrpSpPr>
            <p:cNvPr id="28" name="组合 27"/>
            <p:cNvGrpSpPr/>
            <p:nvPr/>
          </p:nvGrpSpPr>
          <p:grpSpPr>
            <a:xfrm>
              <a:off x="141661" y="1656247"/>
              <a:ext cx="2266314" cy="975219"/>
              <a:chOff x="887897" y="4138990"/>
              <a:chExt cx="2266314" cy="975219"/>
            </a:xfrm>
          </p:grpSpPr>
          <p:sp>
            <p:nvSpPr>
              <p:cNvPr id="30" name="文本框 29"/>
              <p:cNvSpPr txBox="true"/>
              <p:nvPr/>
            </p:nvSpPr>
            <p:spPr>
              <a:xfrm>
                <a:off x="887897" y="4138990"/>
                <a:ext cx="2214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西山药库</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36093"/>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59719" y="239802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34" name="组合 33"/>
          <p:cNvGrpSpPr/>
          <p:nvPr/>
        </p:nvGrpSpPr>
        <p:grpSpPr>
          <a:xfrm flipV="true">
            <a:off x="7040413" y="4962127"/>
            <a:ext cx="1125545" cy="487730"/>
            <a:chOff x="7692572" y="1990584"/>
            <a:chExt cx="1125545" cy="487730"/>
          </a:xfrm>
          <a:solidFill>
            <a:schemeClr val="bg1">
              <a:lumMod val="85000"/>
            </a:schemeClr>
          </a:solidFill>
        </p:grpSpPr>
        <p:grpSp>
          <p:nvGrpSpPr>
            <p:cNvPr id="35" name="组合 34"/>
            <p:cNvGrpSpPr/>
            <p:nvPr/>
          </p:nvGrpSpPr>
          <p:grpSpPr>
            <a:xfrm>
              <a:off x="7692572" y="2038350"/>
              <a:ext cx="1068254" cy="439964"/>
              <a:chOff x="7692572" y="2038350"/>
              <a:chExt cx="1068254" cy="439964"/>
            </a:xfrm>
            <a:grpFill/>
          </p:grpSpPr>
          <p:cxnSp>
            <p:nvCxnSpPr>
              <p:cNvPr id="37" name="直接连接符 36"/>
              <p:cNvCxnSpPr/>
              <p:nvPr/>
            </p:nvCxnSpPr>
            <p:spPr>
              <a:xfrm flipV="true">
                <a:off x="8132536" y="2044207"/>
                <a:ext cx="628290"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true">
                <a:off x="7692572"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36" name="椭圆 35"/>
            <p:cNvSpPr/>
            <p:nvPr/>
          </p:nvSpPr>
          <p:spPr>
            <a:xfrm>
              <a:off x="8703535"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46" name="文本框 45"/>
          <p:cNvSpPr txBox="true"/>
          <p:nvPr/>
        </p:nvSpPr>
        <p:spPr>
          <a:xfrm>
            <a:off x="3953633" y="1472420"/>
            <a:ext cx="2214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开发数字健康平台</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219710" y="1205230"/>
            <a:ext cx="3754120" cy="265620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与网络科技有限公司合作，用互联网技术改善就医流程。研发垂直于医疗领域的社交软件“六安康养”APP平台</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相当于“医用微信”。该平台整合示范园区的医疗资源，其一方对接数字健康产业园医生，另一方对接产业园甚至六安全域群众，数字健康示范区老人可以通过APP向医生问诊咨询，示范区内医生也可以通过该平台管理照顾示范区内的老年人，相关健康数据资料自动存储云端。</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6946265" y="1270000"/>
            <a:ext cx="1377950" cy="1055370"/>
            <a:chOff x="7380514" y="1990584"/>
            <a:chExt cx="1509220" cy="487730"/>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57" name="文本框 56"/>
          <p:cNvSpPr txBox="true"/>
          <p:nvPr/>
        </p:nvSpPr>
        <p:spPr>
          <a:xfrm>
            <a:off x="8526780" y="1700530"/>
            <a:ext cx="3256280" cy="31692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吸引战略定位为以健康医疗大数据为核心竞争力的集生命健康、基因工程投融资建设于一体的综合运营商入驻。按照“1+2+X”发展模式，以西山药库为核心，以健康医疗大数据为驱动，布局智慧医疗全社会资源管理体系和全生命周期服务体系，建成集健康医疗大数据、基因工程、生物医药、智慧康养等重点项目于一体的健康医疗产业生态格局，打造医、养、研、商、游五位一体的六安数字健康产业示范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8526903" y="5152478"/>
            <a:ext cx="1452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产业孵化园</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文本框 67"/>
          <p:cNvSpPr txBox="true"/>
          <p:nvPr/>
        </p:nvSpPr>
        <p:spPr>
          <a:xfrm>
            <a:off x="8445623" y="5550883"/>
            <a:ext cx="3055317" cy="111696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建设产业孵化园区，推动建设中草药精深加工基地、研究中心、检验检测中心、现代交易中心、仓储物流中心。</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0" name="组合 39"/>
          <p:cNvGrpSpPr/>
          <p:nvPr/>
        </p:nvGrpSpPr>
        <p:grpSpPr>
          <a:xfrm flipH="true">
            <a:off x="4023360" y="1972945"/>
            <a:ext cx="1685925" cy="415290"/>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1155618" y="4021015"/>
            <a:ext cx="1960880" cy="398780"/>
          </a:xfrm>
          <a:prstGeom prst="rect">
            <a:avLst/>
          </a:prstGeom>
          <a:noFill/>
        </p:spPr>
        <p:txBody>
          <a:bodyPr wrap="none" rtlCol="0">
            <a:spAutoFit/>
          </a:bodyPr>
          <a:lstStyle/>
          <a:p>
            <a:pPr algn="l"/>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慢运动疗养基地</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250190" y="4458335"/>
            <a:ext cx="4644390" cy="239966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该基地交通便捷、距离各景点距离适中。充分依托大别山丰富的自然资源优势，重点植入徒步、林地探险、露营、滑雪等山地运动康养项目，大力开发甘蓝蔬果田园、大地花海、中草药园、茶海农园等新型田园养生产品，精心培育森林康养、美食养生等高端生态康养项目，深入开发静心养心度假项目，适度配套"森居、田居、乡居、营居"等康养旅居创新业态，加快建成综合性康养旅游基地。</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15.3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项目目标</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 name="文本框 2"/>
          <p:cNvSpPr txBox="true"/>
          <p:nvPr/>
        </p:nvSpPr>
        <p:spPr>
          <a:xfrm>
            <a:off x="8461375" y="1186815"/>
            <a:ext cx="3321685" cy="398780"/>
          </a:xfrm>
          <a:prstGeom prst="rect">
            <a:avLst/>
          </a:prstGeom>
          <a:noFill/>
        </p:spPr>
        <p:txBody>
          <a:bodyPr wrap="square" rtlCol="0">
            <a:spAutoFit/>
          </a:bodyPr>
          <a:lstStyle/>
          <a:p>
            <a:r>
              <a:rPr lang="zh-CN" altLang="en-US" sz="2000" b="1">
                <a:latin typeface="微软雅黑" panose="020B0503020204020204" pitchFamily="34" charset="-122"/>
                <a:ea typeface="微软雅黑" panose="020B0503020204020204" pitchFamily="34" charset="-122"/>
              </a:rPr>
              <a:t>打造健康医疗产业生态格局</a:t>
            </a:r>
            <a:endParaRPr lang="zh-CN" altLang="en-US" sz="2000" b="1">
              <a:latin typeface="微软雅黑" panose="020B0503020204020204" pitchFamily="34" charset="-122"/>
              <a:ea typeface="微软雅黑" panose="020B0503020204020204" pitchFamily="34" charset="-122"/>
            </a:endParaRPr>
          </a:p>
        </p:txBody>
      </p:sp>
      <p:grpSp>
        <p:nvGrpSpPr>
          <p:cNvPr id="4" name="组合 3"/>
          <p:cNvGrpSpPr/>
          <p:nvPr/>
        </p:nvGrpSpPr>
        <p:grpSpPr>
          <a:xfrm flipH="true" flipV="true">
            <a:off x="3375828" y="3755627"/>
            <a:ext cx="1125545" cy="487730"/>
            <a:chOff x="7692572" y="1990584"/>
            <a:chExt cx="1125545" cy="487730"/>
          </a:xfrm>
          <a:solidFill>
            <a:schemeClr val="bg1">
              <a:lumMod val="85000"/>
            </a:schemeClr>
          </a:solidFill>
        </p:grpSpPr>
        <p:grpSp>
          <p:nvGrpSpPr>
            <p:cNvPr id="5" name="组合 4"/>
            <p:cNvGrpSpPr/>
            <p:nvPr/>
          </p:nvGrpSpPr>
          <p:grpSpPr>
            <a:xfrm>
              <a:off x="7692572" y="2038350"/>
              <a:ext cx="1068254" cy="439964"/>
              <a:chOff x="7692572" y="2038350"/>
              <a:chExt cx="1068254" cy="439964"/>
            </a:xfrm>
            <a:grpFill/>
          </p:grpSpPr>
          <p:cxnSp>
            <p:nvCxnSpPr>
              <p:cNvPr id="6" name="直接连接符 5"/>
              <p:cNvCxnSpPr/>
              <p:nvPr/>
            </p:nvCxnSpPr>
            <p:spPr>
              <a:xfrm flipV="true">
                <a:off x="8132536" y="2044207"/>
                <a:ext cx="628290"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true">
                <a:off x="7692572"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8" name="椭圆 7"/>
            <p:cNvSpPr/>
            <p:nvPr/>
          </p:nvSpPr>
          <p:spPr>
            <a:xfrm>
              <a:off x="8703535"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Tree>
    <p:custDataLst>
      <p:tags r:id="rId1"/>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44"/>
          <p:cNvSpPr txBox="true"/>
          <p:nvPr/>
        </p:nvSpPr>
        <p:spPr>
          <a:xfrm>
            <a:off x="525822" y="416150"/>
            <a:ext cx="30264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15.4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项目平台建设</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0" name="矩形 9"/>
          <p:cNvSpPr/>
          <p:nvPr/>
        </p:nvSpPr>
        <p:spPr>
          <a:xfrm>
            <a:off x="1094510" y="2204820"/>
            <a:ext cx="581891" cy="3094182"/>
          </a:xfrm>
          <a:prstGeom prst="rect">
            <a:avLst/>
          </a:prstGeom>
          <a:solidFill>
            <a:srgbClr val="A2A2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2064327" y="3700409"/>
            <a:ext cx="914400" cy="748146"/>
          </a:xfrm>
          <a:prstGeom prst="rect">
            <a:avLst/>
          </a:prstGeom>
          <a:solidFill>
            <a:srgbClr val="E1E1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2045855" y="2230580"/>
            <a:ext cx="914400" cy="748146"/>
          </a:xfrm>
          <a:prstGeom prst="rect">
            <a:avLst/>
          </a:prstGeom>
          <a:solidFill>
            <a:srgbClr val="F0B6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矩形 53"/>
          <p:cNvSpPr/>
          <p:nvPr/>
        </p:nvSpPr>
        <p:spPr>
          <a:xfrm>
            <a:off x="2027076" y="4908341"/>
            <a:ext cx="914400" cy="748146"/>
          </a:xfrm>
          <a:prstGeom prst="rect">
            <a:avLst/>
          </a:prstGeom>
          <a:solidFill>
            <a:srgbClr val="B3CC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3103418" y="1842644"/>
            <a:ext cx="5634182" cy="1487055"/>
          </a:xfrm>
          <a:prstGeom prst="roundRect">
            <a:avLst/>
          </a:prstGeom>
          <a:solidFill>
            <a:srgbClr val="F0B6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圆角 54"/>
          <p:cNvSpPr/>
          <p:nvPr/>
        </p:nvSpPr>
        <p:spPr>
          <a:xfrm>
            <a:off x="3162300" y="3417650"/>
            <a:ext cx="5564910" cy="1216891"/>
          </a:xfrm>
          <a:prstGeom prst="roundRect">
            <a:avLst/>
          </a:prstGeom>
          <a:solidFill>
            <a:srgbClr val="E1E1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圆角 55"/>
          <p:cNvSpPr/>
          <p:nvPr/>
        </p:nvSpPr>
        <p:spPr>
          <a:xfrm>
            <a:off x="3074398" y="4814121"/>
            <a:ext cx="5634182" cy="1055669"/>
          </a:xfrm>
          <a:prstGeom prst="roundRect">
            <a:avLst/>
          </a:prstGeom>
          <a:solidFill>
            <a:srgbClr val="B3CC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p:cNvSpPr/>
          <p:nvPr/>
        </p:nvSpPr>
        <p:spPr>
          <a:xfrm>
            <a:off x="8930351" y="1842642"/>
            <a:ext cx="1320800" cy="1487055"/>
          </a:xfrm>
          <a:prstGeom prst="roundRect">
            <a:avLst/>
          </a:prstGeom>
          <a:solidFill>
            <a:srgbClr val="B5DA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圆角 57"/>
          <p:cNvSpPr/>
          <p:nvPr/>
        </p:nvSpPr>
        <p:spPr>
          <a:xfrm>
            <a:off x="8930351" y="3432429"/>
            <a:ext cx="1320800" cy="1216891"/>
          </a:xfrm>
          <a:prstGeom prst="roundRect">
            <a:avLst/>
          </a:prstGeom>
          <a:solidFill>
            <a:srgbClr val="B5DA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圆角 58"/>
          <p:cNvSpPr/>
          <p:nvPr/>
        </p:nvSpPr>
        <p:spPr>
          <a:xfrm>
            <a:off x="8883417" y="4779095"/>
            <a:ext cx="1320800" cy="1039813"/>
          </a:xfrm>
          <a:prstGeom prst="roundRect">
            <a:avLst/>
          </a:prstGeom>
          <a:solidFill>
            <a:srgbClr val="B5DA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0574189" y="2039956"/>
            <a:ext cx="581891" cy="3565236"/>
          </a:xfrm>
          <a:prstGeom prst="rect">
            <a:avLst/>
          </a:prstGeom>
          <a:solidFill>
            <a:srgbClr val="B5DA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true"/>
          <p:nvPr/>
        </p:nvSpPr>
        <p:spPr>
          <a:xfrm>
            <a:off x="1154854" y="2823585"/>
            <a:ext cx="461665" cy="2861397"/>
          </a:xfrm>
          <a:prstGeom prst="rect">
            <a:avLst/>
          </a:prstGeom>
          <a:noFill/>
        </p:spPr>
        <p:txBody>
          <a:bodyPr vert="eaVert" wrap="square" rtlCol="0">
            <a:spAutoFit/>
          </a:bodyPr>
          <a:lstStyle/>
          <a:p>
            <a:r>
              <a:rPr lang="zh-CN" altLang="en-US" dirty="0"/>
              <a:t>六安智慧康养平台</a:t>
            </a:r>
            <a:endParaRPr lang="zh-CN" altLang="en-US" dirty="0"/>
          </a:p>
        </p:txBody>
      </p:sp>
      <p:sp>
        <p:nvSpPr>
          <p:cNvPr id="23" name="文本框 22"/>
          <p:cNvSpPr txBox="true"/>
          <p:nvPr/>
        </p:nvSpPr>
        <p:spPr>
          <a:xfrm>
            <a:off x="2059704" y="2419928"/>
            <a:ext cx="906318" cy="369332"/>
          </a:xfrm>
          <a:prstGeom prst="rect">
            <a:avLst/>
          </a:prstGeom>
          <a:noFill/>
        </p:spPr>
        <p:txBody>
          <a:bodyPr wrap="square" rtlCol="0">
            <a:spAutoFit/>
          </a:bodyPr>
          <a:lstStyle/>
          <a:p>
            <a:r>
              <a:rPr lang="zh-CN" altLang="en-US" dirty="0"/>
              <a:t>管理端</a:t>
            </a:r>
            <a:endParaRPr lang="zh-CN" altLang="en-US" dirty="0"/>
          </a:p>
        </p:txBody>
      </p:sp>
      <p:sp>
        <p:nvSpPr>
          <p:cNvPr id="24" name="文本框 23"/>
          <p:cNvSpPr txBox="true"/>
          <p:nvPr/>
        </p:nvSpPr>
        <p:spPr>
          <a:xfrm>
            <a:off x="2105891" y="3897746"/>
            <a:ext cx="1048327" cy="369332"/>
          </a:xfrm>
          <a:prstGeom prst="rect">
            <a:avLst/>
          </a:prstGeom>
          <a:noFill/>
        </p:spPr>
        <p:txBody>
          <a:bodyPr wrap="square" rtlCol="0">
            <a:spAutoFit/>
          </a:bodyPr>
          <a:lstStyle/>
          <a:p>
            <a:r>
              <a:rPr lang="zh-CN" altLang="en-US" dirty="0"/>
              <a:t>用户端</a:t>
            </a:r>
            <a:endParaRPr lang="zh-CN" altLang="en-US" dirty="0"/>
          </a:p>
        </p:txBody>
      </p:sp>
      <p:sp>
        <p:nvSpPr>
          <p:cNvPr id="25" name="文本框 24"/>
          <p:cNvSpPr txBox="true"/>
          <p:nvPr/>
        </p:nvSpPr>
        <p:spPr>
          <a:xfrm>
            <a:off x="2079337" y="5101093"/>
            <a:ext cx="889583" cy="369332"/>
          </a:xfrm>
          <a:prstGeom prst="rect">
            <a:avLst/>
          </a:prstGeom>
          <a:noFill/>
        </p:spPr>
        <p:txBody>
          <a:bodyPr wrap="square" rtlCol="0">
            <a:spAutoFit/>
          </a:bodyPr>
          <a:lstStyle/>
          <a:p>
            <a:r>
              <a:rPr lang="zh-CN" altLang="en-US" dirty="0"/>
              <a:t>支持端</a:t>
            </a:r>
            <a:endParaRPr lang="zh-CN" altLang="en-US" dirty="0"/>
          </a:p>
        </p:txBody>
      </p:sp>
      <p:sp>
        <p:nvSpPr>
          <p:cNvPr id="26" name="矩形 25"/>
          <p:cNvSpPr/>
          <p:nvPr/>
        </p:nvSpPr>
        <p:spPr>
          <a:xfrm>
            <a:off x="4461164" y="1890236"/>
            <a:ext cx="1865745" cy="521970"/>
          </a:xfrm>
          <a:prstGeom prst="rect">
            <a:avLst/>
          </a:prstGeom>
          <a:solidFill>
            <a:srgbClr val="F0B69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a:off x="4461164" y="2660287"/>
            <a:ext cx="1865745" cy="521970"/>
          </a:xfrm>
          <a:prstGeom prst="rect">
            <a:avLst/>
          </a:prstGeom>
          <a:solidFill>
            <a:srgbClr val="F0B69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箭头连接符 27"/>
          <p:cNvCxnSpPr>
            <a:stCxn id="26" idx="2"/>
            <a:endCxn id="60" idx="0"/>
          </p:cNvCxnSpPr>
          <p:nvPr/>
        </p:nvCxnSpPr>
        <p:spPr>
          <a:xfrm>
            <a:off x="5394037" y="2412206"/>
            <a:ext cx="0" cy="2480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文本框 28"/>
          <p:cNvSpPr txBox="true"/>
          <p:nvPr/>
        </p:nvSpPr>
        <p:spPr>
          <a:xfrm>
            <a:off x="4541981" y="1933293"/>
            <a:ext cx="1782618" cy="461665"/>
          </a:xfrm>
          <a:prstGeom prst="rect">
            <a:avLst/>
          </a:prstGeom>
          <a:noFill/>
        </p:spPr>
        <p:txBody>
          <a:bodyPr wrap="square" rtlCol="0">
            <a:spAutoFit/>
          </a:bodyPr>
          <a:lstStyle/>
          <a:p>
            <a:pPr algn="ctr"/>
            <a:r>
              <a:rPr lang="zh-CN" altLang="en-US" sz="1200" b="1" dirty="0"/>
              <a:t>总控平台</a:t>
            </a:r>
            <a:endParaRPr lang="en-US" altLang="zh-CN" sz="1200" b="1" dirty="0"/>
          </a:p>
          <a:p>
            <a:pPr algn="ctr"/>
            <a:r>
              <a:rPr lang="en-US" altLang="zh-CN" sz="1200" b="1" dirty="0" err="1"/>
              <a:t>Web+APP</a:t>
            </a:r>
            <a:r>
              <a:rPr lang="zh-CN" altLang="en-US" sz="1200" b="1" dirty="0"/>
              <a:t>双系统</a:t>
            </a:r>
            <a:endParaRPr lang="zh-CN" altLang="en-US" sz="1200" b="1" dirty="0"/>
          </a:p>
        </p:txBody>
      </p:sp>
      <p:sp>
        <p:nvSpPr>
          <p:cNvPr id="62" name="文本框 61"/>
          <p:cNvSpPr txBox="true"/>
          <p:nvPr/>
        </p:nvSpPr>
        <p:spPr>
          <a:xfrm>
            <a:off x="4502727" y="2720592"/>
            <a:ext cx="1782618" cy="461665"/>
          </a:xfrm>
          <a:prstGeom prst="rect">
            <a:avLst/>
          </a:prstGeom>
          <a:noFill/>
        </p:spPr>
        <p:txBody>
          <a:bodyPr wrap="square" rtlCol="0">
            <a:spAutoFit/>
          </a:bodyPr>
          <a:lstStyle/>
          <a:p>
            <a:pPr algn="ctr"/>
            <a:r>
              <a:rPr lang="zh-CN" altLang="en-US" sz="1200" b="1" dirty="0"/>
              <a:t>各社区平台</a:t>
            </a:r>
            <a:endParaRPr lang="en-US" altLang="zh-CN" sz="1200" b="1" dirty="0"/>
          </a:p>
          <a:p>
            <a:pPr algn="ctr"/>
            <a:r>
              <a:rPr lang="en-US" altLang="zh-CN" sz="1200" b="1" dirty="0" err="1"/>
              <a:t>Web+APP</a:t>
            </a:r>
            <a:r>
              <a:rPr lang="zh-CN" altLang="en-US" sz="1200" b="1" dirty="0"/>
              <a:t>双系统</a:t>
            </a:r>
            <a:endParaRPr lang="zh-CN" altLang="en-US" sz="1200" b="1" dirty="0"/>
          </a:p>
        </p:txBody>
      </p:sp>
      <p:sp>
        <p:nvSpPr>
          <p:cNvPr id="32" name="文本框 31"/>
          <p:cNvSpPr txBox="true"/>
          <p:nvPr/>
        </p:nvSpPr>
        <p:spPr>
          <a:xfrm>
            <a:off x="6567055" y="2018686"/>
            <a:ext cx="1080654" cy="276999"/>
          </a:xfrm>
          <a:prstGeom prst="rect">
            <a:avLst/>
          </a:prstGeom>
          <a:noFill/>
        </p:spPr>
        <p:txBody>
          <a:bodyPr wrap="square" rtlCol="0">
            <a:spAutoFit/>
          </a:bodyPr>
          <a:lstStyle/>
          <a:p>
            <a:r>
              <a:rPr lang="zh-CN" altLang="en-US" sz="1200" b="1" dirty="0"/>
              <a:t>总体控制</a:t>
            </a:r>
            <a:endParaRPr lang="zh-CN" altLang="en-US" sz="1200" b="1" dirty="0"/>
          </a:p>
        </p:txBody>
      </p:sp>
      <p:sp>
        <p:nvSpPr>
          <p:cNvPr id="64" name="文本框 63"/>
          <p:cNvSpPr txBox="true"/>
          <p:nvPr/>
        </p:nvSpPr>
        <p:spPr>
          <a:xfrm>
            <a:off x="6525491" y="2630249"/>
            <a:ext cx="1910772" cy="646331"/>
          </a:xfrm>
          <a:prstGeom prst="rect">
            <a:avLst/>
          </a:prstGeom>
          <a:noFill/>
        </p:spPr>
        <p:txBody>
          <a:bodyPr wrap="square" rtlCol="0">
            <a:spAutoFit/>
          </a:bodyPr>
          <a:lstStyle/>
          <a:p>
            <a:r>
              <a:rPr lang="zh-CN" altLang="en-US" sz="1200" b="1" dirty="0"/>
              <a:t>数据统计、资源调配</a:t>
            </a:r>
            <a:endParaRPr lang="en-US" altLang="zh-CN" sz="1200" b="1" dirty="0"/>
          </a:p>
          <a:p>
            <a:r>
              <a:rPr lang="zh-CN" altLang="en-US" sz="1200" b="1" dirty="0"/>
              <a:t>安全检测、接受服务申请</a:t>
            </a:r>
            <a:endParaRPr lang="en-US" altLang="zh-CN" sz="1200" b="1" dirty="0"/>
          </a:p>
          <a:p>
            <a:r>
              <a:rPr lang="zh-CN" altLang="en-US" sz="1200" b="1" dirty="0"/>
              <a:t>康养服务分配等</a:t>
            </a:r>
            <a:endParaRPr lang="zh-CN" altLang="en-US" sz="1200" b="1" dirty="0"/>
          </a:p>
        </p:txBody>
      </p:sp>
      <p:sp>
        <p:nvSpPr>
          <p:cNvPr id="33" name="矩形 32"/>
          <p:cNvSpPr/>
          <p:nvPr/>
        </p:nvSpPr>
        <p:spPr>
          <a:xfrm>
            <a:off x="3688773" y="3577254"/>
            <a:ext cx="1191491" cy="544946"/>
          </a:xfrm>
          <a:prstGeom prst="rect">
            <a:avLst/>
          </a:prstGeom>
          <a:solidFill>
            <a:srgbClr val="E1E1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6625937" y="3577169"/>
            <a:ext cx="1191491" cy="544946"/>
          </a:xfrm>
          <a:prstGeom prst="rect">
            <a:avLst/>
          </a:prstGeom>
          <a:solidFill>
            <a:srgbClr val="E1E1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流程图: 决策 38"/>
          <p:cNvSpPr/>
          <p:nvPr/>
        </p:nvSpPr>
        <p:spPr>
          <a:xfrm>
            <a:off x="5191990" y="3510895"/>
            <a:ext cx="1191491" cy="693669"/>
          </a:xfrm>
          <a:prstGeom prst="flowChartDecision">
            <a:avLst/>
          </a:prstGeom>
          <a:solidFill>
            <a:srgbClr val="E1E1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true"/>
          <p:nvPr/>
        </p:nvSpPr>
        <p:spPr>
          <a:xfrm>
            <a:off x="3712592" y="3636132"/>
            <a:ext cx="1139231" cy="461665"/>
          </a:xfrm>
          <a:prstGeom prst="rect">
            <a:avLst/>
          </a:prstGeom>
          <a:noFill/>
        </p:spPr>
        <p:txBody>
          <a:bodyPr wrap="square" rtlCol="0">
            <a:spAutoFit/>
          </a:bodyPr>
          <a:lstStyle/>
          <a:p>
            <a:pPr algn="ctr"/>
            <a:r>
              <a:rPr lang="zh-CN" altLang="en-US" sz="1200" b="1" dirty="0"/>
              <a:t>用户</a:t>
            </a:r>
            <a:endParaRPr lang="en-US" altLang="zh-CN" sz="1200" b="1" dirty="0"/>
          </a:p>
          <a:p>
            <a:pPr algn="ctr"/>
            <a:r>
              <a:rPr lang="en-US" altLang="zh-CN" sz="1200" b="1" dirty="0"/>
              <a:t>APP</a:t>
            </a:r>
            <a:endParaRPr lang="zh-CN" altLang="en-US" sz="1200" b="1" dirty="0"/>
          </a:p>
        </p:txBody>
      </p:sp>
      <p:sp>
        <p:nvSpPr>
          <p:cNvPr id="69" name="文本框 68"/>
          <p:cNvSpPr txBox="true"/>
          <p:nvPr/>
        </p:nvSpPr>
        <p:spPr>
          <a:xfrm>
            <a:off x="5204996" y="3667830"/>
            <a:ext cx="1139231" cy="461665"/>
          </a:xfrm>
          <a:prstGeom prst="rect">
            <a:avLst/>
          </a:prstGeom>
          <a:noFill/>
        </p:spPr>
        <p:txBody>
          <a:bodyPr wrap="square" rtlCol="0">
            <a:spAutoFit/>
          </a:bodyPr>
          <a:lstStyle/>
          <a:p>
            <a:pPr algn="ctr"/>
            <a:r>
              <a:rPr lang="zh-CN" altLang="en-US" sz="1200" b="1" dirty="0"/>
              <a:t>线上线下</a:t>
            </a:r>
            <a:endParaRPr lang="en-US" altLang="zh-CN" sz="1200" b="1" dirty="0"/>
          </a:p>
          <a:p>
            <a:pPr algn="ctr"/>
            <a:r>
              <a:rPr lang="zh-CN" altLang="en-US" sz="1200" b="1" dirty="0"/>
              <a:t>结合</a:t>
            </a:r>
            <a:endParaRPr lang="en-US" altLang="zh-CN" sz="1200" b="1" dirty="0"/>
          </a:p>
        </p:txBody>
      </p:sp>
      <p:sp>
        <p:nvSpPr>
          <p:cNvPr id="72" name="文本框 71"/>
          <p:cNvSpPr txBox="true"/>
          <p:nvPr/>
        </p:nvSpPr>
        <p:spPr>
          <a:xfrm>
            <a:off x="6678197" y="3633082"/>
            <a:ext cx="1139231" cy="461665"/>
          </a:xfrm>
          <a:prstGeom prst="rect">
            <a:avLst/>
          </a:prstGeom>
          <a:noFill/>
        </p:spPr>
        <p:txBody>
          <a:bodyPr wrap="square" rtlCol="0">
            <a:spAutoFit/>
          </a:bodyPr>
          <a:lstStyle/>
          <a:p>
            <a:pPr algn="ctr"/>
            <a:r>
              <a:rPr lang="zh-CN" altLang="en-US" sz="1200" b="1" dirty="0"/>
              <a:t>服务人员</a:t>
            </a:r>
            <a:endParaRPr lang="en-US" altLang="zh-CN" sz="1200" b="1" dirty="0"/>
          </a:p>
          <a:p>
            <a:pPr algn="ctr"/>
            <a:r>
              <a:rPr lang="en-US" altLang="zh-CN" sz="1200" b="1" dirty="0"/>
              <a:t>APP</a:t>
            </a:r>
            <a:endParaRPr lang="zh-CN" altLang="en-US" sz="1200" b="1" dirty="0"/>
          </a:p>
        </p:txBody>
      </p:sp>
      <p:sp>
        <p:nvSpPr>
          <p:cNvPr id="73" name="文本框 72"/>
          <p:cNvSpPr txBox="true"/>
          <p:nvPr/>
        </p:nvSpPr>
        <p:spPr>
          <a:xfrm>
            <a:off x="3245789" y="4248274"/>
            <a:ext cx="2170605" cy="276999"/>
          </a:xfrm>
          <a:prstGeom prst="rect">
            <a:avLst/>
          </a:prstGeom>
          <a:noFill/>
        </p:spPr>
        <p:txBody>
          <a:bodyPr wrap="square" rtlCol="0">
            <a:spAutoFit/>
          </a:bodyPr>
          <a:lstStyle/>
          <a:p>
            <a:pPr algn="ctr"/>
            <a:r>
              <a:rPr lang="zh-CN" altLang="en-US" sz="1200" b="1" dirty="0"/>
              <a:t>申请体适能评估、康养服务等</a:t>
            </a:r>
            <a:endParaRPr lang="en-US" altLang="zh-CN" sz="1200" b="1" dirty="0"/>
          </a:p>
        </p:txBody>
      </p:sp>
      <p:sp>
        <p:nvSpPr>
          <p:cNvPr id="74" name="文本框 73"/>
          <p:cNvSpPr txBox="true"/>
          <p:nvPr/>
        </p:nvSpPr>
        <p:spPr>
          <a:xfrm>
            <a:off x="6253996" y="4253157"/>
            <a:ext cx="2170605" cy="276999"/>
          </a:xfrm>
          <a:prstGeom prst="rect">
            <a:avLst/>
          </a:prstGeom>
          <a:noFill/>
        </p:spPr>
        <p:txBody>
          <a:bodyPr wrap="square" rtlCol="0">
            <a:spAutoFit/>
          </a:bodyPr>
          <a:lstStyle/>
          <a:p>
            <a:pPr algn="ctr"/>
            <a:r>
              <a:rPr lang="zh-CN" altLang="en-US" sz="1200" b="1" dirty="0"/>
              <a:t>提供体适能评估、康养服务等</a:t>
            </a:r>
            <a:endParaRPr lang="en-US" altLang="zh-CN" sz="1200" b="1" dirty="0"/>
          </a:p>
        </p:txBody>
      </p:sp>
      <p:sp>
        <p:nvSpPr>
          <p:cNvPr id="65" name="矩形 64"/>
          <p:cNvSpPr/>
          <p:nvPr/>
        </p:nvSpPr>
        <p:spPr>
          <a:xfrm>
            <a:off x="3619073" y="5029435"/>
            <a:ext cx="1200728" cy="393182"/>
          </a:xfrm>
          <a:prstGeom prst="rect">
            <a:avLst/>
          </a:prstGeom>
          <a:solidFill>
            <a:srgbClr val="B3CCE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5307444" y="5023459"/>
            <a:ext cx="1200728" cy="393182"/>
          </a:xfrm>
          <a:prstGeom prst="rect">
            <a:avLst/>
          </a:prstGeom>
          <a:solidFill>
            <a:srgbClr val="B3CCE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7021219" y="5012949"/>
            <a:ext cx="1200728" cy="393182"/>
          </a:xfrm>
          <a:prstGeom prst="rect">
            <a:avLst/>
          </a:prstGeom>
          <a:solidFill>
            <a:srgbClr val="B3CCE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p:cNvSpPr txBox="true"/>
          <p:nvPr/>
        </p:nvSpPr>
        <p:spPr>
          <a:xfrm>
            <a:off x="3628309" y="5092748"/>
            <a:ext cx="1139231" cy="276999"/>
          </a:xfrm>
          <a:prstGeom prst="rect">
            <a:avLst/>
          </a:prstGeom>
          <a:noFill/>
        </p:spPr>
        <p:txBody>
          <a:bodyPr wrap="square" rtlCol="0">
            <a:spAutoFit/>
          </a:bodyPr>
          <a:lstStyle/>
          <a:p>
            <a:pPr algn="ctr"/>
            <a:r>
              <a:rPr lang="zh-CN" altLang="en-US" sz="1200" b="1" dirty="0"/>
              <a:t>数据库</a:t>
            </a:r>
            <a:endParaRPr lang="en-US" altLang="zh-CN" sz="1200" b="1" dirty="0"/>
          </a:p>
        </p:txBody>
      </p:sp>
      <p:sp>
        <p:nvSpPr>
          <p:cNvPr id="78" name="文本框 77"/>
          <p:cNvSpPr txBox="true"/>
          <p:nvPr/>
        </p:nvSpPr>
        <p:spPr>
          <a:xfrm>
            <a:off x="5321874" y="5093923"/>
            <a:ext cx="1139231" cy="276999"/>
          </a:xfrm>
          <a:prstGeom prst="rect">
            <a:avLst/>
          </a:prstGeom>
          <a:noFill/>
        </p:spPr>
        <p:txBody>
          <a:bodyPr wrap="square" rtlCol="0">
            <a:spAutoFit/>
          </a:bodyPr>
          <a:lstStyle/>
          <a:p>
            <a:pPr algn="ctr"/>
            <a:r>
              <a:rPr lang="zh-CN" altLang="en-US" sz="1200" b="1" dirty="0"/>
              <a:t>云平台</a:t>
            </a:r>
            <a:endParaRPr lang="en-US" altLang="zh-CN" sz="1200" b="1" dirty="0"/>
          </a:p>
        </p:txBody>
      </p:sp>
      <p:sp>
        <p:nvSpPr>
          <p:cNvPr id="79" name="文本框 78"/>
          <p:cNvSpPr txBox="true"/>
          <p:nvPr/>
        </p:nvSpPr>
        <p:spPr>
          <a:xfrm>
            <a:off x="7048927" y="5070642"/>
            <a:ext cx="1139231" cy="276999"/>
          </a:xfrm>
          <a:prstGeom prst="rect">
            <a:avLst/>
          </a:prstGeom>
          <a:noFill/>
        </p:spPr>
        <p:txBody>
          <a:bodyPr wrap="square" rtlCol="0">
            <a:spAutoFit/>
          </a:bodyPr>
          <a:lstStyle/>
          <a:p>
            <a:pPr algn="ctr"/>
            <a:r>
              <a:rPr lang="zh-CN" altLang="en-US" sz="1200" b="1" dirty="0"/>
              <a:t>智能设备</a:t>
            </a:r>
            <a:endParaRPr lang="en-US" altLang="zh-CN" sz="1200" b="1" dirty="0"/>
          </a:p>
        </p:txBody>
      </p:sp>
      <p:sp>
        <p:nvSpPr>
          <p:cNvPr id="81" name="文本框 80"/>
          <p:cNvSpPr txBox="true"/>
          <p:nvPr/>
        </p:nvSpPr>
        <p:spPr>
          <a:xfrm>
            <a:off x="3295953" y="5485930"/>
            <a:ext cx="1846967" cy="461665"/>
          </a:xfrm>
          <a:prstGeom prst="rect">
            <a:avLst/>
          </a:prstGeom>
          <a:noFill/>
        </p:spPr>
        <p:txBody>
          <a:bodyPr wrap="square" rtlCol="0">
            <a:spAutoFit/>
          </a:bodyPr>
          <a:lstStyle/>
          <a:p>
            <a:pPr algn="ctr"/>
            <a:r>
              <a:rPr lang="zh-CN" altLang="en-US" sz="1200" b="1" dirty="0"/>
              <a:t>用户基础信息数据库服务机构和人员数据库等</a:t>
            </a:r>
            <a:endParaRPr lang="en-US" altLang="zh-CN" sz="1200" b="1" dirty="0"/>
          </a:p>
        </p:txBody>
      </p:sp>
      <p:sp>
        <p:nvSpPr>
          <p:cNvPr id="82" name="文本框 81"/>
          <p:cNvSpPr txBox="true"/>
          <p:nvPr/>
        </p:nvSpPr>
        <p:spPr>
          <a:xfrm>
            <a:off x="4955921" y="5482350"/>
            <a:ext cx="1846967" cy="276999"/>
          </a:xfrm>
          <a:prstGeom prst="rect">
            <a:avLst/>
          </a:prstGeom>
          <a:noFill/>
        </p:spPr>
        <p:txBody>
          <a:bodyPr wrap="square" rtlCol="0">
            <a:spAutoFit/>
          </a:bodyPr>
          <a:lstStyle/>
          <a:p>
            <a:pPr algn="ctr"/>
            <a:r>
              <a:rPr lang="zh-CN" altLang="en-US" sz="1200" b="1" dirty="0"/>
              <a:t>物联网、云计算等</a:t>
            </a:r>
            <a:endParaRPr lang="en-US" altLang="zh-CN" sz="1200" b="1" dirty="0"/>
          </a:p>
        </p:txBody>
      </p:sp>
      <p:sp>
        <p:nvSpPr>
          <p:cNvPr id="83" name="文本框 82"/>
          <p:cNvSpPr txBox="true"/>
          <p:nvPr/>
        </p:nvSpPr>
        <p:spPr>
          <a:xfrm>
            <a:off x="6691746" y="5463824"/>
            <a:ext cx="1963645" cy="461665"/>
          </a:xfrm>
          <a:prstGeom prst="rect">
            <a:avLst/>
          </a:prstGeom>
          <a:noFill/>
        </p:spPr>
        <p:txBody>
          <a:bodyPr wrap="square" rtlCol="0">
            <a:spAutoFit/>
          </a:bodyPr>
          <a:lstStyle/>
          <a:p>
            <a:pPr algn="ctr"/>
            <a:r>
              <a:rPr lang="zh-CN" altLang="en-US" sz="1200" b="1" dirty="0"/>
              <a:t>  床位设备、红外检测仪、摄像头等</a:t>
            </a:r>
            <a:endParaRPr lang="en-US" altLang="zh-CN" sz="1200" b="1" dirty="0"/>
          </a:p>
        </p:txBody>
      </p:sp>
      <p:sp>
        <p:nvSpPr>
          <p:cNvPr id="84" name="文本框 83"/>
          <p:cNvSpPr txBox="true"/>
          <p:nvPr/>
        </p:nvSpPr>
        <p:spPr>
          <a:xfrm>
            <a:off x="9154332" y="2491749"/>
            <a:ext cx="895928" cy="276999"/>
          </a:xfrm>
          <a:prstGeom prst="rect">
            <a:avLst/>
          </a:prstGeom>
          <a:noFill/>
        </p:spPr>
        <p:txBody>
          <a:bodyPr wrap="square" rtlCol="0">
            <a:spAutoFit/>
          </a:bodyPr>
          <a:lstStyle/>
          <a:p>
            <a:pPr algn="ctr"/>
            <a:r>
              <a:rPr lang="zh-CN" altLang="en-US" sz="1200" b="1" dirty="0"/>
              <a:t>全程服务</a:t>
            </a:r>
            <a:endParaRPr lang="en-US" altLang="zh-CN" sz="1200" b="1" dirty="0"/>
          </a:p>
        </p:txBody>
      </p:sp>
      <p:sp>
        <p:nvSpPr>
          <p:cNvPr id="85" name="文本框 84"/>
          <p:cNvSpPr txBox="true"/>
          <p:nvPr/>
        </p:nvSpPr>
        <p:spPr>
          <a:xfrm>
            <a:off x="9154332" y="3673779"/>
            <a:ext cx="895928" cy="646331"/>
          </a:xfrm>
          <a:prstGeom prst="rect">
            <a:avLst/>
          </a:prstGeom>
          <a:noFill/>
        </p:spPr>
        <p:txBody>
          <a:bodyPr wrap="square" rtlCol="0">
            <a:spAutoFit/>
          </a:bodyPr>
          <a:lstStyle/>
          <a:p>
            <a:pPr algn="ctr"/>
            <a:r>
              <a:rPr lang="zh-CN" altLang="en-US" sz="1200" b="1" dirty="0"/>
              <a:t>全程检测</a:t>
            </a:r>
            <a:endParaRPr lang="en-US" altLang="zh-CN" sz="1200" b="1" dirty="0"/>
          </a:p>
          <a:p>
            <a:pPr algn="ctr"/>
            <a:r>
              <a:rPr lang="zh-CN" altLang="en-US" sz="1200" b="1" dirty="0"/>
              <a:t>服务标准</a:t>
            </a:r>
            <a:endParaRPr lang="en-US" altLang="zh-CN" sz="1200" b="1" dirty="0"/>
          </a:p>
          <a:p>
            <a:pPr algn="ctr"/>
            <a:r>
              <a:rPr lang="zh-CN" altLang="en-US" sz="1200" b="1" dirty="0"/>
              <a:t>评估标准</a:t>
            </a:r>
            <a:endParaRPr lang="en-US" altLang="zh-CN" sz="1200" b="1" dirty="0"/>
          </a:p>
        </p:txBody>
      </p:sp>
      <p:sp>
        <p:nvSpPr>
          <p:cNvPr id="86" name="文本框 85"/>
          <p:cNvSpPr txBox="true"/>
          <p:nvPr/>
        </p:nvSpPr>
        <p:spPr>
          <a:xfrm>
            <a:off x="9154332" y="5059634"/>
            <a:ext cx="895928" cy="461665"/>
          </a:xfrm>
          <a:prstGeom prst="rect">
            <a:avLst/>
          </a:prstGeom>
          <a:noFill/>
        </p:spPr>
        <p:txBody>
          <a:bodyPr wrap="square" rtlCol="0">
            <a:spAutoFit/>
          </a:bodyPr>
          <a:lstStyle/>
          <a:p>
            <a:pPr algn="ctr"/>
            <a:r>
              <a:rPr lang="zh-CN" altLang="en-US" sz="1200" b="1" dirty="0"/>
              <a:t>检测生命体征</a:t>
            </a:r>
            <a:endParaRPr lang="en-US" altLang="zh-CN" sz="1200" b="1" dirty="0"/>
          </a:p>
        </p:txBody>
      </p:sp>
      <p:sp>
        <p:nvSpPr>
          <p:cNvPr id="88" name="文本框 87"/>
          <p:cNvSpPr txBox="true"/>
          <p:nvPr/>
        </p:nvSpPr>
        <p:spPr>
          <a:xfrm>
            <a:off x="10689372" y="2491749"/>
            <a:ext cx="369332" cy="1549188"/>
          </a:xfrm>
          <a:prstGeom prst="rect">
            <a:avLst/>
          </a:prstGeom>
          <a:noFill/>
        </p:spPr>
        <p:txBody>
          <a:bodyPr vert="eaVert" wrap="square" rtlCol="0">
            <a:spAutoFit/>
          </a:bodyPr>
          <a:lstStyle/>
          <a:p>
            <a:r>
              <a:rPr lang="zh-CN" altLang="en-US" sz="1200" b="1" dirty="0"/>
              <a:t>安全监测体系</a:t>
            </a:r>
            <a:endParaRPr lang="zh-CN" altLang="en-US" sz="1200" b="1" dirty="0"/>
          </a:p>
        </p:txBody>
      </p:sp>
      <p:sp>
        <p:nvSpPr>
          <p:cNvPr id="89" name="文本框 88"/>
          <p:cNvSpPr txBox="true"/>
          <p:nvPr/>
        </p:nvSpPr>
        <p:spPr>
          <a:xfrm>
            <a:off x="10698399" y="3939837"/>
            <a:ext cx="369332" cy="1549188"/>
          </a:xfrm>
          <a:prstGeom prst="rect">
            <a:avLst/>
          </a:prstGeom>
          <a:noFill/>
        </p:spPr>
        <p:txBody>
          <a:bodyPr vert="eaVert" wrap="square" rtlCol="0">
            <a:spAutoFit/>
          </a:bodyPr>
          <a:lstStyle/>
          <a:p>
            <a:r>
              <a:rPr lang="zh-CN" altLang="en-US" sz="1200" b="1" dirty="0"/>
              <a:t>标准规范体系</a:t>
            </a:r>
            <a:endParaRPr lang="zh-CN" altLang="en-US" sz="1200" b="1" dirty="0"/>
          </a:p>
        </p:txBody>
      </p:sp>
      <p:cxnSp>
        <p:nvCxnSpPr>
          <p:cNvPr id="93" name="连接符: 肘形 92"/>
          <p:cNvCxnSpPr>
            <a:stCxn id="10" idx="3"/>
            <a:endCxn id="23" idx="1"/>
          </p:cNvCxnSpPr>
          <p:nvPr/>
        </p:nvCxnSpPr>
        <p:spPr>
          <a:xfrm flipV="true">
            <a:off x="1676401" y="2604594"/>
            <a:ext cx="383303" cy="114731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95" name="连接符: 肘形 94"/>
          <p:cNvCxnSpPr>
            <a:endCxn id="11" idx="1"/>
          </p:cNvCxnSpPr>
          <p:nvPr/>
        </p:nvCxnSpPr>
        <p:spPr>
          <a:xfrm flipV="true">
            <a:off x="1668779" y="4074482"/>
            <a:ext cx="395548" cy="173792"/>
          </a:xfrm>
          <a:prstGeom prst="bentConnector3">
            <a:avLst>
              <a:gd name="adj1" fmla="val 47665"/>
            </a:avLst>
          </a:prstGeom>
          <a:ln>
            <a:tailEnd type="triangle"/>
          </a:ln>
        </p:spPr>
        <p:style>
          <a:lnRef idx="1">
            <a:schemeClr val="dk1"/>
          </a:lnRef>
          <a:fillRef idx="0">
            <a:schemeClr val="dk1"/>
          </a:fillRef>
          <a:effectRef idx="0">
            <a:schemeClr val="dk1"/>
          </a:effectRef>
          <a:fontRef idx="minor">
            <a:schemeClr val="tx1"/>
          </a:fontRef>
        </p:style>
      </p:cxnSp>
      <p:cxnSp>
        <p:nvCxnSpPr>
          <p:cNvPr id="97" name="连接符: 肘形 96"/>
          <p:cNvCxnSpPr>
            <a:endCxn id="25" idx="1"/>
          </p:cNvCxnSpPr>
          <p:nvPr/>
        </p:nvCxnSpPr>
        <p:spPr>
          <a:xfrm rot="16200000" flipH="true">
            <a:off x="1450468" y="4656890"/>
            <a:ext cx="1032602" cy="225135"/>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00" name="直接连接符 99"/>
          <p:cNvCxnSpPr/>
          <p:nvPr/>
        </p:nvCxnSpPr>
        <p:spPr>
          <a:xfrm flipH="true">
            <a:off x="1854201" y="3751911"/>
            <a:ext cx="12352" cy="568199"/>
          </a:xfrm>
          <a:prstGeom prst="line">
            <a:avLst/>
          </a:prstGeom>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1" name="文本框 60"/>
          <p:cNvSpPr txBox="true"/>
          <p:nvPr/>
        </p:nvSpPr>
        <p:spPr>
          <a:xfrm>
            <a:off x="1128306" y="3148157"/>
            <a:ext cx="1730518" cy="8299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智慧信息服务</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全域旅游</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3790950"/>
          </a:xfrm>
          <a:prstGeom prst="rect">
            <a:avLst/>
          </a:prstGeom>
          <a:noFill/>
        </p:spPr>
        <p:txBody>
          <a:bodyPr wrap="square" rtlCol="0">
            <a:spAutoFit/>
          </a:bodyPr>
          <a:lstStyle/>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中国国际旅游交易会</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国际物联网博览会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江苏智慧文旅高峰论坛</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深圳国际数字文旅展览会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40000"/>
              </a:lnSpc>
              <a:spcBef>
                <a:spcPts val="0"/>
              </a:spcBef>
              <a:spcAft>
                <a:spcPts val="0"/>
              </a:spcAft>
              <a:buClrTx/>
              <a:buSzTx/>
              <a:buFont typeface="Arial" panose="02080604020202020204" pitchFamily="34" charset="0"/>
              <a:buChar char="•"/>
              <a:defRP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中国国际智能产业博览会</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algn="ctr">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5" name="文本框 64"/>
          <p:cNvSpPr txBox="true"/>
          <p:nvPr/>
        </p:nvSpPr>
        <p:spPr>
          <a:xfrm>
            <a:off x="5192306" y="3148157"/>
            <a:ext cx="1730518" cy="3291840"/>
          </a:xfrm>
          <a:prstGeom prst="rect">
            <a:avLst/>
          </a:prstGeom>
          <a:noFill/>
        </p:spPr>
        <p:txBody>
          <a:bodyPr wrap="square" rtlCol="0">
            <a:spAutoFit/>
          </a:bodyPr>
          <a:lstStyle/>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合肥金诺数码科技股份有限公司</a:t>
            </a:r>
            <a:endParaRPr lang="zh-CN" altLang="en-US" sz="1600" b="0" u="none" dirty="0">
              <a:effectLst/>
              <a:latin typeface="微软雅黑" panose="020B0503020204020204" pitchFamily="34" charset="-122"/>
              <a:ea typeface="微软雅黑" panose="020B0503020204020204" pitchFamily="34" charset="-122"/>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合肥阿拉丁智能科技有限公司</a:t>
            </a:r>
            <a:endParaRPr lang="zh-CN" altLang="en-US" sz="1600" dirty="0">
              <a:effectLst/>
              <a:latin typeface="微软雅黑" panose="020B0503020204020204" pitchFamily="34" charset="-122"/>
              <a:ea typeface="微软雅黑" panose="020B0503020204020204" pitchFamily="34" charset="-122"/>
              <a:sym typeface="+mn-ea"/>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安徽省文投集团</a:t>
            </a:r>
            <a:endParaRPr lang="zh-CN" altLang="en-US" sz="1600" b="0" u="none" dirty="0">
              <a:effectLst/>
              <a:latin typeface="微软雅黑" panose="020B0503020204020204" pitchFamily="34" charset="-122"/>
              <a:ea typeface="微软雅黑" panose="020B0503020204020204" pitchFamily="34" charset="-122"/>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安徽全域旅游开发有限公司</a:t>
            </a:r>
            <a:endParaRPr lang="zh-CN" altLang="en-US" sz="1600" b="0" u="none" kern="1200" dirty="0">
              <a:effectLst/>
              <a:latin typeface="微软雅黑" panose="020B0503020204020204" pitchFamily="34" charset="-122"/>
              <a:ea typeface="微软雅黑" panose="020B0503020204020204" pitchFamily="34" charset="-122"/>
              <a:cs typeface="+mn-cs"/>
            </a:endParaRPr>
          </a:p>
          <a:p>
            <a:pPr marL="28575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黄山旅游股份公司</a:t>
            </a:r>
            <a:endParaRPr lang="zh-CN" altLang="en-US" sz="1600" dirty="0">
              <a:effectLst/>
              <a:latin typeface="微软雅黑" panose="020B0503020204020204" pitchFamily="34" charset="-122"/>
              <a:ea typeface="微软雅黑" panose="020B0503020204020204" pitchFamily="34" charset="-122"/>
              <a:sym typeface="+mn-ea"/>
            </a:endParaRPr>
          </a:p>
          <a:p>
            <a:pPr marL="285750" indent="-285750" algn="l">
              <a:lnSpc>
                <a:spcPct val="10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95" y="3148330"/>
            <a:ext cx="2072640" cy="2945765"/>
          </a:xfrm>
          <a:prstGeom prst="rect">
            <a:avLst/>
          </a:prstGeom>
          <a:noFill/>
        </p:spPr>
        <p:txBody>
          <a:bodyPr wrap="square" rtlCol="0">
            <a:spAutoFit/>
          </a:bodyPr>
          <a:lstStyle/>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浪潮集团</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方正集团</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深圳市联创科技集团</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中国旅游集团</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中青旅控股集团</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巅峰智业绿维创景集团</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大地风景文旅集团</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lnSpc>
                <a:spcPct val="100000"/>
              </a:lnSpc>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9" name="文本框 68"/>
          <p:cNvSpPr txBox="true"/>
          <p:nvPr/>
        </p:nvSpPr>
        <p:spPr>
          <a:xfrm>
            <a:off x="9256395" y="3133725"/>
            <a:ext cx="2359660" cy="2306955"/>
          </a:xfrm>
          <a:prstGeom prst="rect">
            <a:avLst/>
          </a:prstGeom>
          <a:noFill/>
        </p:spPr>
        <p:txBody>
          <a:bodyPr wrap="square" rtlCol="0">
            <a:spAutoFit/>
          </a:bodyPr>
          <a:lstStyle/>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国际商业机器公司</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思科公司</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西门子股份公司</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施耐德公司</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默林娱乐公司（Merlin Entertainments Group）</a:t>
            </a:r>
            <a:endParaRPr lang="zh-CN" altLang="en-US" sz="1600" dirty="0">
              <a:effectLst/>
              <a:latin typeface="微软雅黑" panose="020B0503020204020204" pitchFamily="34" charset="-122"/>
              <a:ea typeface="微软雅黑" panose="020B0503020204020204" pitchFamily="34" charset="-122"/>
              <a:sym typeface="+mn-ea"/>
            </a:endParaRPr>
          </a:p>
          <a:p>
            <a:pPr marL="285750" lvl="0" indent="-285750" algn="l">
              <a:buClrTx/>
              <a:buSzTx/>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764921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15.5</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招商对象（重点招商：体检康养相关企业）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true"/>
          <p:nvPr/>
        </p:nvSpPr>
        <p:spPr>
          <a:xfrm>
            <a:off x="200025" y="2403475"/>
            <a:ext cx="4010025" cy="3830955"/>
          </a:xfrm>
          <a:prstGeom prst="rect">
            <a:avLst/>
          </a:prstGeom>
          <a:noFill/>
        </p:spPr>
        <p:txBody>
          <a:bodyPr wrap="square" rtlCol="0">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开展“工业+旅游”，以工拓游，以游促工，推进工业和旅游业跨界融合，打造霍邱工业旅游品牌。以六安钢铁工业旅游项目为依托，政府在做好配套基本设施建设的同时，将周边工业企业融合发展，形成工业旅游集聚效应，在工业旅游产品方面积极开拓思路，努力创新，不断升级打造旅游线路。</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grpSp>
        <p:nvGrpSpPr>
          <p:cNvPr id="39" name="组合 38"/>
          <p:cNvGrpSpPr/>
          <p:nvPr/>
        </p:nvGrpSpPr>
        <p:grpSpPr>
          <a:xfrm>
            <a:off x="327515" y="391023"/>
            <a:ext cx="10990411" cy="1819676"/>
            <a:chOff x="8480" y="-114768"/>
            <a:chExt cx="10990411" cy="1819676"/>
          </a:xfrm>
        </p:grpSpPr>
        <p:grpSp>
          <p:nvGrpSpPr>
            <p:cNvPr id="34" name="组合 33"/>
            <p:cNvGrpSpPr/>
            <p:nvPr/>
          </p:nvGrpSpPr>
          <p:grpSpPr>
            <a:xfrm>
              <a:off x="183996" y="-114768"/>
              <a:ext cx="10814895" cy="1102854"/>
              <a:chOff x="930232" y="2367975"/>
              <a:chExt cx="10814895" cy="1102854"/>
            </a:xfrm>
          </p:grpSpPr>
          <p:sp>
            <p:nvSpPr>
              <p:cNvPr id="36" name="文本框 35"/>
              <p:cNvSpPr txBox="true"/>
              <p:nvPr/>
            </p:nvSpPr>
            <p:spPr>
              <a:xfrm>
                <a:off x="1188252" y="2367975"/>
                <a:ext cx="10556875" cy="706755"/>
              </a:xfrm>
              <a:prstGeom prst="rect">
                <a:avLst/>
              </a:prstGeom>
              <a:noFill/>
            </p:spPr>
            <p:txBody>
              <a:bodyPr wrap="none" rtlCol="0">
                <a:spAutoFit/>
              </a:bodyPr>
              <a:lstStyle/>
              <a:p>
                <a:pPr algn="l"/>
                <a:r>
                  <a:rPr lang="en-US" altLang="zh-CN"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16.</a:t>
                </a:r>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钢铁是怎样炼成的：霍邱县工业旅游集聚区</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7" name="文本框 36"/>
              <p:cNvSpPr txBox="true"/>
              <p:nvPr/>
            </p:nvSpPr>
            <p:spPr>
              <a:xfrm>
                <a:off x="930232" y="313227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38" name="矩形: 圆角 37"/>
            <p:cNvSpPr/>
            <p:nvPr/>
          </p:nvSpPr>
          <p:spPr>
            <a:xfrm>
              <a:off x="8480" y="1616588"/>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grpSp>
        <p:nvGrpSpPr>
          <p:cNvPr id="42" name="组合 41"/>
          <p:cNvGrpSpPr/>
          <p:nvPr/>
        </p:nvGrpSpPr>
        <p:grpSpPr>
          <a:xfrm>
            <a:off x="4628515" y="1635760"/>
            <a:ext cx="7446645" cy="4966335"/>
            <a:chOff x="5621900" y="1767662"/>
            <a:chExt cx="6564555" cy="4293954"/>
          </a:xfrm>
        </p:grpSpPr>
        <p:sp>
          <p:nvSpPr>
            <p:cNvPr id="3" name="矩形 2"/>
            <p:cNvSpPr/>
            <p:nvPr/>
          </p:nvSpPr>
          <p:spPr>
            <a:xfrm>
              <a:off x="10104808"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矩形 3"/>
            <p:cNvSpPr/>
            <p:nvPr/>
          </p:nvSpPr>
          <p:spPr>
            <a:xfrm>
              <a:off x="5627446" y="1767662"/>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p:cNvSpPr/>
            <p:nvPr/>
          </p:nvSpPr>
          <p:spPr>
            <a:xfrm>
              <a:off x="7883698" y="3979969"/>
              <a:ext cx="2081647" cy="2081647"/>
            </a:xfrm>
            <a:prstGeom prst="rect">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图片 7" descr="C:\Users\12579\Desktop\图片3.png图片3"/>
            <p:cNvPicPr>
              <a:picLocks noChangeAspect="true"/>
            </p:cNvPicPr>
            <p:nvPr/>
          </p:nvPicPr>
          <p:blipFill>
            <a:blip r:embed="rId1"/>
            <a:srcRect/>
            <a:stretch>
              <a:fillRect/>
            </a:stretch>
          </p:blipFill>
          <p:spPr>
            <a:xfrm>
              <a:off x="5621900" y="3980002"/>
              <a:ext cx="2092960" cy="2080895"/>
            </a:xfrm>
            <a:prstGeom prst="rect">
              <a:avLst/>
            </a:prstGeom>
          </p:spPr>
        </p:pic>
        <p:sp>
          <p:nvSpPr>
            <p:cNvPr id="10" name="文本框 9"/>
            <p:cNvSpPr txBox="true"/>
            <p:nvPr/>
          </p:nvSpPr>
          <p:spPr>
            <a:xfrm>
              <a:off x="6129650" y="3015822"/>
              <a:ext cx="1198880" cy="344790"/>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工业旅游</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arrow-pointing-left-circular-button_20407"/>
            <p:cNvSpPr>
              <a:spLocks noChangeAspect="true"/>
            </p:cNvSpPr>
            <p:nvPr/>
          </p:nvSpPr>
          <p:spPr bwMode="auto">
            <a:xfrm>
              <a:off x="6352412" y="2287252"/>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p:cNvSpPr txBox="true"/>
            <p:nvPr/>
          </p:nvSpPr>
          <p:spPr>
            <a:xfrm>
              <a:off x="10636222" y="2995016"/>
              <a:ext cx="1198880" cy="344790"/>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科普研学</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true"/>
            </p:cNvSpPr>
            <p:nvPr/>
          </p:nvSpPr>
          <p:spPr bwMode="auto">
            <a:xfrm>
              <a:off x="10829774" y="226454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true"/>
            <p:nvPr/>
          </p:nvSpPr>
          <p:spPr>
            <a:xfrm>
              <a:off x="8216992" y="5181321"/>
              <a:ext cx="1452880" cy="344790"/>
            </a:xfrm>
            <a:prstGeom prst="rect">
              <a:avLst/>
            </a:prstGeom>
            <a:noFill/>
          </p:spPr>
          <p:txBody>
            <a:bodyPr wrap="squar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工业游乐园</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arrow-pointing-left-circular-button_20407"/>
            <p:cNvSpPr>
              <a:spLocks noChangeAspect="true"/>
            </p:cNvSpPr>
            <p:nvPr/>
          </p:nvSpPr>
          <p:spPr bwMode="auto">
            <a:xfrm>
              <a:off x="8598504" y="4428621"/>
              <a:ext cx="631715" cy="63091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40" name="图片 39" descr="C:\Users\12579\Desktop\图片2.png图片2"/>
            <p:cNvPicPr>
              <a:picLocks noChangeAspect="true"/>
            </p:cNvPicPr>
            <p:nvPr/>
          </p:nvPicPr>
          <p:blipFill>
            <a:blip r:embed="rId2"/>
            <a:srcRect/>
            <a:stretch>
              <a:fillRect/>
            </a:stretch>
          </p:blipFill>
          <p:spPr>
            <a:xfrm>
              <a:off x="7867895" y="1767662"/>
              <a:ext cx="2092960" cy="2081530"/>
            </a:xfrm>
            <a:prstGeom prst="rect">
              <a:avLst/>
            </a:prstGeom>
          </p:spPr>
        </p:pic>
        <p:pic>
          <p:nvPicPr>
            <p:cNvPr id="41" name="图片 40" descr="C:\Users\12579\Desktop\图片4.png图片4"/>
            <p:cNvPicPr>
              <a:picLocks noChangeAspect="true"/>
            </p:cNvPicPr>
            <p:nvPr/>
          </p:nvPicPr>
          <p:blipFill>
            <a:blip r:embed="rId3"/>
            <a:srcRect/>
            <a:stretch>
              <a:fillRect/>
            </a:stretch>
          </p:blipFill>
          <p:spPr>
            <a:xfrm>
              <a:off x="10089125" y="3979367"/>
              <a:ext cx="2092960" cy="2080895"/>
            </a:xfrm>
            <a:prstGeom prst="rect">
              <a:avLst/>
            </a:prstGeom>
          </p:spPr>
        </p:pic>
      </p:grpSp>
      <p:sp>
        <p:nvSpPr>
          <p:cNvPr id="27" name="椭圆 26">
            <a:hlinkClick r:id="rId4" action="ppaction://hlinksldjump"/>
          </p:cNvPr>
          <p:cNvSpPr/>
          <p:nvPr/>
        </p:nvSpPr>
        <p:spPr>
          <a:xfrm>
            <a:off x="11318240" y="3994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200025" y="6234430"/>
            <a:ext cx="4229735" cy="368300"/>
          </a:xfrm>
          <a:prstGeom prst="rect">
            <a:avLst/>
          </a:prstGeom>
          <a:noFill/>
        </p:spPr>
        <p:txBody>
          <a:bodyPr wrap="square" rtlCol="0">
            <a:spAutoFit/>
          </a:bodyPr>
          <a:lstStyle/>
          <a:p>
            <a:r>
              <a:rPr lang="zh-CN" altLang="en-US" b="1"/>
              <a:t>地址</a:t>
            </a:r>
            <a:r>
              <a:rPr lang="en-US" altLang="zh-CN" b="1"/>
              <a:t>:</a:t>
            </a:r>
            <a:r>
              <a:rPr lang="zh-CN" altLang="en-US" b="1"/>
              <a:t>安徽省六安市霍邱县</a:t>
            </a:r>
            <a:endParaRPr lang="zh-CN" altLang="en-US" b="1"/>
          </a:p>
        </p:txBody>
      </p:sp>
    </p:spTree>
    <p:custDataLst>
      <p:tags r:id="rId5"/>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13259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p:cNvSpPr/>
          <p:nvPr/>
        </p:nvSpPr>
        <p:spPr>
          <a:xfrm>
            <a:off x="8645985"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p:cNvSpPr/>
          <p:nvPr/>
        </p:nvSpPr>
        <p:spPr>
          <a:xfrm>
            <a:off x="3619204"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p:cNvSpPr/>
          <p:nvPr/>
        </p:nvSpPr>
        <p:spPr>
          <a:xfrm>
            <a:off x="1104508" y="2749358"/>
            <a:ext cx="2417524" cy="31315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03595" y="2749358"/>
            <a:ext cx="2419350" cy="724781"/>
            <a:chOff x="1104900" y="2076450"/>
            <a:chExt cx="2419350" cy="1143000"/>
          </a:xfrm>
          <a:solidFill>
            <a:schemeClr val="tx1">
              <a:lumMod val="65000"/>
              <a:lumOff val="35000"/>
            </a:schemeClr>
          </a:solidFill>
        </p:grpSpPr>
        <p:sp>
          <p:nvSpPr>
            <p:cNvPr id="4" name="矩形 3"/>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等腰三角形 4"/>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6" name="组合 5"/>
          <p:cNvGrpSpPr/>
          <p:nvPr/>
        </p:nvGrpSpPr>
        <p:grpSpPr>
          <a:xfrm>
            <a:off x="6131682" y="2749358"/>
            <a:ext cx="2419350" cy="724781"/>
            <a:chOff x="1104900" y="2076450"/>
            <a:chExt cx="2419350" cy="1143000"/>
          </a:xfrm>
          <a:solidFill>
            <a:srgbClr val="226E4B"/>
          </a:solidFill>
        </p:grpSpPr>
        <p:sp>
          <p:nvSpPr>
            <p:cNvPr id="7" name="矩形 6"/>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等腰三角形 7"/>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9" name="组合 8"/>
          <p:cNvGrpSpPr/>
          <p:nvPr/>
        </p:nvGrpSpPr>
        <p:grpSpPr>
          <a:xfrm>
            <a:off x="8645072" y="2749358"/>
            <a:ext cx="2419350" cy="724781"/>
            <a:chOff x="1104900" y="2076450"/>
            <a:chExt cx="2419350" cy="1143000"/>
          </a:xfrm>
          <a:solidFill>
            <a:schemeClr val="tx1">
              <a:lumMod val="65000"/>
              <a:lumOff val="35000"/>
            </a:schemeClr>
          </a:solidFill>
        </p:grpSpPr>
        <p:sp>
          <p:nvSpPr>
            <p:cNvPr id="10" name="矩形 9"/>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等腰三角形 10"/>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2" name="组合 11"/>
          <p:cNvGrpSpPr/>
          <p:nvPr/>
        </p:nvGrpSpPr>
        <p:grpSpPr>
          <a:xfrm>
            <a:off x="3618291" y="2749358"/>
            <a:ext cx="2419350" cy="724781"/>
            <a:chOff x="1104900" y="2076450"/>
            <a:chExt cx="2419350" cy="1143000"/>
          </a:xfrm>
          <a:solidFill>
            <a:schemeClr val="tx1">
              <a:lumMod val="65000"/>
              <a:lumOff val="35000"/>
            </a:schemeClr>
          </a:solidFill>
        </p:grpSpPr>
        <p:sp>
          <p:nvSpPr>
            <p:cNvPr id="13" name="矩形 12"/>
            <p:cNvSpPr/>
            <p:nvPr/>
          </p:nvSpPr>
          <p:spPr>
            <a:xfrm>
              <a:off x="1104900" y="2076450"/>
              <a:ext cx="2419350" cy="876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等腰三角形 13"/>
            <p:cNvSpPr/>
            <p:nvPr/>
          </p:nvSpPr>
          <p:spPr>
            <a:xfrm rot="10800000">
              <a:off x="1924050" y="2533650"/>
              <a:ext cx="723900" cy="685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0" name="文本框 19"/>
          <p:cNvSpPr txBox="true"/>
          <p:nvPr/>
        </p:nvSpPr>
        <p:spPr>
          <a:xfrm>
            <a:off x="1686702"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工业旅游</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p:cNvSpPr txBox="true"/>
          <p:nvPr/>
        </p:nvSpPr>
        <p:spPr>
          <a:xfrm>
            <a:off x="4201398"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区位优势</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p:cNvSpPr txBox="true"/>
          <p:nvPr/>
        </p:nvSpPr>
        <p:spPr>
          <a:xfrm>
            <a:off x="671478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旅游资源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p:cNvSpPr txBox="true"/>
          <p:nvPr/>
        </p:nvSpPr>
        <p:spPr>
          <a:xfrm>
            <a:off x="9228179" y="2825484"/>
            <a:ext cx="1198880" cy="398780"/>
          </a:xfrm>
          <a:prstGeom prst="rect">
            <a:avLst/>
          </a:prstGeom>
          <a:noFill/>
        </p:spPr>
        <p:txBody>
          <a:bodyPr wrap="none" rtlCol="0">
            <a:spAutoFit/>
          </a:bodyPr>
          <a:lstStyle/>
          <a:p>
            <a:r>
              <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人力资源</a:t>
            </a:r>
            <a:endParaRPr lang="zh-CN" altLang="en-US" sz="20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p:cNvSpPr txBox="true"/>
          <p:nvPr/>
        </p:nvSpPr>
        <p:spPr>
          <a:xfrm>
            <a:off x="1391133"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旅游业升级</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研学产业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工业文化</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p:cNvSpPr txBox="true"/>
          <p:nvPr/>
        </p:nvSpPr>
        <p:spPr>
          <a:xfrm>
            <a:off x="3905829"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长三角地区</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交通便利</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客源市场广阔</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641922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钢铁产业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六安钢铁集团</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产业基础完备</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文本框 32"/>
          <p:cNvSpPr txBox="true"/>
          <p:nvPr/>
        </p:nvSpPr>
        <p:spPr>
          <a:xfrm>
            <a:off x="8932610" y="3750713"/>
            <a:ext cx="1844275" cy="1014730"/>
          </a:xfrm>
          <a:prstGeom prst="rect">
            <a:avLst/>
          </a:prstGeom>
          <a:noFill/>
        </p:spPr>
        <p:txBody>
          <a:bodyPr wrap="square" rtlCol="0">
            <a:spAutoFit/>
          </a:bodyPr>
          <a:lstStyle/>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第三产业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服务业</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4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从业人员宽泛</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矩形: 圆角 1"/>
          <p:cNvSpPr/>
          <p:nvPr/>
        </p:nvSpPr>
        <p:spPr>
          <a:xfrm>
            <a:off x="1638196"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Features</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9" name="矩形: 圆角 38"/>
          <p:cNvSpPr/>
          <p:nvPr/>
        </p:nvSpPr>
        <p:spPr>
          <a:xfrm>
            <a:off x="4152892" y="5106232"/>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Location</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0" name="矩形: 圆角 39"/>
          <p:cNvSpPr/>
          <p:nvPr/>
        </p:nvSpPr>
        <p:spPr>
          <a:xfrm>
            <a:off x="6666283" y="5115526"/>
            <a:ext cx="1350149" cy="39972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lnSpc>
                <a:spcPct val="120000"/>
              </a:lnSpc>
              <a:buClrTx/>
              <a:buSzTx/>
              <a:buFontTx/>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Basis</a:t>
            </a:r>
            <a:endPar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1" name="矩形: 圆角 40"/>
          <p:cNvSpPr/>
          <p:nvPr/>
        </p:nvSpPr>
        <p:spPr>
          <a:xfrm>
            <a:off x="9179673" y="5115526"/>
            <a:ext cx="1350149" cy="399723"/>
          </a:xfrm>
          <a:prstGeom prst="roundRect">
            <a:avLst>
              <a:gd name="adj"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16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workforce</a:t>
            </a:r>
            <a:endParaRPr lang="zh-CN" altLang="en-US" sz="16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文本框 33"/>
          <p:cNvSpPr txBox="true"/>
          <p:nvPr/>
        </p:nvSpPr>
        <p:spPr>
          <a:xfrm>
            <a:off x="525822" y="416150"/>
            <a:ext cx="33820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16.1</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项目可行性分析</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19" name="组合 18"/>
          <p:cNvGrpSpPr/>
          <p:nvPr/>
        </p:nvGrpSpPr>
        <p:grpSpPr>
          <a:xfrm>
            <a:off x="1391030" y="1430060"/>
            <a:ext cx="9379585" cy="1116965"/>
            <a:chOff x="1347850" y="1467246"/>
            <a:chExt cx="9379585" cy="1116965"/>
          </a:xfrm>
        </p:grpSpPr>
        <p:sp>
          <p:nvSpPr>
            <p:cNvPr id="38" name="文本框 37"/>
            <p:cNvSpPr txBox="true"/>
            <p:nvPr/>
          </p:nvSpPr>
          <p:spPr>
            <a:xfrm>
              <a:off x="1347850" y="1467246"/>
              <a:ext cx="9379585" cy="1116965"/>
            </a:xfrm>
            <a:prstGeom prst="rect">
              <a:avLst/>
            </a:prstGeom>
            <a:noFill/>
          </p:spPr>
          <p:txBody>
            <a:bodyPr wrap="square" rtlCol="0">
              <a:spAutoFit/>
            </a:bodyPr>
            <a:lstStyle/>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2015年，全国工业旅游人数占全国旅游总人数的3.25%，近3年来，工业旅游游客接待量年均增长31%，</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l">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旅游收入年均增长24.5%，潜力巨大。截止到2020年，我国工业旅游接待游客量达2.4亿人次，旅游收入超过300亿元。</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gn="r">
                <a:lnSpc>
                  <a:spcPts val="2000"/>
                </a:lnSpc>
              </a:pPr>
              <a:r>
                <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数据来源《2022年中国工业旅游行业现状调研与发展前景预测报告》</a:t>
              </a:r>
              <a:endParaRPr lang="zh-CN" altLang="en-US" sz="12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5882719" y="1985232"/>
              <a:ext cx="309880" cy="347345"/>
            </a:xfrm>
            <a:prstGeom prst="rect">
              <a:avLst/>
            </a:prstGeom>
            <a:noFill/>
          </p:spPr>
          <p:txBody>
            <a:bodyPr wrap="none" rtlCol="0">
              <a:spAutoFit/>
            </a:bodyPr>
            <a:lstStyle/>
            <a:p>
              <a:pPr algn="l">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Tree>
    <p:custDataLst>
      <p:tags r:id="rId1"/>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true"/>
          <p:nvPr/>
        </p:nvSpPr>
        <p:spPr>
          <a:xfrm>
            <a:off x="7137400" y="3178175"/>
            <a:ext cx="4488180" cy="2143125"/>
          </a:xfrm>
          <a:prstGeom prst="rect">
            <a:avLst/>
          </a:prstGeom>
          <a:noFill/>
        </p:spPr>
        <p:txBody>
          <a:bodyPr wrap="square" rtlCol="0">
            <a:spAutoFit/>
          </a:bodyPr>
          <a:lstStyle/>
          <a:p>
            <a:pPr>
              <a:lnSpc>
                <a:spcPts val="2000"/>
              </a:lnSpc>
            </a:pP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霍邱经济开发区以矿冶经济为主导，区内共有11个大中型铁矿床和诸多磁异常点，远景储量35亿吨以上，铁矿储量居全国第五，华东第一。</a:t>
            </a:r>
            <a:endPar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a:p>
            <a:pPr>
              <a:lnSpc>
                <a:spcPts val="2000"/>
              </a:lnSpc>
            </a:pP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六安钢铁集团所在地区铁矿资源丰富，集团自拥储量3亿多吨铁矿资源；紧邻阜六铁路和济广高速，交通便利；襟江带淮，周边溜山水库、龙潭水库，地表水源充足</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。相关文旅开发基础设施完善</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3" name="组合 2"/>
          <p:cNvGrpSpPr/>
          <p:nvPr/>
        </p:nvGrpSpPr>
        <p:grpSpPr>
          <a:xfrm>
            <a:off x="1116919" y="1734695"/>
            <a:ext cx="5378256" cy="4347436"/>
            <a:chOff x="1213874" y="1634289"/>
            <a:chExt cx="5378256" cy="4347436"/>
          </a:xfrm>
        </p:grpSpPr>
        <p:grpSp>
          <p:nvGrpSpPr>
            <p:cNvPr id="15" name="组合 14"/>
            <p:cNvGrpSpPr/>
            <p:nvPr/>
          </p:nvGrpSpPr>
          <p:grpSpPr>
            <a:xfrm>
              <a:off x="1213874" y="2036742"/>
              <a:ext cx="4710880" cy="3944983"/>
              <a:chOff x="5757773" y="2262883"/>
              <a:chExt cx="4710880" cy="3944983"/>
            </a:xfrm>
          </p:grpSpPr>
          <p:grpSp>
            <p:nvGrpSpPr>
              <p:cNvPr id="14" name="组合 13"/>
              <p:cNvGrpSpPr/>
              <p:nvPr/>
            </p:nvGrpSpPr>
            <p:grpSpPr>
              <a:xfrm>
                <a:off x="5906940" y="2345857"/>
                <a:ext cx="4412547" cy="2546880"/>
                <a:chOff x="5906940" y="2345857"/>
                <a:chExt cx="4412547" cy="2546880"/>
              </a:xfrm>
            </p:grpSpPr>
            <p:pic>
              <p:nvPicPr>
                <p:cNvPr id="13" name="图片 12"/>
                <p:cNvPicPr>
                  <a:picLocks noChangeAspect="true"/>
                </p:cNvPicPr>
                <p:nvPr/>
              </p:nvPicPr>
              <p:blipFill>
                <a:blip r:embed="rId1"/>
                <a:stretch>
                  <a:fillRect/>
                </a:stretch>
              </p:blipFill>
              <p:spPr>
                <a:xfrm>
                  <a:off x="5906940" y="2345857"/>
                  <a:ext cx="4412547" cy="2546880"/>
                </a:xfrm>
                <a:prstGeom prst="rect">
                  <a:avLst/>
                </a:prstGeom>
              </p:spPr>
            </p:pic>
            <p:sp>
              <p:nvSpPr>
                <p:cNvPr id="10" name="矩形 9"/>
                <p:cNvSpPr/>
                <p:nvPr/>
              </p:nvSpPr>
              <p:spPr>
                <a:xfrm>
                  <a:off x="5924474" y="2355466"/>
                  <a:ext cx="4377479" cy="2527662"/>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grpSp>
          <p:pic>
            <p:nvPicPr>
              <p:cNvPr id="11" name="图片 10"/>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5757773" y="2262883"/>
                <a:ext cx="4710880" cy="3944983"/>
              </a:xfrm>
              <a:prstGeom prst="rect">
                <a:avLst/>
              </a:prstGeom>
            </p:spPr>
          </p:pic>
        </p:grpSp>
        <p:grpSp>
          <p:nvGrpSpPr>
            <p:cNvPr id="2" name="组合 1"/>
            <p:cNvGrpSpPr/>
            <p:nvPr/>
          </p:nvGrpSpPr>
          <p:grpSpPr>
            <a:xfrm>
              <a:off x="4631162" y="1634289"/>
              <a:ext cx="1960968" cy="2018335"/>
              <a:chOff x="4557661" y="1538514"/>
              <a:chExt cx="1960968" cy="2018335"/>
            </a:xfrm>
          </p:grpSpPr>
          <p:sp>
            <p:nvSpPr>
              <p:cNvPr id="9" name="任意多边形 8"/>
              <p:cNvSpPr/>
              <p:nvPr/>
            </p:nvSpPr>
            <p:spPr>
              <a:xfrm>
                <a:off x="4557661" y="1538514"/>
                <a:ext cx="1858100" cy="2018335"/>
              </a:xfrm>
              <a:custGeom>
                <a:avLst/>
                <a:gdLst>
                  <a:gd name="connsiteX0" fmla="*/ 1305623 w 2611246"/>
                  <a:gd name="connsiteY0" fmla="*/ 0 h 2836429"/>
                  <a:gd name="connsiteX1" fmla="*/ 2611246 w 2611246"/>
                  <a:gd name="connsiteY1" fmla="*/ 1305623 h 2836429"/>
                  <a:gd name="connsiteX2" fmla="*/ 1305623 w 2611246"/>
                  <a:gd name="connsiteY2" fmla="*/ 2611246 h 2836429"/>
                  <a:gd name="connsiteX3" fmla="*/ 1261085 w 2611246"/>
                  <a:gd name="connsiteY3" fmla="*/ 2608997 h 2836429"/>
                  <a:gd name="connsiteX4" fmla="*/ 1119662 w 2611246"/>
                  <a:gd name="connsiteY4" fmla="*/ 2672727 h 2836429"/>
                  <a:gd name="connsiteX5" fmla="*/ 498766 w 2611246"/>
                  <a:gd name="connsiteY5" fmla="*/ 2836429 h 2836429"/>
                  <a:gd name="connsiteX6" fmla="*/ 658426 w 2611246"/>
                  <a:gd name="connsiteY6" fmla="*/ 2465067 h 2836429"/>
                  <a:gd name="connsiteX7" fmla="*/ 663179 w 2611246"/>
                  <a:gd name="connsiteY7" fmla="*/ 2441450 h 2836429"/>
                  <a:gd name="connsiteX8" fmla="*/ 575637 w 2611246"/>
                  <a:gd name="connsiteY8" fmla="*/ 2388266 h 2836429"/>
                  <a:gd name="connsiteX9" fmla="*/ 0 w 2611246"/>
                  <a:gd name="connsiteY9" fmla="*/ 1305623 h 2836429"/>
                  <a:gd name="connsiteX10" fmla="*/ 1305623 w 2611246"/>
                  <a:gd name="connsiteY10" fmla="*/ 0 h 28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246" h="2836429">
                    <a:moveTo>
                      <a:pt x="1305623" y="0"/>
                    </a:moveTo>
                    <a:cubicBezTo>
                      <a:pt x="2026699" y="0"/>
                      <a:pt x="2611246" y="584547"/>
                      <a:pt x="2611246" y="1305623"/>
                    </a:cubicBezTo>
                    <a:cubicBezTo>
                      <a:pt x="2611246" y="2026699"/>
                      <a:pt x="2026699" y="2611246"/>
                      <a:pt x="1305623" y="2611246"/>
                    </a:cubicBezTo>
                    <a:lnTo>
                      <a:pt x="1261085" y="2608997"/>
                    </a:lnTo>
                    <a:lnTo>
                      <a:pt x="1119662" y="2672727"/>
                    </a:lnTo>
                    <a:cubicBezTo>
                      <a:pt x="808902" y="2796971"/>
                      <a:pt x="498766" y="2836429"/>
                      <a:pt x="498766" y="2836429"/>
                    </a:cubicBezTo>
                    <a:cubicBezTo>
                      <a:pt x="498766" y="2836429"/>
                      <a:pt x="603617" y="2686865"/>
                      <a:pt x="658426" y="2465067"/>
                    </a:cubicBezTo>
                    <a:lnTo>
                      <a:pt x="663179" y="2441450"/>
                    </a:lnTo>
                    <a:lnTo>
                      <a:pt x="575637" y="2388266"/>
                    </a:lnTo>
                    <a:cubicBezTo>
                      <a:pt x="228339" y="2153636"/>
                      <a:pt x="0" y="1756296"/>
                      <a:pt x="0" y="1305623"/>
                    </a:cubicBezTo>
                    <a:cubicBezTo>
                      <a:pt x="0" y="584547"/>
                      <a:pt x="584547" y="0"/>
                      <a:pt x="1305623" y="0"/>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p:cNvSpPr txBox="true"/>
              <p:nvPr/>
            </p:nvSpPr>
            <p:spPr>
              <a:xfrm>
                <a:off x="4797552" y="2655829"/>
                <a:ext cx="1721077" cy="398780"/>
              </a:xfrm>
              <a:prstGeom prst="rect">
                <a:avLst/>
              </a:prstGeom>
              <a:noFill/>
            </p:spPr>
            <p:txBody>
              <a:bodyPr wrap="square" rtlCol="0">
                <a:spAutoFit/>
              </a:bodyPr>
              <a:lstStyle/>
              <a:p>
                <a:r>
                  <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优势竞争力</a:t>
                </a:r>
                <a:endParaRPr lang="zh-CN" altLang="en-US" sz="2000"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p:cNvSpPr txBox="true"/>
              <p:nvPr/>
            </p:nvSpPr>
            <p:spPr>
              <a:xfrm>
                <a:off x="4783104" y="1833175"/>
                <a:ext cx="1721077" cy="829945"/>
              </a:xfrm>
              <a:prstGeom prst="rect">
                <a:avLst/>
              </a:prstGeom>
              <a:noFill/>
            </p:spPr>
            <p:txBody>
              <a:bodyPr wrap="square" rtlCol="0">
                <a:spAutoFit/>
              </a:bodyPr>
              <a:lstStyle/>
              <a:p>
                <a:r>
                  <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六安</a:t>
                </a:r>
                <a:endParaRPr lang="zh-CN" altLang="en-US" sz="4800"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18" name="组合 17"/>
            <p:cNvGrpSpPr/>
            <p:nvPr/>
          </p:nvGrpSpPr>
          <p:grpSpPr>
            <a:xfrm>
              <a:off x="2842573" y="3267639"/>
              <a:ext cx="1453481" cy="496425"/>
              <a:chOff x="1142803" y="4739420"/>
              <a:chExt cx="1453481" cy="496425"/>
            </a:xfrm>
          </p:grpSpPr>
          <p:sp>
            <p:nvSpPr>
              <p:cNvPr id="19" name="矩形: 圆角 18"/>
              <p:cNvSpPr/>
              <p:nvPr/>
            </p:nvSpPr>
            <p:spPr>
              <a:xfrm flipH="true" flipV="true">
                <a:off x="1142803" y="4753382"/>
                <a:ext cx="1453481" cy="482463"/>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true"/>
              <p:nvPr/>
            </p:nvSpPr>
            <p:spPr>
              <a:xfrm>
                <a:off x="1401549" y="4739420"/>
                <a:ext cx="908050" cy="398780"/>
              </a:xfrm>
              <a:prstGeom prst="rect">
                <a:avLst/>
              </a:prstGeom>
              <a:noFill/>
            </p:spPr>
            <p:txBody>
              <a:bodyPr wrap="none" rtlCol="0">
                <a:spAutoFit/>
              </a:bodyPr>
              <a:lstStyle/>
              <a:p>
                <a:r>
                  <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power</a:t>
                </a:r>
                <a:endParaRPr lang="en-US" altLang="zh-CN" sz="2000" b="1" i="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sp>
        <p:nvSpPr>
          <p:cNvPr id="21" name="文本框 20"/>
          <p:cNvSpPr txBox="true"/>
          <p:nvPr/>
        </p:nvSpPr>
        <p:spPr>
          <a:xfrm>
            <a:off x="525822" y="416150"/>
            <a:ext cx="26708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16.2</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核心竞争力</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27" name="组合 26"/>
          <p:cNvGrpSpPr/>
          <p:nvPr/>
        </p:nvGrpSpPr>
        <p:grpSpPr>
          <a:xfrm>
            <a:off x="7048782" y="2030120"/>
            <a:ext cx="4246880" cy="1168166"/>
            <a:chOff x="141661" y="1656247"/>
            <a:chExt cx="4246880" cy="1168166"/>
          </a:xfrm>
        </p:grpSpPr>
        <p:grpSp>
          <p:nvGrpSpPr>
            <p:cNvPr id="28" name="组合 27"/>
            <p:cNvGrpSpPr/>
            <p:nvPr/>
          </p:nvGrpSpPr>
          <p:grpSpPr>
            <a:xfrm>
              <a:off x="141661" y="1656247"/>
              <a:ext cx="4246880" cy="975219"/>
              <a:chOff x="887897" y="4138990"/>
              <a:chExt cx="4246880" cy="975219"/>
            </a:xfrm>
          </p:grpSpPr>
          <p:sp>
            <p:nvSpPr>
              <p:cNvPr id="30" name="文本框 29"/>
              <p:cNvSpPr txBox="true"/>
              <p:nvPr/>
            </p:nvSpPr>
            <p:spPr>
              <a:xfrm>
                <a:off x="887897" y="4138990"/>
                <a:ext cx="4246880" cy="706755"/>
              </a:xfrm>
              <a:prstGeom prst="rect">
                <a:avLst/>
              </a:prstGeom>
              <a:noFill/>
            </p:spPr>
            <p:txBody>
              <a:bodyPr wrap="none" rtlCol="0">
                <a:spAutoFit/>
              </a:bodyPr>
              <a:lstStyle/>
              <a:p>
                <a:r>
                  <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钢铁产业发展成熟</a:t>
                </a:r>
                <a:endParaRPr lang="zh-CN" altLang="en-US" sz="40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文本框 30"/>
              <p:cNvSpPr txBox="true"/>
              <p:nvPr/>
            </p:nvSpPr>
            <p:spPr>
              <a:xfrm>
                <a:off x="926422" y="4775655"/>
                <a:ext cx="2227789" cy="338554"/>
              </a:xfrm>
              <a:prstGeom prst="rect">
                <a:avLst/>
              </a:prstGeom>
              <a:noFill/>
            </p:spPr>
            <p:txBody>
              <a:bodyPr wrap="none" rtlCol="0">
                <a:spAutoFit/>
              </a:bodyPr>
              <a:lstStyle/>
              <a:p>
                <a:r>
                  <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rPr>
                  <a:t>COMPANY &amp; PROJECT</a:t>
                </a:r>
                <a:endParaRPr lang="en-US" altLang="zh-CN" sz="1600" dirty="0">
                  <a:solidFill>
                    <a:schemeClr val="tx1">
                      <a:lumMod val="85000"/>
                      <a:lumOff val="15000"/>
                      <a:alpha val="50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sp>
          <p:nvSpPr>
            <p:cNvPr id="29" name="矩形: 圆角 28"/>
            <p:cNvSpPr/>
            <p:nvPr/>
          </p:nvSpPr>
          <p:spPr>
            <a:xfrm>
              <a:off x="297405" y="2736093"/>
              <a:ext cx="581555" cy="88320"/>
            </a:xfrm>
            <a:prstGeom prst="roundRect">
              <a:avLst>
                <a:gd name="adj" fmla="val 50000"/>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cxnSp>
        <p:nvCxnSpPr>
          <p:cNvPr id="32" name="直接连接符 31"/>
          <p:cNvCxnSpPr/>
          <p:nvPr/>
        </p:nvCxnSpPr>
        <p:spPr>
          <a:xfrm>
            <a:off x="6701398" y="2934473"/>
            <a:ext cx="0" cy="180277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759719" y="2398025"/>
            <a:ext cx="2756583" cy="2754344"/>
            <a:chOff x="4746736" y="2051828"/>
            <a:chExt cx="2756583" cy="2754344"/>
          </a:xfrm>
        </p:grpSpPr>
        <p:grpSp>
          <p:nvGrpSpPr>
            <p:cNvPr id="16" name="组合 15"/>
            <p:cNvGrpSpPr/>
            <p:nvPr/>
          </p:nvGrpSpPr>
          <p:grpSpPr>
            <a:xfrm>
              <a:off x="4746736" y="2051828"/>
              <a:ext cx="2756583" cy="2754344"/>
              <a:chOff x="4454730" y="1663039"/>
              <a:chExt cx="2756583" cy="2754344"/>
            </a:xfrm>
          </p:grpSpPr>
          <p:sp>
            <p:nvSpPr>
              <p:cNvPr id="13" name="任意多边形: 形状 12"/>
              <p:cNvSpPr/>
              <p:nvPr/>
            </p:nvSpPr>
            <p:spPr>
              <a:xfrm rot="5400000">
                <a:off x="4455850" y="1661919"/>
                <a:ext cx="2754344" cy="2756583"/>
              </a:xfrm>
              <a:custGeom>
                <a:avLst/>
                <a:gdLst>
                  <a:gd name="connsiteX0" fmla="*/ 1593901 w 2754344"/>
                  <a:gd name="connsiteY0" fmla="*/ 159126 h 2756583"/>
                  <a:gd name="connsiteX1" fmla="*/ 1618490 w 2754344"/>
                  <a:gd name="connsiteY1" fmla="*/ 21512 h 2756583"/>
                  <a:gd name="connsiteX2" fmla="*/ 2753752 w 2754344"/>
                  <a:gd name="connsiteY2" fmla="*/ 1418443 h 2756583"/>
                  <a:gd name="connsiteX3" fmla="*/ 2614651 w 2754344"/>
                  <a:gd name="connsiteY3" fmla="*/ 1414391 h 2756583"/>
                  <a:gd name="connsiteX4" fmla="*/ 2616474 w 2754344"/>
                  <a:gd name="connsiteY4" fmla="*/ 1378292 h 2756583"/>
                  <a:gd name="connsiteX5" fmla="*/ 1626934 w 2754344"/>
                  <a:gd name="connsiteY5" fmla="*/ 164167 h 2756583"/>
                  <a:gd name="connsiteX6" fmla="*/ 319862 w 2754344"/>
                  <a:gd name="connsiteY6" fmla="*/ 495462 h 2756583"/>
                  <a:gd name="connsiteX7" fmla="*/ 1573165 w 2754344"/>
                  <a:gd name="connsiteY7" fmla="*/ 13869 h 2756583"/>
                  <a:gd name="connsiteX8" fmla="*/ 1553303 w 2754344"/>
                  <a:gd name="connsiteY8" fmla="*/ 152930 h 2756583"/>
                  <a:gd name="connsiteX9" fmla="*/ 1503883 w 2754344"/>
                  <a:gd name="connsiteY9" fmla="*/ 145387 h 2756583"/>
                  <a:gd name="connsiteX10" fmla="*/ 1377172 w 2754344"/>
                  <a:gd name="connsiteY10" fmla="*/ 138989 h 2756583"/>
                  <a:gd name="connsiteX11" fmla="*/ 500852 w 2754344"/>
                  <a:gd name="connsiteY11" fmla="*/ 501972 h 2756583"/>
                  <a:gd name="connsiteX12" fmla="*/ 426174 w 2754344"/>
                  <a:gd name="connsiteY12" fmla="*/ 584138 h 2756583"/>
                  <a:gd name="connsiteX13" fmla="*/ 939 w 2754344"/>
                  <a:gd name="connsiteY13" fmla="*/ 1471644 h 2756583"/>
                  <a:gd name="connsiteX14" fmla="*/ 142099 w 2754344"/>
                  <a:gd name="connsiteY14" fmla="*/ 1462063 h 2756583"/>
                  <a:gd name="connsiteX15" fmla="*/ 144267 w 2754344"/>
                  <a:gd name="connsiteY15" fmla="*/ 1505003 h 2756583"/>
                  <a:gd name="connsiteX16" fmla="*/ 1377172 w 2754344"/>
                  <a:gd name="connsiteY16" fmla="*/ 2617595 h 2756583"/>
                  <a:gd name="connsiteX17" fmla="*/ 2610076 w 2754344"/>
                  <a:gd name="connsiteY17" fmla="*/ 1505003 h 2756583"/>
                  <a:gd name="connsiteX18" fmla="*/ 2612463 w 2754344"/>
                  <a:gd name="connsiteY18" fmla="*/ 1457722 h 2756583"/>
                  <a:gd name="connsiteX19" fmla="*/ 2751502 w 2754344"/>
                  <a:gd name="connsiteY19" fmla="*/ 1466653 h 2756583"/>
                  <a:gd name="connsiteX20" fmla="*/ 1378557 w 2754344"/>
                  <a:gd name="connsiteY20" fmla="*/ 2756581 h 2756583"/>
                  <a:gd name="connsiteX21" fmla="*/ 939 w 2754344"/>
                  <a:gd name="connsiteY21" fmla="*/ 1471644 h 2756583"/>
                  <a:gd name="connsiteX22" fmla="*/ 202 w 2754344"/>
                  <a:gd name="connsiteY22" fmla="*/ 1401858 h 2756583"/>
                  <a:gd name="connsiteX23" fmla="*/ 275853 w 2754344"/>
                  <a:gd name="connsiteY23" fmla="*/ 551070 h 2756583"/>
                  <a:gd name="connsiteX24" fmla="*/ 387381 w 2754344"/>
                  <a:gd name="connsiteY24" fmla="*/ 634758 h 2756583"/>
                  <a:gd name="connsiteX25" fmla="*/ 349522 w 2754344"/>
                  <a:gd name="connsiteY25" fmla="*/ 685386 h 2756583"/>
                  <a:gd name="connsiteX26" fmla="*/ 137869 w 2754344"/>
                  <a:gd name="connsiteY26" fmla="*/ 1378292 h 2756583"/>
                  <a:gd name="connsiteX27" fmla="*/ 138939 w 2754344"/>
                  <a:gd name="connsiteY27" fmla="*/ 1399487 h 27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344" h="2756583">
                    <a:moveTo>
                      <a:pt x="1593901" y="159126"/>
                    </a:moveTo>
                    <a:lnTo>
                      <a:pt x="1618490" y="21512"/>
                    </a:lnTo>
                    <a:cubicBezTo>
                      <a:pt x="2290715" y="141626"/>
                      <a:pt x="2773639" y="735860"/>
                      <a:pt x="2753752" y="1418443"/>
                    </a:cubicBezTo>
                    <a:lnTo>
                      <a:pt x="2614651" y="1414391"/>
                    </a:lnTo>
                    <a:lnTo>
                      <a:pt x="2616474" y="1378292"/>
                    </a:lnTo>
                    <a:cubicBezTo>
                      <a:pt x="2616474" y="779400"/>
                      <a:pt x="2191664" y="279727"/>
                      <a:pt x="1626934" y="164167"/>
                    </a:cubicBezTo>
                    <a:close/>
                    <a:moveTo>
                      <a:pt x="319862" y="495462"/>
                    </a:moveTo>
                    <a:cubicBezTo>
                      <a:pt x="625913" y="128544"/>
                      <a:pt x="1100162" y="-53691"/>
                      <a:pt x="1573165" y="13869"/>
                    </a:cubicBezTo>
                    <a:lnTo>
                      <a:pt x="1553303" y="152930"/>
                    </a:lnTo>
                    <a:lnTo>
                      <a:pt x="1503883" y="145387"/>
                    </a:lnTo>
                    <a:cubicBezTo>
                      <a:pt x="1462221" y="141156"/>
                      <a:pt x="1419950" y="138989"/>
                      <a:pt x="1377172" y="138989"/>
                    </a:cubicBezTo>
                    <a:cubicBezTo>
                      <a:pt x="1034948" y="138989"/>
                      <a:pt x="725122" y="277703"/>
                      <a:pt x="500852" y="501972"/>
                    </a:cubicBezTo>
                    <a:lnTo>
                      <a:pt x="426174" y="584138"/>
                    </a:lnTo>
                    <a:close/>
                    <a:moveTo>
                      <a:pt x="939" y="1471644"/>
                    </a:moveTo>
                    <a:lnTo>
                      <a:pt x="142099" y="1462063"/>
                    </a:lnTo>
                    <a:lnTo>
                      <a:pt x="144267" y="1505003"/>
                    </a:lnTo>
                    <a:cubicBezTo>
                      <a:pt x="207732" y="2129929"/>
                      <a:pt x="735502" y="2617595"/>
                      <a:pt x="1377172" y="2617595"/>
                    </a:cubicBezTo>
                    <a:cubicBezTo>
                      <a:pt x="2018842" y="2617595"/>
                      <a:pt x="2546611" y="2129929"/>
                      <a:pt x="2610076" y="1505003"/>
                    </a:cubicBezTo>
                    <a:lnTo>
                      <a:pt x="2612463" y="1457722"/>
                    </a:lnTo>
                    <a:lnTo>
                      <a:pt x="2751502" y="1466653"/>
                    </a:lnTo>
                    <a:cubicBezTo>
                      <a:pt x="2704968" y="2191098"/>
                      <a:pt x="2104493" y="2755264"/>
                      <a:pt x="1378557" y="2756581"/>
                    </a:cubicBezTo>
                    <a:cubicBezTo>
                      <a:pt x="652620" y="2757898"/>
                      <a:pt x="50102" y="2195915"/>
                      <a:pt x="939" y="1471644"/>
                    </a:cubicBezTo>
                    <a:close/>
                    <a:moveTo>
                      <a:pt x="202" y="1401858"/>
                    </a:moveTo>
                    <a:cubicBezTo>
                      <a:pt x="-5035" y="1095506"/>
                      <a:pt x="91957" y="796144"/>
                      <a:pt x="275853" y="551070"/>
                    </a:cubicBezTo>
                    <a:lnTo>
                      <a:pt x="387381" y="634758"/>
                    </a:lnTo>
                    <a:lnTo>
                      <a:pt x="349522" y="685386"/>
                    </a:lnTo>
                    <a:cubicBezTo>
                      <a:pt x="215895" y="883180"/>
                      <a:pt x="137869" y="1121624"/>
                      <a:pt x="137869" y="1378292"/>
                    </a:cubicBezTo>
                    <a:lnTo>
                      <a:pt x="138939" y="1399487"/>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4" name="椭圆 13"/>
              <p:cNvSpPr/>
              <p:nvPr/>
            </p:nvSpPr>
            <p:spPr>
              <a:xfrm>
                <a:off x="4729937" y="1937125"/>
                <a:ext cx="2206171" cy="2206171"/>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5" name="椭圆 14"/>
              <p:cNvSpPr/>
              <p:nvPr/>
            </p:nvSpPr>
            <p:spPr>
              <a:xfrm>
                <a:off x="4870591" y="2077779"/>
                <a:ext cx="1924863" cy="1924863"/>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17" name="1027-797504"/>
            <p:cNvSpPr>
              <a:spLocks noChangeAspect="true"/>
            </p:cNvSpPr>
            <p:nvPr/>
          </p:nvSpPr>
          <p:spPr bwMode="auto">
            <a:xfrm>
              <a:off x="5696593" y="3000566"/>
              <a:ext cx="856869" cy="856869"/>
            </a:xfrm>
            <a:custGeom>
              <a:avLst/>
              <a:gdLst>
                <a:gd name="T0" fmla="*/ 8200 w 8760"/>
                <a:gd name="T1" fmla="*/ 7600 h 8760"/>
                <a:gd name="T2" fmla="*/ 8200 w 8760"/>
                <a:gd name="T3" fmla="*/ 2960 h 8760"/>
                <a:gd name="T4" fmla="*/ 7600 w 8760"/>
                <a:gd name="T5" fmla="*/ 2360 h 8760"/>
                <a:gd name="T6" fmla="*/ 7000 w 8760"/>
                <a:gd name="T7" fmla="*/ 2360 h 8760"/>
                <a:gd name="T8" fmla="*/ 6400 w 8760"/>
                <a:gd name="T9" fmla="*/ 2960 h 8760"/>
                <a:gd name="T10" fmla="*/ 6400 w 8760"/>
                <a:gd name="T11" fmla="*/ 7600 h 8760"/>
                <a:gd name="T12" fmla="*/ 5800 w 8760"/>
                <a:gd name="T13" fmla="*/ 7600 h 8760"/>
                <a:gd name="T14" fmla="*/ 5800 w 8760"/>
                <a:gd name="T15" fmla="*/ 1200 h 8760"/>
                <a:gd name="T16" fmla="*/ 5200 w 8760"/>
                <a:gd name="T17" fmla="*/ 600 h 8760"/>
                <a:gd name="T18" fmla="*/ 4600 w 8760"/>
                <a:gd name="T19" fmla="*/ 600 h 8760"/>
                <a:gd name="T20" fmla="*/ 4000 w 8760"/>
                <a:gd name="T21" fmla="*/ 1200 h 8760"/>
                <a:gd name="T22" fmla="*/ 4000 w 8760"/>
                <a:gd name="T23" fmla="*/ 7600 h 8760"/>
                <a:gd name="T24" fmla="*/ 3400 w 8760"/>
                <a:gd name="T25" fmla="*/ 7600 h 8760"/>
                <a:gd name="T26" fmla="*/ 3400 w 8760"/>
                <a:gd name="T27" fmla="*/ 4120 h 8760"/>
                <a:gd name="T28" fmla="*/ 2800 w 8760"/>
                <a:gd name="T29" fmla="*/ 3520 h 8760"/>
                <a:gd name="T30" fmla="*/ 2200 w 8760"/>
                <a:gd name="T31" fmla="*/ 3520 h 8760"/>
                <a:gd name="T32" fmla="*/ 1600 w 8760"/>
                <a:gd name="T33" fmla="*/ 4120 h 8760"/>
                <a:gd name="T34" fmla="*/ 1600 w 8760"/>
                <a:gd name="T35" fmla="*/ 7600 h 8760"/>
                <a:gd name="T36" fmla="*/ 1200 w 8760"/>
                <a:gd name="T37" fmla="*/ 7600 h 8760"/>
                <a:gd name="T38" fmla="*/ 1200 w 8760"/>
                <a:gd name="T39" fmla="*/ 600 h 8760"/>
                <a:gd name="T40" fmla="*/ 600 w 8760"/>
                <a:gd name="T41" fmla="*/ 0 h 8760"/>
                <a:gd name="T42" fmla="*/ 0 w 8760"/>
                <a:gd name="T43" fmla="*/ 600 h 8760"/>
                <a:gd name="T44" fmla="*/ 0 w 8760"/>
                <a:gd name="T45" fmla="*/ 8160 h 8760"/>
                <a:gd name="T46" fmla="*/ 600 w 8760"/>
                <a:gd name="T47" fmla="*/ 8760 h 8760"/>
                <a:gd name="T48" fmla="*/ 8160 w 8760"/>
                <a:gd name="T49" fmla="*/ 8760 h 8760"/>
                <a:gd name="T50" fmla="*/ 8760 w 8760"/>
                <a:gd name="T51" fmla="*/ 8160 h 8760"/>
                <a:gd name="T52" fmla="*/ 8200 w 8760"/>
                <a:gd name="T53" fmla="*/ 7600 h 8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60" h="8760">
                  <a:moveTo>
                    <a:pt x="8200" y="7600"/>
                  </a:moveTo>
                  <a:lnTo>
                    <a:pt x="8200" y="2960"/>
                  </a:lnTo>
                  <a:cubicBezTo>
                    <a:pt x="8200" y="2640"/>
                    <a:pt x="7920" y="2360"/>
                    <a:pt x="7600" y="2360"/>
                  </a:cubicBezTo>
                  <a:lnTo>
                    <a:pt x="7000" y="2360"/>
                  </a:lnTo>
                  <a:cubicBezTo>
                    <a:pt x="6680" y="2360"/>
                    <a:pt x="6400" y="2640"/>
                    <a:pt x="6400" y="2960"/>
                  </a:cubicBezTo>
                  <a:lnTo>
                    <a:pt x="6400" y="7600"/>
                  </a:lnTo>
                  <a:lnTo>
                    <a:pt x="5800" y="7600"/>
                  </a:lnTo>
                  <a:lnTo>
                    <a:pt x="5800" y="1200"/>
                  </a:lnTo>
                  <a:cubicBezTo>
                    <a:pt x="5800" y="880"/>
                    <a:pt x="5520" y="600"/>
                    <a:pt x="5200" y="600"/>
                  </a:cubicBezTo>
                  <a:lnTo>
                    <a:pt x="4600" y="600"/>
                  </a:lnTo>
                  <a:cubicBezTo>
                    <a:pt x="4280" y="600"/>
                    <a:pt x="4000" y="880"/>
                    <a:pt x="4000" y="1200"/>
                  </a:cubicBezTo>
                  <a:lnTo>
                    <a:pt x="4000" y="7600"/>
                  </a:lnTo>
                  <a:lnTo>
                    <a:pt x="3400" y="7600"/>
                  </a:lnTo>
                  <a:lnTo>
                    <a:pt x="3400" y="4120"/>
                  </a:lnTo>
                  <a:cubicBezTo>
                    <a:pt x="3400" y="3800"/>
                    <a:pt x="3120" y="3520"/>
                    <a:pt x="2800" y="3520"/>
                  </a:cubicBezTo>
                  <a:lnTo>
                    <a:pt x="2200" y="3520"/>
                  </a:lnTo>
                  <a:cubicBezTo>
                    <a:pt x="1880" y="3520"/>
                    <a:pt x="1600" y="3800"/>
                    <a:pt x="1600" y="4120"/>
                  </a:cubicBezTo>
                  <a:lnTo>
                    <a:pt x="1600" y="7600"/>
                  </a:lnTo>
                  <a:lnTo>
                    <a:pt x="1200" y="7600"/>
                  </a:lnTo>
                  <a:lnTo>
                    <a:pt x="1200" y="600"/>
                  </a:lnTo>
                  <a:cubicBezTo>
                    <a:pt x="1200" y="280"/>
                    <a:pt x="920" y="0"/>
                    <a:pt x="600" y="0"/>
                  </a:cubicBezTo>
                  <a:cubicBezTo>
                    <a:pt x="280" y="0"/>
                    <a:pt x="0" y="280"/>
                    <a:pt x="0" y="600"/>
                  </a:cubicBezTo>
                  <a:lnTo>
                    <a:pt x="0" y="8160"/>
                  </a:lnTo>
                  <a:cubicBezTo>
                    <a:pt x="0" y="8480"/>
                    <a:pt x="280" y="8760"/>
                    <a:pt x="600" y="8760"/>
                  </a:cubicBezTo>
                  <a:lnTo>
                    <a:pt x="8160" y="8760"/>
                  </a:lnTo>
                  <a:cubicBezTo>
                    <a:pt x="8480" y="8760"/>
                    <a:pt x="8760" y="8480"/>
                    <a:pt x="8760" y="8160"/>
                  </a:cubicBezTo>
                  <a:cubicBezTo>
                    <a:pt x="8760" y="7840"/>
                    <a:pt x="8520" y="7600"/>
                    <a:pt x="8200" y="7600"/>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grpSp>
      <p:grpSp>
        <p:nvGrpSpPr>
          <p:cNvPr id="34" name="组合 33"/>
          <p:cNvGrpSpPr/>
          <p:nvPr/>
        </p:nvGrpSpPr>
        <p:grpSpPr>
          <a:xfrm flipV="true">
            <a:off x="7040245" y="4961890"/>
            <a:ext cx="1319530" cy="487680"/>
            <a:chOff x="7692572" y="1990584"/>
            <a:chExt cx="1125545" cy="487730"/>
          </a:xfrm>
          <a:solidFill>
            <a:schemeClr val="bg1">
              <a:lumMod val="85000"/>
            </a:schemeClr>
          </a:solidFill>
        </p:grpSpPr>
        <p:grpSp>
          <p:nvGrpSpPr>
            <p:cNvPr id="35" name="组合 34"/>
            <p:cNvGrpSpPr/>
            <p:nvPr/>
          </p:nvGrpSpPr>
          <p:grpSpPr>
            <a:xfrm>
              <a:off x="7692572" y="2038350"/>
              <a:ext cx="1068254" cy="439964"/>
              <a:chOff x="7692572" y="2038350"/>
              <a:chExt cx="1068254" cy="439964"/>
            </a:xfrm>
            <a:grpFill/>
          </p:grpSpPr>
          <p:cxnSp>
            <p:nvCxnSpPr>
              <p:cNvPr id="37" name="直接连接符 36"/>
              <p:cNvCxnSpPr/>
              <p:nvPr/>
            </p:nvCxnSpPr>
            <p:spPr>
              <a:xfrm flipV="true">
                <a:off x="8132536" y="2044207"/>
                <a:ext cx="628290"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true">
                <a:off x="7692572"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36" name="椭圆 35"/>
            <p:cNvSpPr/>
            <p:nvPr/>
          </p:nvSpPr>
          <p:spPr>
            <a:xfrm>
              <a:off x="8703535"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Segoe UI" panose="020B0502040204020203" pitchFamily="34" charset="0"/>
                <a:ea typeface="微软雅黑" panose="020B0503020204020204" pitchFamily="34" charset="-122"/>
                <a:sym typeface="Segoe UI" panose="020B0502040204020203" pitchFamily="34" charset="0"/>
              </a:endParaRPr>
            </a:p>
          </p:txBody>
        </p:sp>
      </p:grpSp>
      <p:sp>
        <p:nvSpPr>
          <p:cNvPr id="46" name="文本框 45"/>
          <p:cNvSpPr txBox="true"/>
          <p:nvPr/>
        </p:nvSpPr>
        <p:spPr>
          <a:xfrm>
            <a:off x="6907653" y="1437495"/>
            <a:ext cx="1452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工业历史馆</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文本框 46"/>
          <p:cNvSpPr txBox="true"/>
          <p:nvPr/>
        </p:nvSpPr>
        <p:spPr>
          <a:xfrm>
            <a:off x="8441690" y="704215"/>
            <a:ext cx="3750310" cy="265620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工业历史馆主要展现六安钢铁工业成立至今，从无到有，从弱到强的发展历程，体现出艰苦奋斗、自主创新的“六钢精神”。工业历史馆林立雕塑造型则表现着钢铁冶炼的不屈精神。艺术家们凭着技法与灵感将破旧无用的工业部件重加拼凑、着色，组成了馆内最靓丽的风景线。馆外有一极长的长廊，是为了更直观地模拟上个世纪的六安炼钢员工每日往返于住处与园区间的生活。</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9" name="组合 48"/>
          <p:cNvGrpSpPr/>
          <p:nvPr/>
        </p:nvGrpSpPr>
        <p:grpSpPr>
          <a:xfrm>
            <a:off x="6718845" y="1908886"/>
            <a:ext cx="1509220" cy="487730"/>
            <a:chOff x="7380514" y="1990584"/>
            <a:chExt cx="1509220" cy="487730"/>
          </a:xfrm>
          <a:solidFill>
            <a:schemeClr val="bg1">
              <a:lumMod val="85000"/>
            </a:schemeClr>
          </a:solidFill>
        </p:grpSpPr>
        <p:grpSp>
          <p:nvGrpSpPr>
            <p:cNvPr id="50" name="组合 49"/>
            <p:cNvGrpSpPr/>
            <p:nvPr/>
          </p:nvGrpSpPr>
          <p:grpSpPr>
            <a:xfrm>
              <a:off x="7380514" y="2038350"/>
              <a:ext cx="1389822" cy="439964"/>
              <a:chOff x="7380514" y="2038350"/>
              <a:chExt cx="1389822" cy="439964"/>
            </a:xfrm>
            <a:grpFill/>
          </p:grpSpPr>
          <p:cxnSp>
            <p:nvCxnSpPr>
              <p:cNvPr id="52" name="直接连接符 51"/>
              <p:cNvCxnSpPr/>
              <p:nvPr/>
            </p:nvCxnSpPr>
            <p:spPr>
              <a:xfrm>
                <a:off x="7820478" y="2044207"/>
                <a:ext cx="949858"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true">
                <a:off x="7380514"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8775152"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57" name="文本框 56"/>
          <p:cNvSpPr txBox="true"/>
          <p:nvPr/>
        </p:nvSpPr>
        <p:spPr>
          <a:xfrm>
            <a:off x="282575" y="1089025"/>
            <a:ext cx="3937635" cy="188658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企业风采馆展示了今日六安钢铁工业实力和六安钢铁</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智慧钢城</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 </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匠心匠力</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的生产理念和</a:t>
            </a:r>
            <a:r>
              <a:rPr lang="en-US" altLang="zh-CN"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“唯品成誉 匠心六钢”</a:t>
            </a: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的品牌理念。在此次升级改造中，馆内增加了木炭煤气炉模拟发电动画、六安全景擦屏印象、磨木机原理幻影成像小魔盒、VR沉浸式影院等多媒体展项，让观众身临其境，真实体验。</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6988933" y="5587453"/>
            <a:ext cx="1452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生态宜居馆</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文本框 67"/>
          <p:cNvSpPr txBox="true"/>
          <p:nvPr/>
        </p:nvSpPr>
        <p:spPr>
          <a:xfrm>
            <a:off x="8441690" y="3853815"/>
            <a:ext cx="3663950" cy="265620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生态宜居馆是全面展示六安钢铁成立至今，在工业快速发展，环境遭到严重破坏的情况下，综合治理，重建生态环境和探索新型工业化道路，城市生态和人居环境得到极大改善的一个主题展馆。了解六安工业发展的历史背景，明确创意方向，逐步形成出“环境污染的昨天，鸟语花香的今天，天朗气清的明天”三个展示亮点，并辅以高科技的多媒体参与互动，呈现引人入胜的意境。</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grpSp>
        <p:nvGrpSpPr>
          <p:cNvPr id="40" name="组合 39"/>
          <p:cNvGrpSpPr/>
          <p:nvPr/>
        </p:nvGrpSpPr>
        <p:grpSpPr>
          <a:xfrm flipH="true">
            <a:off x="4220210" y="1678940"/>
            <a:ext cx="1657985" cy="567690"/>
            <a:chOff x="7465725" y="1990584"/>
            <a:chExt cx="2553895" cy="413139"/>
          </a:xfrm>
          <a:solidFill>
            <a:schemeClr val="bg1">
              <a:lumMod val="85000"/>
            </a:schemeClr>
          </a:solidFill>
        </p:grpSpPr>
        <p:grpSp>
          <p:nvGrpSpPr>
            <p:cNvPr id="41" name="组合 40"/>
            <p:cNvGrpSpPr/>
            <p:nvPr/>
          </p:nvGrpSpPr>
          <p:grpSpPr>
            <a:xfrm>
              <a:off x="7465725" y="2044207"/>
              <a:ext cx="2439313" cy="359516"/>
              <a:chOff x="7465725" y="2044207"/>
              <a:chExt cx="2439313" cy="359516"/>
            </a:xfrm>
            <a:grpFill/>
          </p:grpSpPr>
          <p:cxnSp>
            <p:nvCxnSpPr>
              <p:cNvPr id="43" name="直接连接符 42"/>
              <p:cNvCxnSpPr>
                <a:endCxn id="42" idx="2"/>
              </p:cNvCxnSpPr>
              <p:nvPr/>
            </p:nvCxnSpPr>
            <p:spPr>
              <a:xfrm>
                <a:off x="7820478" y="2044207"/>
                <a:ext cx="2084560" cy="3668"/>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true">
                <a:off x="7465725" y="2048970"/>
                <a:ext cx="354753" cy="354753"/>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42" name="椭圆 41"/>
            <p:cNvSpPr/>
            <p:nvPr/>
          </p:nvSpPr>
          <p:spPr>
            <a:xfrm>
              <a:off x="9905038"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
        <p:nvSpPr>
          <p:cNvPr id="70" name="文本框 69"/>
          <p:cNvSpPr txBox="true"/>
          <p:nvPr/>
        </p:nvSpPr>
        <p:spPr>
          <a:xfrm>
            <a:off x="3641643" y="5376105"/>
            <a:ext cx="1706880" cy="398780"/>
          </a:xfrm>
          <a:prstGeom prst="rect">
            <a:avLst/>
          </a:prstGeom>
          <a:noFill/>
        </p:spPr>
        <p:txBody>
          <a:bodyPr wrap="none" rtlCol="0">
            <a:spAutoFit/>
          </a:bodyPr>
          <a:lstStyle/>
          <a:p>
            <a:r>
              <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rPr>
              <a:t>科幻超体空间</a:t>
            </a:r>
            <a:endParaRPr lang="zh-CN" altLang="en-US" sz="2000" b="1" dirty="0">
              <a:solidFill>
                <a:srgbClr val="262626"/>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1" name="文本框 70"/>
          <p:cNvSpPr txBox="true"/>
          <p:nvPr/>
        </p:nvSpPr>
        <p:spPr>
          <a:xfrm>
            <a:off x="175260" y="3739515"/>
            <a:ext cx="3466465" cy="2656205"/>
          </a:xfrm>
          <a:prstGeom prst="rect">
            <a:avLst/>
          </a:prstGeom>
          <a:noFill/>
        </p:spPr>
        <p:txBody>
          <a:bodyPr wrap="square" rtlCol="0">
            <a:spAutoFit/>
          </a:bodyPr>
          <a:lstStyle/>
          <a:p>
            <a:pPr>
              <a:lnSpc>
                <a:spcPts val="2000"/>
              </a:lnSpc>
            </a:pPr>
            <a:r>
              <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rPr>
              <a:t>打造科幻超体空间，利用原有工业高架管道廊，建设集慢行交通、观景休闲、健身娱乐为一体的六钢空中步道。利用原三高炉空压站、返焦返矿仓、低压配电室、N3—18转运站4个工业建筑，改造为工舍智选假日酒店，金属料仓成了酒吧廊，排风管成了灯光带，处处有景，别具一格。在高炉炉顶天车梁上搭建悬空玻璃景观平台老钢铁工业园成功化身“网红”打卡地。</a:t>
            </a: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5" name="文本框 44"/>
          <p:cNvSpPr txBox="true"/>
          <p:nvPr/>
        </p:nvSpPr>
        <p:spPr>
          <a:xfrm>
            <a:off x="525822" y="416150"/>
            <a:ext cx="2315210" cy="521970"/>
          </a:xfrm>
          <a:prstGeom prst="rect">
            <a:avLst/>
          </a:prstGeom>
          <a:noFill/>
        </p:spPr>
        <p:txBody>
          <a:bodyPr wrap="none" rtlCol="0">
            <a:spAutoFit/>
          </a:bodyPr>
          <a:lstStyle/>
          <a:p>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16.3</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项目计划</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 name="文本框 2"/>
          <p:cNvSpPr txBox="true"/>
          <p:nvPr/>
        </p:nvSpPr>
        <p:spPr>
          <a:xfrm>
            <a:off x="4220210" y="1209040"/>
            <a:ext cx="1872615" cy="398780"/>
          </a:xfrm>
          <a:prstGeom prst="rect">
            <a:avLst/>
          </a:prstGeom>
          <a:noFill/>
        </p:spPr>
        <p:txBody>
          <a:bodyPr wrap="square" rtlCol="0">
            <a:spAutoFit/>
          </a:bodyPr>
          <a:lstStyle/>
          <a:p>
            <a:r>
              <a:rPr lang="zh-CN" altLang="en-US" sz="2000" b="1">
                <a:latin typeface="微软雅黑" panose="020B0503020204020204" pitchFamily="34" charset="-122"/>
                <a:ea typeface="微软雅黑" panose="020B0503020204020204" pitchFamily="34" charset="-122"/>
              </a:rPr>
              <a:t>企业风采馆</a:t>
            </a:r>
            <a:endParaRPr lang="zh-CN" altLang="en-US" sz="2000" b="1">
              <a:latin typeface="微软雅黑" panose="020B0503020204020204" pitchFamily="34" charset="-122"/>
              <a:ea typeface="微软雅黑" panose="020B0503020204020204" pitchFamily="34" charset="-122"/>
            </a:endParaRPr>
          </a:p>
        </p:txBody>
      </p:sp>
      <p:grpSp>
        <p:nvGrpSpPr>
          <p:cNvPr id="2" name="组合 1"/>
          <p:cNvGrpSpPr/>
          <p:nvPr/>
        </p:nvGrpSpPr>
        <p:grpSpPr>
          <a:xfrm flipH="true" flipV="true">
            <a:off x="3644900" y="4847590"/>
            <a:ext cx="1390015" cy="487680"/>
            <a:chOff x="7692572" y="1990584"/>
            <a:chExt cx="1125545" cy="487730"/>
          </a:xfrm>
          <a:solidFill>
            <a:schemeClr val="bg1">
              <a:lumMod val="85000"/>
            </a:schemeClr>
          </a:solidFill>
        </p:grpSpPr>
        <p:grpSp>
          <p:nvGrpSpPr>
            <p:cNvPr id="4" name="组合 3"/>
            <p:cNvGrpSpPr/>
            <p:nvPr/>
          </p:nvGrpSpPr>
          <p:grpSpPr>
            <a:xfrm>
              <a:off x="7692572" y="2038350"/>
              <a:ext cx="1068254" cy="439964"/>
              <a:chOff x="7692572" y="2038350"/>
              <a:chExt cx="1068254" cy="439964"/>
            </a:xfrm>
            <a:grpFill/>
          </p:grpSpPr>
          <p:cxnSp>
            <p:nvCxnSpPr>
              <p:cNvPr id="5" name="直接连接符 4"/>
              <p:cNvCxnSpPr/>
              <p:nvPr/>
            </p:nvCxnSpPr>
            <p:spPr>
              <a:xfrm flipV="true">
                <a:off x="8132536" y="2044207"/>
                <a:ext cx="628290" cy="0"/>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true">
                <a:off x="7692572" y="2038350"/>
                <a:ext cx="439964" cy="439964"/>
              </a:xfrm>
              <a:prstGeom prst="line">
                <a:avLst/>
              </a:prstGeom>
              <a:grpFill/>
              <a:ln w="381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sp>
          <p:nvSpPr>
            <p:cNvPr id="7" name="椭圆 6"/>
            <p:cNvSpPr/>
            <p:nvPr/>
          </p:nvSpPr>
          <p:spPr>
            <a:xfrm>
              <a:off x="8703535" y="1990584"/>
              <a:ext cx="114582" cy="114582"/>
            </a:xfrm>
            <a:prstGeom prst="ellipse">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spTree>
    <p:custDataLst>
      <p:tags r:id="rId1"/>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49"/>
          <p:cNvSpPr/>
          <p:nvPr/>
        </p:nvSpPr>
        <p:spPr>
          <a:xfrm>
            <a:off x="1041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1" name="任意多边形 50"/>
          <p:cNvSpPr/>
          <p:nvPr/>
        </p:nvSpPr>
        <p:spPr>
          <a:xfrm>
            <a:off x="3073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任意多边形 51"/>
          <p:cNvSpPr/>
          <p:nvPr/>
        </p:nvSpPr>
        <p:spPr>
          <a:xfrm>
            <a:off x="5105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3" name="任意多边形 52"/>
          <p:cNvSpPr/>
          <p:nvPr/>
        </p:nvSpPr>
        <p:spPr>
          <a:xfrm>
            <a:off x="7137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任意多边形 53"/>
          <p:cNvSpPr/>
          <p:nvPr/>
        </p:nvSpPr>
        <p:spPr>
          <a:xfrm>
            <a:off x="9169763" y="2419020"/>
            <a:ext cx="1990691" cy="586283"/>
          </a:xfrm>
          <a:custGeom>
            <a:avLst/>
            <a:gdLst>
              <a:gd name="connsiteX0" fmla="*/ 2479495 w 2907667"/>
              <a:gd name="connsiteY0" fmla="*/ 428171 h 856344"/>
              <a:gd name="connsiteX1" fmla="*/ 2479495 w 2907667"/>
              <a:gd name="connsiteY1" fmla="*/ 428173 h 856344"/>
              <a:gd name="connsiteX2" fmla="*/ 2479496 w 2907667"/>
              <a:gd name="connsiteY2" fmla="*/ 428172 h 856344"/>
              <a:gd name="connsiteX3" fmla="*/ 428171 w 2907667"/>
              <a:gd name="connsiteY3" fmla="*/ 0 h 856344"/>
              <a:gd name="connsiteX4" fmla="*/ 2051324 w 2907667"/>
              <a:gd name="connsiteY4" fmla="*/ 0 h 856344"/>
              <a:gd name="connsiteX5" fmla="*/ 2479495 w 2907667"/>
              <a:gd name="connsiteY5" fmla="*/ 0 h 856344"/>
              <a:gd name="connsiteX6" fmla="*/ 2479496 w 2907667"/>
              <a:gd name="connsiteY6" fmla="*/ 0 h 856344"/>
              <a:gd name="connsiteX7" fmla="*/ 2907667 w 2907667"/>
              <a:gd name="connsiteY7" fmla="*/ 428172 h 856344"/>
              <a:gd name="connsiteX8" fmla="*/ 2479496 w 2907667"/>
              <a:gd name="connsiteY8" fmla="*/ 856343 h 856344"/>
              <a:gd name="connsiteX9" fmla="*/ 2479495 w 2907667"/>
              <a:gd name="connsiteY9" fmla="*/ 856343 h 856344"/>
              <a:gd name="connsiteX10" fmla="*/ 2051324 w 2907667"/>
              <a:gd name="connsiteY10" fmla="*/ 856343 h 856344"/>
              <a:gd name="connsiteX11" fmla="*/ 428173 w 2907667"/>
              <a:gd name="connsiteY11" fmla="*/ 856343 h 856344"/>
              <a:gd name="connsiteX12" fmla="*/ 428172 w 2907667"/>
              <a:gd name="connsiteY12" fmla="*/ 856344 h 856344"/>
              <a:gd name="connsiteX13" fmla="*/ 0 w 2907667"/>
              <a:gd name="connsiteY13" fmla="*/ 856344 h 856344"/>
              <a:gd name="connsiteX14" fmla="*/ 428171 w 2907667"/>
              <a:gd name="connsiteY14" fmla="*/ 428174 h 856344"/>
              <a:gd name="connsiteX15" fmla="*/ 428171 w 2907667"/>
              <a:gd name="connsiteY15" fmla="*/ 428172 h 856344"/>
              <a:gd name="connsiteX16" fmla="*/ 0 w 2907667"/>
              <a:gd name="connsiteY16" fmla="*/ 1 h 856344"/>
              <a:gd name="connsiteX17" fmla="*/ 428171 w 2907667"/>
              <a:gd name="connsiteY17" fmla="*/ 1 h 8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7667" h="856344">
                <a:moveTo>
                  <a:pt x="2479495" y="428171"/>
                </a:moveTo>
                <a:lnTo>
                  <a:pt x="2479495" y="428173"/>
                </a:lnTo>
                <a:lnTo>
                  <a:pt x="2479496" y="428172"/>
                </a:lnTo>
                <a:close/>
                <a:moveTo>
                  <a:pt x="428171" y="0"/>
                </a:moveTo>
                <a:lnTo>
                  <a:pt x="2051324" y="0"/>
                </a:lnTo>
                <a:lnTo>
                  <a:pt x="2479495" y="0"/>
                </a:lnTo>
                <a:lnTo>
                  <a:pt x="2479496" y="0"/>
                </a:lnTo>
                <a:lnTo>
                  <a:pt x="2907667" y="428172"/>
                </a:lnTo>
                <a:lnTo>
                  <a:pt x="2479496" y="856343"/>
                </a:lnTo>
                <a:lnTo>
                  <a:pt x="2479495" y="856343"/>
                </a:lnTo>
                <a:lnTo>
                  <a:pt x="2051324" y="856343"/>
                </a:lnTo>
                <a:lnTo>
                  <a:pt x="428173" y="856343"/>
                </a:lnTo>
                <a:lnTo>
                  <a:pt x="428172" y="856344"/>
                </a:lnTo>
                <a:lnTo>
                  <a:pt x="0" y="856344"/>
                </a:lnTo>
                <a:lnTo>
                  <a:pt x="428171" y="428174"/>
                </a:lnTo>
                <a:lnTo>
                  <a:pt x="428171" y="428172"/>
                </a:lnTo>
                <a:lnTo>
                  <a:pt x="0" y="1"/>
                </a:lnTo>
                <a:lnTo>
                  <a:pt x="428171" y="1"/>
                </a:ln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55" name="文本框 54"/>
          <p:cNvSpPr txBox="true"/>
          <p:nvPr/>
        </p:nvSpPr>
        <p:spPr>
          <a:xfrm>
            <a:off x="1517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重点方向</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p:cNvSpPr txBox="true"/>
          <p:nvPr/>
        </p:nvSpPr>
        <p:spPr>
          <a:xfrm>
            <a:off x="3549497" y="2528011"/>
            <a:ext cx="10972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重点展会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7" name="文本框 56"/>
          <p:cNvSpPr txBox="true"/>
          <p:nvPr/>
        </p:nvSpPr>
        <p:spPr>
          <a:xfrm>
            <a:off x="5352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省内重点企业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8" name="文本框 57"/>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文本框 58"/>
          <p:cNvSpPr txBox="true"/>
          <p:nvPr/>
        </p:nvSpPr>
        <p:spPr>
          <a:xfrm>
            <a:off x="941689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arrow-pointing-left-circular-button_20407"/>
          <p:cNvSpPr>
            <a:spLocks noChangeAspect="true"/>
          </p:cNvSpPr>
          <p:nvPr/>
        </p:nvSpPr>
        <p:spPr bwMode="auto">
          <a:xfrm>
            <a:off x="1738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1" name="文本框 60"/>
          <p:cNvSpPr txBox="true"/>
          <p:nvPr/>
        </p:nvSpPr>
        <p:spPr>
          <a:xfrm>
            <a:off x="1128306" y="3148157"/>
            <a:ext cx="1730518" cy="15684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3D打印</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创意建筑</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数字设计</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r>
              <a:rPr lang="zh-CN" altLang="en-US" sz="1600" dirty="0">
                <a:latin typeface="微软雅黑" panose="020B0503020204020204" pitchFamily="34" charset="-122"/>
                <a:ea typeface="微软雅黑" panose="020B0503020204020204" pitchFamily="34" charset="-122"/>
                <a:sym typeface="+mn-ea"/>
              </a:rPr>
              <a:t>产品设计</a:t>
            </a: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endParaRPr lang="zh-CN" altLang="en-US" sz="1600" dirty="0">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Arial" panose="02080604020202020204" pitchFamily="34" charset="0"/>
              <a:buChar char="•"/>
              <a:defRP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p:cNvSpPr>
            <a:spLocks noChangeAspect="true"/>
          </p:cNvSpPr>
          <p:nvPr/>
        </p:nvSpPr>
        <p:spPr bwMode="auto">
          <a:xfrm>
            <a:off x="3770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文本框 62"/>
          <p:cNvSpPr txBox="true"/>
          <p:nvPr/>
        </p:nvSpPr>
        <p:spPr>
          <a:xfrm>
            <a:off x="3160306" y="3148157"/>
            <a:ext cx="1730518" cy="3744595"/>
          </a:xfrm>
          <a:prstGeom prst="rect">
            <a:avLst/>
          </a:prstGeom>
          <a:noFill/>
        </p:spPr>
        <p:txBody>
          <a:bodyPr wrap="square" rtlCol="0">
            <a:spAutoFit/>
          </a:bodyPr>
          <a:lstStyle/>
          <a:p>
            <a:pPr marL="285750" lvl="0" indent="-285750" algn="l">
              <a:lnSpc>
                <a:spcPct val="130000"/>
              </a:lnSpc>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世界工业设计大会</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285750" lvl="0" indent="-285750" algn="l">
              <a:lnSpc>
                <a:spcPct val="130000"/>
              </a:lnSpc>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中国国际工业博览会</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285750" lvl="0" indent="-285750" algn="l">
              <a:lnSpc>
                <a:spcPct val="130000"/>
              </a:lnSpc>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深圳国际工业设计大展</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中国北京文化创意产业展览会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00000"/>
              </a:lnSpc>
              <a:spcBef>
                <a:spcPts val="0"/>
              </a:spcBef>
              <a:buClrTx/>
              <a:buSzTx/>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中国苏州文化创意设计产业交易博览会</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algn="ctr">
              <a:lnSpc>
                <a:spcPts val="2000"/>
              </a:lnSpc>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arrow-pointing-left-circular-button_20407"/>
          <p:cNvSpPr>
            <a:spLocks noChangeAspect="true"/>
          </p:cNvSpPr>
          <p:nvPr/>
        </p:nvSpPr>
        <p:spPr bwMode="auto">
          <a:xfrm>
            <a:off x="5802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5" name="文本框 64"/>
          <p:cNvSpPr txBox="true"/>
          <p:nvPr/>
        </p:nvSpPr>
        <p:spPr>
          <a:xfrm>
            <a:off x="5171986" y="3133552"/>
            <a:ext cx="1730518" cy="3979545"/>
          </a:xfrm>
          <a:prstGeom prst="rect">
            <a:avLst/>
          </a:prstGeom>
          <a:noFill/>
        </p:spPr>
        <p:txBody>
          <a:bodyPr wrap="square" rtlCol="0">
            <a:spAutoFit/>
          </a:bodyPr>
          <a:lstStyle/>
          <a:p>
            <a:pPr marL="171450" indent="-171450" algn="l">
              <a:lnSpc>
                <a:spcPct val="10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安徽徽博集团</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lnSpc>
                <a:spcPct val="100000"/>
              </a:lnSpc>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安徽印客</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3D</a:t>
            </a:r>
            <a:r>
              <a:rPr lang="zh-CN" altLang="en-US" sz="1600" dirty="0">
                <a:solidFill>
                  <a:schemeClr val="dk1"/>
                </a:solidFill>
                <a:effectLst/>
                <a:latin typeface="微软雅黑" panose="020B0503020204020204" pitchFamily="34" charset="-122"/>
                <a:ea typeface="微软雅黑" panose="020B0503020204020204" pitchFamily="34" charset="-122"/>
                <a:sym typeface="+mn-ea"/>
              </a:rPr>
              <a:t>打印模型有限公司</a:t>
            </a:r>
            <a:endParaRPr lang="zh-CN" altLang="en-US" sz="1600" b="0" i="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lnSpc>
                <a:spcPct val="100000"/>
              </a:lnSpc>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安徽硕创电气科技发展有限公司</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285750" indent="-285750" algn="l">
              <a:lnSpc>
                <a:spcPct val="110000"/>
              </a:lnSpc>
              <a:buFont typeface="Arial" panose="02080604020202020204" pitchFamily="34" charset="0"/>
              <a:buChar char="•"/>
            </a:pPr>
            <a:r>
              <a:rPr lang="zh-CN" altLang="zh-CN" sz="1600" dirty="0">
                <a:solidFill>
                  <a:schemeClr val="dk1"/>
                </a:solidFill>
                <a:effectLst/>
                <a:latin typeface="微软雅黑" panose="020B0503020204020204" pitchFamily="34" charset="-122"/>
                <a:ea typeface="微软雅黑" panose="020B0503020204020204" pitchFamily="34" charset="-122"/>
                <a:sym typeface="+mn-ea"/>
              </a:rPr>
              <a:t>合肥木马设计</a:t>
            </a:r>
            <a:endParaRPr lang="zh-CN" altLang="zh-CN"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285750" indent="-285750" algn="l">
              <a:lnSpc>
                <a:spcPct val="110000"/>
              </a:lnSpc>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贝图设计</a:t>
            </a:r>
            <a:r>
              <a:rPr lang="en-US" altLang="zh-CN" sz="1600" dirty="0">
                <a:effectLst/>
                <a:latin typeface="微软雅黑" panose="020B0503020204020204" pitchFamily="34" charset="-122"/>
                <a:ea typeface="微软雅黑" panose="020B0503020204020204" pitchFamily="34" charset="-122"/>
                <a:sym typeface="+mn-ea"/>
              </a:rPr>
              <a:t>   </a:t>
            </a:r>
            <a:r>
              <a:rPr lang="en-US" altLang="zh-CN" sz="1600" dirty="0">
                <a:solidFill>
                  <a:schemeClr val="dk1"/>
                </a:solidFill>
                <a:effectLst/>
                <a:latin typeface="微软雅黑" panose="020B0503020204020204" pitchFamily="34" charset="-122"/>
                <a:ea typeface="微软雅黑" panose="020B0503020204020204" pitchFamily="34" charset="-122"/>
                <a:sym typeface="+mn-ea"/>
              </a:rPr>
              <a:t>                </a:t>
            </a:r>
            <a:endParaRPr lang="en-US" altLang="zh-CN"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285750" indent="-285750" algn="l">
              <a:lnSpc>
                <a:spcPct val="110000"/>
              </a:lnSpc>
              <a:buFont typeface="Arial" panose="02080604020202020204" pitchFamily="34" charset="0"/>
              <a:buChar char="•"/>
            </a:pPr>
            <a:r>
              <a:rPr lang="zh-CN" altLang="zh-CN" sz="1600" dirty="0">
                <a:solidFill>
                  <a:schemeClr val="dk1"/>
                </a:solidFill>
                <a:effectLst/>
                <a:latin typeface="微软雅黑" panose="020B0503020204020204" pitchFamily="34" charset="-122"/>
                <a:ea typeface="微软雅黑" panose="020B0503020204020204" pitchFamily="34" charset="-122"/>
                <a:sym typeface="+mn-ea"/>
              </a:rPr>
              <a:t>后青春设计</a:t>
            </a:r>
            <a:endParaRPr lang="en-US" altLang="zh-CN"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285750" indent="-285750" algn="l">
              <a:lnSpc>
                <a:spcPct val="110000"/>
              </a:lnSpc>
              <a:buFont typeface="Arial" panose="02080604020202020204" pitchFamily="34" charset="0"/>
              <a:buChar char="•"/>
            </a:pPr>
            <a:r>
              <a:rPr lang="zh-CN" altLang="zh-CN" sz="1600" dirty="0">
                <a:solidFill>
                  <a:schemeClr val="dk1"/>
                </a:solidFill>
                <a:effectLst/>
                <a:latin typeface="微软雅黑" panose="020B0503020204020204" pitchFamily="34" charset="-122"/>
                <a:ea typeface="微软雅黑" panose="020B0503020204020204" pitchFamily="34" charset="-122"/>
                <a:sym typeface="+mn-ea"/>
              </a:rPr>
              <a:t>龙创汽车设计</a:t>
            </a:r>
            <a:r>
              <a:rPr lang="en-US" altLang="zh-CN" sz="1600" dirty="0">
                <a:solidFill>
                  <a:schemeClr val="dk1"/>
                </a:solidFill>
                <a:effectLst/>
                <a:latin typeface="微软雅黑" panose="020B0503020204020204" pitchFamily="34" charset="-122"/>
                <a:ea typeface="微软雅黑" panose="020B0503020204020204" pitchFamily="34" charset="-122"/>
                <a:sym typeface="+mn-ea"/>
              </a:rPr>
              <a:t>              </a:t>
            </a:r>
            <a:endParaRPr lang="en-US" altLang="zh-CN"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285750" indent="-285750" algn="l">
              <a:lnSpc>
                <a:spcPct val="110000"/>
              </a:lnSpc>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合肥启道工业设计</a:t>
            </a:r>
            <a:endParaRPr lang="zh-CN" altLang="en-US" sz="1600" b="0" i="0"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lnSpc>
                <a:spcPct val="110000"/>
              </a:lnSpc>
              <a:buFont typeface="Arial" panose="02080604020202020204" pitchFamily="34" charset="0"/>
              <a:buChar char="•"/>
            </a:pPr>
            <a:r>
              <a:rPr lang="zh-CN" altLang="zh-CN" sz="1600" dirty="0">
                <a:solidFill>
                  <a:schemeClr val="dk1"/>
                </a:solidFill>
                <a:latin typeface="微软雅黑" panose="020B0503020204020204" pitchFamily="34" charset="-122"/>
                <a:ea typeface="微软雅黑" panose="020B0503020204020204" pitchFamily="34" charset="-122"/>
                <a:sym typeface="+mn-ea"/>
              </a:rPr>
              <a:t>中建设计</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indent="0" algn="l">
              <a:lnSpc>
                <a:spcPct val="110000"/>
              </a:lnSpc>
              <a:buFont typeface="Arial" panose="02080604020202020204" pitchFamily="34" charset="0"/>
              <a:buNone/>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p:cNvSpPr>
            <a:spLocks noChangeAspect="true"/>
          </p:cNvSpPr>
          <p:nvPr/>
        </p:nvSpPr>
        <p:spPr bwMode="auto">
          <a:xfrm>
            <a:off x="7834843" y="1465676"/>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tx1">
              <a:lumMod val="65000"/>
              <a:lumOff val="35000"/>
            </a:schemeClr>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文本框 66"/>
          <p:cNvSpPr txBox="true"/>
          <p:nvPr/>
        </p:nvSpPr>
        <p:spPr>
          <a:xfrm>
            <a:off x="7224306" y="3148157"/>
            <a:ext cx="1730518" cy="3043555"/>
          </a:xfrm>
          <a:prstGeom prst="rect">
            <a:avLst/>
          </a:prstGeom>
          <a:noFill/>
        </p:spPr>
        <p:txBody>
          <a:bodyPr wrap="square" rtlCol="0">
            <a:spAutoFit/>
          </a:bodyPr>
          <a:lstStyle/>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亚厦股份</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蓝光发展</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早晨设计</a:t>
            </a:r>
            <a:endParaRPr lang="zh-CN" altLang="en-US" sz="1600" b="0" i="0" u="none" kern="1200" dirty="0">
              <a:solidFill>
                <a:schemeClr val="dk1"/>
              </a:solidFill>
              <a:effectLst/>
              <a:latin typeface="微软雅黑" panose="020B0503020204020204" pitchFamily="34" charset="-122"/>
              <a:ea typeface="微软雅黑" panose="020B0503020204020204" pitchFamily="34" charset="-122"/>
              <a:cs typeface="+mn-cs"/>
            </a:endParaRPr>
          </a:p>
          <a:p>
            <a:pPr marL="171450" indent="-171450" algn="l">
              <a:buFont typeface="Arial" panose="02080604020202020204" pitchFamily="34" charset="0"/>
              <a:buChar char="•"/>
            </a:pPr>
            <a:r>
              <a:rPr lang="zh-CN" altLang="en-US" sz="1600" dirty="0">
                <a:solidFill>
                  <a:schemeClr val="dk1"/>
                </a:solidFill>
                <a:effectLst/>
                <a:latin typeface="微软雅黑" panose="020B0503020204020204" pitchFamily="34" charset="-122"/>
                <a:ea typeface="微软雅黑" panose="020B0503020204020204" pitchFamily="34" charset="-122"/>
                <a:sym typeface="+mn-ea"/>
              </a:rPr>
              <a:t>韩家英设计</a:t>
            </a:r>
            <a:endParaRPr lang="zh-CN" altLang="en-US" sz="1600" dirty="0">
              <a:solidFill>
                <a:schemeClr val="dk1"/>
              </a:solidFill>
              <a:effectLst/>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r>
              <a:rPr lang="zh-CN" altLang="en-US" sz="1600" dirty="0">
                <a:solidFill>
                  <a:schemeClr val="dk1"/>
                </a:solidFill>
                <a:latin typeface="微软雅黑" panose="020B0503020204020204" pitchFamily="34" charset="-122"/>
                <a:ea typeface="微软雅黑" panose="020B0503020204020204" pitchFamily="34" charset="-122"/>
                <a:sym typeface="+mn-ea"/>
              </a:rPr>
              <a:t>上海现代建筑设计（集团）</a:t>
            </a:r>
            <a:endParaRPr lang="zh-CN" altLang="en-US" sz="1600" b="0" u="none" kern="1200" dirty="0">
              <a:solidFill>
                <a:schemeClr val="dk1"/>
              </a:solidFill>
              <a:latin typeface="微软雅黑" panose="020B0503020204020204" pitchFamily="34" charset="-122"/>
              <a:ea typeface="微软雅黑" panose="020B0503020204020204" pitchFamily="34" charset="-122"/>
              <a:cs typeface="+mn-cs"/>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为肯工业设计</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CLF加利弗设计</a:t>
            </a:r>
            <a:endParaRPr lang="zh-CN" altLang="en-US" sz="1600" dirty="0">
              <a:effectLst/>
              <a:latin typeface="微软雅黑" panose="020B0503020204020204" pitchFamily="34" charset="-122"/>
              <a:ea typeface="微软雅黑" panose="020B0503020204020204" pitchFamily="34" charset="-122"/>
              <a:sym typeface="+mn-ea"/>
            </a:endParaRPr>
          </a:p>
          <a:p>
            <a:pPr marL="171450" lvl="0" indent="-171450" algn="l">
              <a:lnSpc>
                <a:spcPct val="110000"/>
              </a:lnSpc>
              <a:buClrTx/>
              <a:buSzTx/>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洛可可工业设计</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8" name="arrow-pointing-left-circular-button_20407"/>
          <p:cNvSpPr>
            <a:spLocks noChangeAspect="true"/>
          </p:cNvSpPr>
          <p:nvPr/>
        </p:nvSpPr>
        <p:spPr bwMode="auto">
          <a:xfrm>
            <a:off x="9866843" y="1451162"/>
            <a:ext cx="596531" cy="595770"/>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latin typeface="思源黑体 CN Normal" panose="020B0400000000000000" pitchFamily="34" charset="-122"/>
              <a:ea typeface="思源黑体 CN Normal" panose="020B0400000000000000" pitchFamily="34" charset="-122"/>
              <a:sym typeface="Segoe UI" panose="020B0502040204020203" pitchFamily="34" charset="0"/>
            </a:endParaRPr>
          </a:p>
        </p:txBody>
      </p:sp>
      <p:sp>
        <p:nvSpPr>
          <p:cNvPr id="69" name="文本框 68"/>
          <p:cNvSpPr txBox="true"/>
          <p:nvPr/>
        </p:nvSpPr>
        <p:spPr>
          <a:xfrm>
            <a:off x="9235986" y="3133643"/>
            <a:ext cx="1730518" cy="4079240"/>
          </a:xfrm>
          <a:prstGeom prst="rect">
            <a:avLst/>
          </a:prstGeom>
          <a:noFill/>
        </p:spPr>
        <p:txBody>
          <a:bodyPr wrap="square" rtlCol="0">
            <a:spAutoFit/>
          </a:bodyPr>
          <a:lstStyle/>
          <a:p>
            <a:pPr marL="171450" indent="-171450" algn="l">
              <a:buFont typeface="Arial" panose="02080604020202020204" pitchFamily="34" charset="0"/>
              <a:buChar char="•"/>
            </a:pPr>
            <a:r>
              <a:rPr lang="zh-CN" altLang="en-US" sz="1600" dirty="0">
                <a:effectLst/>
                <a:latin typeface="微软雅黑" panose="020B0503020204020204" pitchFamily="34" charset="-122"/>
                <a:ea typeface="微软雅黑" panose="020B0503020204020204" pitchFamily="34" charset="-122"/>
                <a:sym typeface="+mn-ea"/>
              </a:rPr>
              <a:t>在线</a:t>
            </a:r>
            <a:r>
              <a:rPr lang="en-US" altLang="zh-CN" sz="1600" dirty="0">
                <a:effectLst/>
                <a:latin typeface="微软雅黑" panose="020B0503020204020204" pitchFamily="34" charset="-122"/>
                <a:ea typeface="微软雅黑" panose="020B0503020204020204" pitchFamily="34" charset="-122"/>
                <a:sym typeface="+mn-ea"/>
              </a:rPr>
              <a:t>3D</a:t>
            </a:r>
            <a:r>
              <a:rPr lang="zh-CN" altLang="en-US" sz="1600" dirty="0">
                <a:effectLst/>
                <a:latin typeface="微软雅黑" panose="020B0503020204020204" pitchFamily="34" charset="-122"/>
                <a:ea typeface="微软雅黑" panose="020B0503020204020204" pitchFamily="34" charset="-122"/>
                <a:sym typeface="+mn-ea"/>
              </a:rPr>
              <a:t>打印制造平台（</a:t>
            </a:r>
            <a:r>
              <a:rPr lang="en-US" altLang="zh-CN" sz="1600" dirty="0">
                <a:solidFill>
                  <a:schemeClr val="dk1"/>
                </a:solidFill>
                <a:effectLst/>
                <a:latin typeface="Times New Roman" panose="02020603050405020304" charset="0"/>
                <a:ea typeface="微软雅黑" panose="020B0503020204020204" pitchFamily="34" charset="-122"/>
                <a:cs typeface="Times New Roman" panose="02020603050405020304" charset="0"/>
                <a:sym typeface="+mn-ea"/>
              </a:rPr>
              <a:t>3D Hubs</a:t>
            </a:r>
            <a:r>
              <a:rPr lang="zh-CN" altLang="en-US" sz="1600" dirty="0">
                <a:solidFill>
                  <a:schemeClr val="dk1"/>
                </a:solidFill>
                <a:effectLst/>
                <a:latin typeface="Times New Roman" panose="02020603050405020304" charset="0"/>
                <a:ea typeface="微软雅黑" panose="020B0503020204020204" pitchFamily="34" charset="-122"/>
                <a:cs typeface="Times New Roman" panose="02020603050405020304" charset="0"/>
                <a:sym typeface="+mn-ea"/>
              </a:rPr>
              <a:t>）</a:t>
            </a:r>
            <a:endParaRPr lang="en-US" altLang="zh-CN" sz="1600" b="0" i="0" kern="1200" dirty="0">
              <a:solidFill>
                <a:schemeClr val="dk1"/>
              </a:solidFill>
              <a:effectLst/>
              <a:latin typeface="Times New Roman" panose="02020603050405020304" charset="0"/>
              <a:ea typeface="微软雅黑" panose="020B0503020204020204" pitchFamily="34" charset="-122"/>
              <a:cs typeface="Times New Roman" panose="02020603050405020304" charset="0"/>
            </a:endParaRPr>
          </a:p>
          <a:p>
            <a:pPr marL="171450" indent="-171450" algn="l">
              <a:buFont typeface="Arial" panose="02080604020202020204" pitchFamily="34" charset="0"/>
              <a:buChar char="•"/>
            </a:pPr>
            <a:r>
              <a:rPr lang="en-US" altLang="zh-CN" sz="1600" dirty="0">
                <a:effectLst/>
                <a:latin typeface="微软雅黑" panose="020B0503020204020204" pitchFamily="34" charset="-122"/>
                <a:ea typeface="微软雅黑" panose="020B0503020204020204" pitchFamily="34" charset="-122"/>
                <a:sym typeface="+mn-ea"/>
              </a:rPr>
              <a:t>3D</a:t>
            </a:r>
            <a:r>
              <a:rPr lang="zh-CN" altLang="en-US" sz="1600" dirty="0">
                <a:effectLst/>
                <a:latin typeface="微软雅黑" panose="020B0503020204020204" pitchFamily="34" charset="-122"/>
                <a:ea typeface="微软雅黑" panose="020B0503020204020204" pitchFamily="34" charset="-122"/>
                <a:sym typeface="+mn-ea"/>
              </a:rPr>
              <a:t>打印公司</a:t>
            </a:r>
            <a:endParaRPr lang="zh-CN" altLang="en-US" sz="1600" dirty="0">
              <a:effectLst/>
              <a:latin typeface="微软雅黑" panose="020B0503020204020204" pitchFamily="34" charset="-122"/>
              <a:ea typeface="微软雅黑" panose="020B0503020204020204" pitchFamily="34" charset="-122"/>
              <a:sym typeface="+mn-ea"/>
            </a:endParaRPr>
          </a:p>
          <a:p>
            <a:pPr indent="0" algn="l">
              <a:buFont typeface="Arial" panose="02080604020202020204" pitchFamily="34" charset="0"/>
              <a:buNone/>
            </a:pPr>
            <a:r>
              <a:rPr lang="en-US" altLang="zh-CN" sz="1600" dirty="0">
                <a:effectLst/>
                <a:latin typeface="微软雅黑" panose="020B0503020204020204" pitchFamily="34" charset="-122"/>
                <a:ea typeface="微软雅黑" panose="020B0503020204020204" pitchFamily="34" charset="-122"/>
                <a:sym typeface="+mn-ea"/>
              </a:rPr>
              <a:t>  </a:t>
            </a:r>
            <a:r>
              <a:rPr lang="zh-CN" altLang="en-US" sz="1600" dirty="0">
                <a:effectLst/>
                <a:latin typeface="微软雅黑" panose="020B0503020204020204" pitchFamily="34" charset="-122"/>
                <a:ea typeface="微软雅黑" panose="020B0503020204020204" pitchFamily="34" charset="-122"/>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02Carbon</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effectLst/>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en-US" altLang="zh-CN" sz="1600" dirty="0">
                <a:effectLst/>
                <a:latin typeface="微软雅黑" panose="020B0503020204020204" pitchFamily="34" charset="-122"/>
                <a:ea typeface="微软雅黑" panose="020B0503020204020204" pitchFamily="34" charset="-122"/>
                <a:sym typeface="+mn-ea"/>
              </a:rPr>
              <a:t>3D</a:t>
            </a:r>
            <a:r>
              <a:rPr lang="zh-CN" altLang="en-US" sz="1600" dirty="0">
                <a:effectLst/>
                <a:latin typeface="微软雅黑" panose="020B0503020204020204" pitchFamily="34" charset="-122"/>
                <a:ea typeface="微软雅黑" panose="020B0503020204020204" pitchFamily="34" charset="-122"/>
                <a:sym typeface="+mn-ea"/>
              </a:rPr>
              <a:t>打印设备制造</a:t>
            </a:r>
            <a:endParaRPr lang="zh-CN" altLang="en-US" sz="1600" dirty="0">
              <a:effectLst/>
              <a:latin typeface="微软雅黑" panose="020B0503020204020204" pitchFamily="34" charset="-122"/>
              <a:ea typeface="微软雅黑" panose="020B0503020204020204" pitchFamily="34" charset="-122"/>
              <a:sym typeface="+mn-ea"/>
            </a:endParaRPr>
          </a:p>
          <a:p>
            <a:pPr indent="0" algn="l">
              <a:buFont typeface="Arial" panose="02080604020202020204" pitchFamily="34" charset="0"/>
              <a:buNone/>
            </a:pP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  </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Stratasys</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effectLst/>
              <a:latin typeface="微软雅黑" panose="020B0503020204020204" pitchFamily="34" charset="-122"/>
              <a:ea typeface="微软雅黑" panose="020B0503020204020204" pitchFamily="34" charset="-122"/>
              <a:sym typeface="+mn-ea"/>
            </a:endParaRPr>
          </a:p>
          <a:p>
            <a:pPr marL="171450" indent="-171450" algn="l">
              <a:buFont typeface="Arial" panose="02080604020202020204" pitchFamily="34" charset="0"/>
              <a:buChar char="•"/>
            </a:pP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美国青蛙设计</a:t>
            </a:r>
            <a:endParaRPr lang="zh-CN" altLang="en-US" sz="1600" dirty="0">
              <a:effectLst/>
              <a:latin typeface="Times New Roman" panose="02020603050405020304" charset="0"/>
              <a:ea typeface="微软雅黑" panose="020B0503020204020204" pitchFamily="34" charset="-122"/>
              <a:cs typeface="Times New Roman" panose="02020603050405020304" charset="0"/>
              <a:sym typeface="+mn-ea"/>
            </a:endParaRPr>
          </a:p>
          <a:p>
            <a:pPr indent="0" algn="l">
              <a:buFont typeface="Arial" panose="02080604020202020204" pitchFamily="34" charset="0"/>
              <a:buNone/>
            </a:pP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   </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Frog Design</a:t>
            </a:r>
            <a:endParaRPr lang="zh-CN" altLang="en-US" sz="1600" dirty="0">
              <a:effectLst/>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日本设计工作室（</a:t>
            </a:r>
            <a:r>
              <a:rPr lang="en-US" altLang="zh-CN" sz="1600" dirty="0" err="1">
                <a:effectLst/>
                <a:latin typeface="Times New Roman" panose="02020603050405020304" charset="0"/>
                <a:ea typeface="微软雅黑" panose="020B0503020204020204" pitchFamily="34" charset="-122"/>
                <a:cs typeface="Times New Roman" panose="02020603050405020304" charset="0"/>
                <a:sym typeface="+mn-ea"/>
              </a:rPr>
              <a:t>Nendo</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effectLst/>
              <a:latin typeface="Times New Roman" panose="02020603050405020304" charset="0"/>
              <a:ea typeface="微软雅黑" panose="020B0503020204020204" pitchFamily="34" charset="-122"/>
              <a:cs typeface="Times New Roman" panose="02020603050405020304" charset="0"/>
              <a:sym typeface="+mn-ea"/>
            </a:endParaRPr>
          </a:p>
          <a:p>
            <a:pPr marL="171450" indent="-171450" algn="l">
              <a:buFont typeface="Arial" panose="02080604020202020204" pitchFamily="34" charset="0"/>
              <a:buChar char="•"/>
            </a:pP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GK</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设计集团</a:t>
            </a:r>
            <a:endParaRPr lang="en-US" altLang="zh-CN" sz="1600" dirty="0">
              <a:effectLst/>
              <a:latin typeface="Times New Roman" panose="02020603050405020304" charset="0"/>
              <a:ea typeface="微软雅黑" panose="020B0503020204020204" pitchFamily="34" charset="-122"/>
              <a:cs typeface="Times New Roman" panose="02020603050405020304" charset="0"/>
              <a:sym typeface="+mn-ea"/>
            </a:endParaRPr>
          </a:p>
          <a:p>
            <a:pPr indent="0" algn="l">
              <a:buFont typeface="Arial" panose="02080604020202020204" pitchFamily="34" charset="0"/>
              <a:buNone/>
            </a:pP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  </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r>
              <a:rPr lang="en-US" altLang="zh-CN" sz="1600" dirty="0">
                <a:effectLst/>
                <a:latin typeface="Times New Roman" panose="02020603050405020304" charset="0"/>
                <a:ea typeface="微软雅黑" panose="020B0503020204020204" pitchFamily="34" charset="-122"/>
                <a:cs typeface="Times New Roman" panose="02020603050405020304" charset="0"/>
                <a:sym typeface="+mn-ea"/>
              </a:rPr>
              <a:t>GK Design Group</a:t>
            </a:r>
            <a:r>
              <a:rPr lang="zh-CN" altLang="en-US" sz="1600" dirty="0">
                <a:effectLst/>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a:effectLst/>
              <a:latin typeface="微软雅黑" panose="020B0503020204020204" pitchFamily="34" charset="-122"/>
              <a:ea typeface="微软雅黑" panose="020B0503020204020204" pitchFamily="34" charset="-122"/>
              <a:sym typeface="+mn-ea"/>
            </a:endParaRPr>
          </a:p>
          <a:p>
            <a:pPr marL="171450" marR="0" lvl="0" indent="-171450" algn="l" defTabSz="914400" rtl="0" eaLnBrk="1" fontAlgn="auto" latinLnBrk="0" hangingPunct="1">
              <a:lnSpc>
                <a:spcPct val="120000"/>
              </a:lnSpc>
              <a:spcBef>
                <a:spcPts val="0"/>
              </a:spcBef>
              <a:spcAft>
                <a:spcPts val="0"/>
              </a:spcAft>
              <a:buClrTx/>
              <a:buSzTx/>
              <a:buFont typeface="Arial" panose="02080604020202020204" pitchFamily="34" charset="0"/>
              <a:buChar char="•"/>
              <a:defRPr/>
            </a:pPr>
            <a:endParaRPr lang="zh-CN" altLang="en-US" sz="1600" dirty="0">
              <a:solidFill>
                <a:schemeClr val="tx1">
                  <a:lumMod val="75000"/>
                  <a:lumOff val="2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p:cNvSpPr txBox="true"/>
          <p:nvPr/>
        </p:nvSpPr>
        <p:spPr>
          <a:xfrm>
            <a:off x="525822" y="433930"/>
            <a:ext cx="7649210" cy="521970"/>
          </a:xfrm>
          <a:prstGeom prst="rect">
            <a:avLst/>
          </a:prstGeom>
          <a:noFill/>
        </p:spPr>
        <p:txBody>
          <a:bodyPr wrap="none" rtlCol="0">
            <a:spAutoFit/>
          </a:bodyPr>
          <a:lstStyle/>
          <a:p>
            <a:pPr algn="l"/>
            <a:r>
              <a:rPr lang="en-US" altLang="zh-CN"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16.4</a:t>
            </a:r>
            <a:r>
              <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rPr>
              <a:t>招商对象（重点招商：旅游设计相关企业）</a:t>
            </a:r>
            <a:endParaRPr lang="zh-CN" altLang="en-US" sz="2800" b="1" dirty="0">
              <a:solidFill>
                <a:schemeClr val="tx1">
                  <a:lumMod val="85000"/>
                  <a:lumOff val="15000"/>
                </a:schemeClr>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hlinkClick r:id="rId1" action="ppaction://hlinksldjump"/>
          </p:cNvPr>
          <p:cNvSpPr/>
          <p:nvPr/>
        </p:nvSpPr>
        <p:spPr>
          <a:xfrm>
            <a:off x="11028680" y="437515"/>
            <a:ext cx="516890" cy="516890"/>
          </a:xfrm>
          <a:prstGeom prst="ellipse">
            <a:avLst/>
          </a:prstGeom>
          <a:solidFill>
            <a:srgbClr val="226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 name="文本框 1"/>
          <p:cNvSpPr txBox="true"/>
          <p:nvPr/>
        </p:nvSpPr>
        <p:spPr>
          <a:xfrm>
            <a:off x="7402677" y="2528011"/>
            <a:ext cx="1554480" cy="368300"/>
          </a:xfrm>
          <a:prstGeom prst="rect">
            <a:avLst/>
          </a:prstGeom>
          <a:noFill/>
        </p:spPr>
        <p:txBody>
          <a:bodyPr wrap="none" rtlCol="0">
            <a:spAutoFit/>
          </a:bodyPr>
          <a:lstStyle/>
          <a:p>
            <a:pPr algn="ctr"/>
            <a:r>
              <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rPr>
              <a:t>国内重点企业</a:t>
            </a:r>
            <a:endParaRPr lang="zh-CN" altLang="en-US" b="1" dirty="0">
              <a:solidFill>
                <a:schemeClr val="bg1"/>
              </a:solidFill>
              <a:latin typeface="Segoe UI" panose="020B0502040204020203" pitchFamily="34" charset="0"/>
              <a:ea typeface="微软雅黑" panose="020B0503020204020204" pitchFamily="34" charset="-122"/>
              <a:cs typeface="+mn-ea"/>
              <a:sym typeface="Segoe UI" panose="020B0502040204020203" pitchFamily="34" charset="0"/>
            </a:endParaRPr>
          </a:p>
        </p:txBody>
      </p:sp>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KSO_WM_SPECIAL_SOURCE" val="bdnull"/>
</p:tagLst>
</file>

<file path=ppt/tags/tag100.xml><?xml version="1.0" encoding="utf-8"?>
<p:tagLst xmlns:p="http://schemas.openxmlformats.org/presentationml/2006/main">
  <p:tag name="KSO_WM_SPECIAL_SOURCE" val="bdnull"/>
</p:tagLst>
</file>

<file path=ppt/tags/tag101.xml><?xml version="1.0" encoding="utf-8"?>
<p:tagLst xmlns:p="http://schemas.openxmlformats.org/presentationml/2006/main">
  <p:tag name="KSO_WM_SPECIAL_SOURCE" val="bdnull"/>
</p:tagLst>
</file>

<file path=ppt/tags/tag102.xml><?xml version="1.0" encoding="utf-8"?>
<p:tagLst xmlns:p="http://schemas.openxmlformats.org/presentationml/2006/main">
  <p:tag name="KSO_WM_SPECIAL_SOURCE" val="bdnull"/>
</p:tagLst>
</file>

<file path=ppt/tags/tag103.xml><?xml version="1.0" encoding="utf-8"?>
<p:tagLst xmlns:p="http://schemas.openxmlformats.org/presentationml/2006/main">
  <p:tag name="KSO_WM_SPECIAL_SOURCE" val="bdnull"/>
</p:tagLst>
</file>

<file path=ppt/tags/tag104.xml><?xml version="1.0" encoding="utf-8"?>
<p:tagLst xmlns:p="http://schemas.openxmlformats.org/presentationml/2006/main">
  <p:tag name="KSO_WM_SPECIAL_SOURCE" val="bdnull"/>
</p:tagLst>
</file>

<file path=ppt/tags/tag105.xml><?xml version="1.0" encoding="utf-8"?>
<p:tagLst xmlns:p="http://schemas.openxmlformats.org/presentationml/2006/main">
  <p:tag name="KSO_WM_SPECIAL_SOURCE" val="bdnull"/>
</p:tagLst>
</file>

<file path=ppt/tags/tag106.xml><?xml version="1.0" encoding="utf-8"?>
<p:tagLst xmlns:p="http://schemas.openxmlformats.org/presentationml/2006/main">
  <p:tag name="KSO_WM_SPECIAL_SOURCE" val="bdnull"/>
</p:tagLst>
</file>

<file path=ppt/tags/tag107.xml><?xml version="1.0" encoding="utf-8"?>
<p:tagLst xmlns:p="http://schemas.openxmlformats.org/presentationml/2006/main">
  <p:tag name="KSO_WM_SPECIAL_SOURCE" val="bdnull"/>
</p:tagLst>
</file>

<file path=ppt/tags/tag108.xml><?xml version="1.0" encoding="utf-8"?>
<p:tagLst xmlns:p="http://schemas.openxmlformats.org/presentationml/2006/main">
  <p:tag name="KSO_WM_SPECIAL_SOURCE" val="bdnull"/>
</p:tagLst>
</file>

<file path=ppt/tags/tag109.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UNIT_TABLE_BEAUTIFY" val="smartTable{4cbfefbd-539d-4623-b42e-55feeec6ad97}"/>
  <p:tag name="TABLE_ENDDRAG_ORIGIN_RECT" val="962*540"/>
  <p:tag name="TABLE_ENDDRAG_RECT" val="0*0*962*540"/>
</p:tagLst>
</file>

<file path=ppt/tags/tag110.xml><?xml version="1.0" encoding="utf-8"?>
<p:tagLst xmlns:p="http://schemas.openxmlformats.org/presentationml/2006/main">
  <p:tag name="KSO_WM_SPECIAL_SOURCE" val="bdnull"/>
</p:tagLst>
</file>

<file path=ppt/tags/tag111.xml><?xml version="1.0" encoding="utf-8"?>
<p:tagLst xmlns:p="http://schemas.openxmlformats.org/presentationml/2006/main">
  <p:tag name="KSO_WM_SPECIAL_SOURCE" val="bdnull"/>
</p:tagLst>
</file>

<file path=ppt/tags/tag112.xml><?xml version="1.0" encoding="utf-8"?>
<p:tagLst xmlns:p="http://schemas.openxmlformats.org/presentationml/2006/main">
  <p:tag name="KSO_WM_SPECIAL_SOURCE" val="bdnull"/>
</p:tagLst>
</file>

<file path=ppt/tags/tag113.xml><?xml version="1.0" encoding="utf-8"?>
<p:tagLst xmlns:p="http://schemas.openxmlformats.org/presentationml/2006/main">
  <p:tag name="KSO_WM_SPECIAL_SOURCE" val="bdnull"/>
</p:tagLst>
</file>

<file path=ppt/tags/tag114.xml><?xml version="1.0" encoding="utf-8"?>
<p:tagLst xmlns:p="http://schemas.openxmlformats.org/presentationml/2006/main">
  <p:tag name="KSO_WM_SPECIAL_SOURCE" val="bdnull"/>
</p:tagLst>
</file>

<file path=ppt/tags/tag115.xml><?xml version="1.0" encoding="utf-8"?>
<p:tagLst xmlns:p="http://schemas.openxmlformats.org/presentationml/2006/main">
  <p:tag name="KSO_WM_SPECIAL_SOURCE" val="bdnull"/>
</p:tagLst>
</file>

<file path=ppt/tags/tag116.xml><?xml version="1.0" encoding="utf-8"?>
<p:tagLst xmlns:p="http://schemas.openxmlformats.org/presentationml/2006/main">
  <p:tag name="KSO_WM_SPECIAL_SOURCE" val="bdnull"/>
</p:tagLst>
</file>

<file path=ppt/tags/tag117.xml><?xml version="1.0" encoding="utf-8"?>
<p:tagLst xmlns:p="http://schemas.openxmlformats.org/presentationml/2006/main">
  <p:tag name="KSO_WM_SPECIAL_SOURCE" val="bdnull"/>
</p:tagLst>
</file>

<file path=ppt/tags/tag118.xml><?xml version="1.0" encoding="utf-8"?>
<p:tagLst xmlns:p="http://schemas.openxmlformats.org/presentationml/2006/main">
  <p:tag name="KSO_WM_SPECIAL_SOURCE" val="bdnull"/>
</p:tagLst>
</file>

<file path=ppt/tags/tag119.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SPECIAL_SOURCE" val="bdnull"/>
</p:tagLst>
</file>

<file path=ppt/tags/tag120.xml><?xml version="1.0" encoding="utf-8"?>
<p:tagLst xmlns:p="http://schemas.openxmlformats.org/presentationml/2006/main">
  <p:tag name="KSO_WM_SPECIAL_SOURCE" val="bdnull"/>
</p:tagLst>
</file>

<file path=ppt/tags/tag121.xml><?xml version="1.0" encoding="utf-8"?>
<p:tagLst xmlns:p="http://schemas.openxmlformats.org/presentationml/2006/main">
  <p:tag name="KSO_WM_SPECIAL_SOURCE" val="bdnull"/>
</p:tagLst>
</file>

<file path=ppt/tags/tag122.xml><?xml version="1.0" encoding="utf-8"?>
<p:tagLst xmlns:p="http://schemas.openxmlformats.org/presentationml/2006/main">
  <p:tag name="KSO_WM_SPECIAL_SOURCE" val="bdnull"/>
</p:tagLst>
</file>

<file path=ppt/tags/tag123.xml><?xml version="1.0" encoding="utf-8"?>
<p:tagLst xmlns:p="http://schemas.openxmlformats.org/presentationml/2006/main">
  <p:tag name="KSO_WM_SPECIAL_SOURCE" val="bdnull"/>
</p:tagLst>
</file>

<file path=ppt/tags/tag124.xml><?xml version="1.0" encoding="utf-8"?>
<p:tagLst xmlns:p="http://schemas.openxmlformats.org/presentationml/2006/main">
  <p:tag name="KSO_WM_SPECIAL_SOURCE" val="bdnull"/>
</p:tagLst>
</file>

<file path=ppt/tags/tag125.xml><?xml version="1.0" encoding="utf-8"?>
<p:tagLst xmlns:p="http://schemas.openxmlformats.org/presentationml/2006/main">
  <p:tag name="KSO_WM_SPECIAL_SOURCE" val="bdnull"/>
</p:tagLst>
</file>

<file path=ppt/tags/tag126.xml><?xml version="1.0" encoding="utf-8"?>
<p:tagLst xmlns:p="http://schemas.openxmlformats.org/presentationml/2006/main">
  <p:tag name="KSO_WM_SPECIAL_SOURCE" val="bdnull"/>
</p:tagLst>
</file>

<file path=ppt/tags/tag127.xml><?xml version="1.0" encoding="utf-8"?>
<p:tagLst xmlns:p="http://schemas.openxmlformats.org/presentationml/2006/main">
  <p:tag name="KSO_WM_SPECIAL_SOURCE" val="bdnull"/>
</p:tagLst>
</file>

<file path=ppt/tags/tag128.xml><?xml version="1.0" encoding="utf-8"?>
<p:tagLst xmlns:p="http://schemas.openxmlformats.org/presentationml/2006/main">
  <p:tag name="KSO_WM_SPECIAL_SOURCE" val="bdnull"/>
</p:tagLst>
</file>

<file path=ppt/tags/tag129.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UNIT_TABLE_BEAUTIFY" val="smartTable{4cbfefbd-539d-4623-b42e-55feeec6ad97}"/>
  <p:tag name="TABLE_ENDDRAG_ORIGIN_RECT" val="960*540"/>
  <p:tag name="TABLE_ENDDRAG_RECT" val="0*0*960*540"/>
</p:tagLst>
</file>

<file path=ppt/tags/tag130.xml><?xml version="1.0" encoding="utf-8"?>
<p:tagLst xmlns:p="http://schemas.openxmlformats.org/presentationml/2006/main">
  <p:tag name="KSO_WM_SPECIAL_SOURCE" val="bdnull"/>
</p:tagLst>
</file>

<file path=ppt/tags/tag131.xml><?xml version="1.0" encoding="utf-8"?>
<p:tagLst xmlns:p="http://schemas.openxmlformats.org/presentationml/2006/main">
  <p:tag name="KSO_WM_SPECIAL_SOURCE" val="bdnull"/>
</p:tagLst>
</file>

<file path=ppt/tags/tag132.xml><?xml version="1.0" encoding="utf-8"?>
<p:tagLst xmlns:p="http://schemas.openxmlformats.org/presentationml/2006/main">
  <p:tag name="KSO_WM_SPECIAL_SOURCE" val="bdnull"/>
</p:tagLst>
</file>

<file path=ppt/tags/tag133.xml><?xml version="1.0" encoding="utf-8"?>
<p:tagLst xmlns:p="http://schemas.openxmlformats.org/presentationml/2006/main">
  <p:tag name="KSO_WM_SPECIAL_SOURCE" val="bdnull"/>
</p:tagLst>
</file>

<file path=ppt/tags/tag134.xml><?xml version="1.0" encoding="utf-8"?>
<p:tagLst xmlns:p="http://schemas.openxmlformats.org/presentationml/2006/main">
  <p:tag name="KSO_WM_SPECIAL_SOURCE" val="bdnull"/>
</p:tagLst>
</file>

<file path=ppt/tags/tag135.xml><?xml version="1.0" encoding="utf-8"?>
<p:tagLst xmlns:p="http://schemas.openxmlformats.org/presentationml/2006/main">
  <p:tag name="KSO_WM_SPECIAL_SOURCE" val="bdnull"/>
</p:tagLst>
</file>

<file path=ppt/tags/tag136.xml><?xml version="1.0" encoding="utf-8"?>
<p:tagLst xmlns:p="http://schemas.openxmlformats.org/presentationml/2006/main">
  <p:tag name="KSO_WM_SPECIAL_SOURCE" val="bdnull"/>
</p:tagLst>
</file>

<file path=ppt/tags/tag137.xml><?xml version="1.0" encoding="utf-8"?>
<p:tagLst xmlns:p="http://schemas.openxmlformats.org/presentationml/2006/main">
  <p:tag name="KSO_WM_SPECIAL_SOURCE" val="bdnull"/>
</p:tagLst>
</file>

<file path=ppt/tags/tag138.xml><?xml version="1.0" encoding="utf-8"?>
<p:tagLst xmlns:p="http://schemas.openxmlformats.org/presentationml/2006/main">
  <p:tag name="KSO_WM_SPECIAL_SOURCE" val="bdnull"/>
</p:tagLst>
</file>

<file path=ppt/tags/tag139.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SPECIAL_SOURCE" val="bdnull"/>
</p:tagLst>
</file>

<file path=ppt/tags/tag140.xml><?xml version="1.0" encoding="utf-8"?>
<p:tagLst xmlns:p="http://schemas.openxmlformats.org/presentationml/2006/main">
  <p:tag name="KSO_WM_SPECIAL_SOURCE" val="bdnull"/>
</p:tagLst>
</file>

<file path=ppt/tags/tag141.xml><?xml version="1.0" encoding="utf-8"?>
<p:tagLst xmlns:p="http://schemas.openxmlformats.org/presentationml/2006/main">
  <p:tag name="KSO_WM_SPECIAL_SOURCE" val="bdnull"/>
</p:tagLst>
</file>

<file path=ppt/tags/tag142.xml><?xml version="1.0" encoding="utf-8"?>
<p:tagLst xmlns:p="http://schemas.openxmlformats.org/presentationml/2006/main">
  <p:tag name="KSO_WM_SPECIAL_SOURCE" val="bdnull"/>
</p:tagLst>
</file>

<file path=ppt/tags/tag143.xml><?xml version="1.0" encoding="utf-8"?>
<p:tagLst xmlns:p="http://schemas.openxmlformats.org/presentationml/2006/main">
  <p:tag name="KSO_WM_SPECIAL_SOURCE" val="bdnull"/>
</p:tagLst>
</file>

<file path=ppt/tags/tag144.xml><?xml version="1.0" encoding="utf-8"?>
<p:tagLst xmlns:p="http://schemas.openxmlformats.org/presentationml/2006/main">
  <p:tag name="KSO_WM_SPECIAL_SOURCE" val="bdnull"/>
</p:tagLst>
</file>

<file path=ppt/tags/tag145.xml><?xml version="1.0" encoding="utf-8"?>
<p:tagLst xmlns:p="http://schemas.openxmlformats.org/presentationml/2006/main">
  <p:tag name="KSO_WM_SPECIAL_SOURCE" val="bdnull"/>
</p:tagLst>
</file>

<file path=ppt/tags/tag146.xml><?xml version="1.0" encoding="utf-8"?>
<p:tagLst xmlns:p="http://schemas.openxmlformats.org/presentationml/2006/main">
  <p:tag name="KSO_WM_SPECIAL_SOURCE" val="bdnull"/>
</p:tagLst>
</file>

<file path=ppt/tags/tag147.xml><?xml version="1.0" encoding="utf-8"?>
<p:tagLst xmlns:p="http://schemas.openxmlformats.org/presentationml/2006/main">
  <p:tag name="KSO_WM_SPECIAL_SOURCE" val="bdnull"/>
</p:tagLst>
</file>

<file path=ppt/tags/tag148.xml><?xml version="1.0" encoding="utf-8"?>
<p:tagLst xmlns:p="http://schemas.openxmlformats.org/presentationml/2006/main">
  <p:tag name="KSO_WM_SPECIAL_SOURCE" val="bdnull"/>
</p:tagLst>
</file>

<file path=ppt/tags/tag149.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UNIT_TABLE_BEAUTIFY" val="smartTable{4cbfefbd-539d-4623-b42e-55feeec6ad97}"/>
  <p:tag name="TABLE_ENDDRAG_ORIGIN_RECT" val="960*540"/>
  <p:tag name="TABLE_ENDDRAG_RECT" val="0*0*960*540"/>
</p:tagLst>
</file>

<file path=ppt/tags/tag150.xml><?xml version="1.0" encoding="utf-8"?>
<p:tagLst xmlns:p="http://schemas.openxmlformats.org/presentationml/2006/main">
  <p:tag name="KSO_WM_SPECIAL_SOURCE" val="bdnull"/>
</p:tagLst>
</file>

<file path=ppt/tags/tag151.xml><?xml version="1.0" encoding="utf-8"?>
<p:tagLst xmlns:p="http://schemas.openxmlformats.org/presentationml/2006/main">
  <p:tag name="KSO_WM_SPECIAL_SOURCE" val="bdnull"/>
</p:tagLst>
</file>

<file path=ppt/tags/tag152.xml><?xml version="1.0" encoding="utf-8"?>
<p:tagLst xmlns:p="http://schemas.openxmlformats.org/presentationml/2006/main">
  <p:tag name="KSO_WM_SPECIAL_SOURCE" val="bdnull"/>
</p:tagLst>
</file>

<file path=ppt/tags/tag153.xml><?xml version="1.0" encoding="utf-8"?>
<p:tagLst xmlns:p="http://schemas.openxmlformats.org/presentationml/2006/main">
  <p:tag name="KSO_WM_SPECIAL_SOURCE" val="bdnull"/>
</p:tagLst>
</file>

<file path=ppt/tags/tag154.xml><?xml version="1.0" encoding="utf-8"?>
<p:tagLst xmlns:p="http://schemas.openxmlformats.org/presentationml/2006/main">
  <p:tag name="KSO_WM_SPECIAL_SOURCE" val="bdnull"/>
</p:tagLst>
</file>

<file path=ppt/tags/tag155.xml><?xml version="1.0" encoding="utf-8"?>
<p:tagLst xmlns:p="http://schemas.openxmlformats.org/presentationml/2006/main">
  <p:tag name="KSO_WM_SPECIAL_SOURCE" val="bdnull"/>
</p:tagLst>
</file>

<file path=ppt/tags/tag156.xml><?xml version="1.0" encoding="utf-8"?>
<p:tagLst xmlns:p="http://schemas.openxmlformats.org/presentationml/2006/main">
  <p:tag name="KSO_WM_SPECIAL_SOURCE" val="bdnull"/>
</p:tagLst>
</file>

<file path=ppt/tags/tag157.xml><?xml version="1.0" encoding="utf-8"?>
<p:tagLst xmlns:p="http://schemas.openxmlformats.org/presentationml/2006/main">
  <p:tag name="KSO_WM_SPECIAL_SOURCE" val="bdnull"/>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i*1_3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a*1_3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3_1"/>
  <p:tag name="KSO_WM_UNIT_PRESET_TEXT" val="添加标题"/>
  <p:tag name="KSO_WM_UNIT_VALUE" val="7"/>
</p:tagLst>
</file>

<file path=ppt/tags/tag16.xml><?xml version="1.0" encoding="utf-8"?>
<p:tagLst xmlns:p="http://schemas.openxmlformats.org/presentationml/2006/main">
  <p:tag name="KSO_WM_SPECIAL_SOURCE" val="bdnull"/>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i*1_2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a*1_2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2_1"/>
  <p:tag name="KSO_WM_UNIT_PRESET_TEXT" val="添加标题"/>
  <p:tag name="KSO_WM_UNIT_VALUE" val="7"/>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i*1_1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a*1_1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164.xml><?xml version="1.0" encoding="utf-8"?>
<p:tagLst xmlns:p="http://schemas.openxmlformats.org/presentationml/2006/main">
  <p:tag name="KSO_WM_SPECIAL_SOURCE" val="bdnull"/>
</p:tagLst>
</file>

<file path=ppt/tags/tag165.xml><?xml version="1.0" encoding="utf-8"?>
<p:tagLst xmlns:p="http://schemas.openxmlformats.org/presentationml/2006/main">
  <p:tag name="KSO_WM_SPECIAL_SOURCE" val="bdnull"/>
</p:tagLst>
</file>

<file path=ppt/tags/tag166.xml><?xml version="1.0" encoding="utf-8"?>
<p:tagLst xmlns:p="http://schemas.openxmlformats.org/presentationml/2006/main">
  <p:tag name="KSO_WM_SPECIAL_SOURCE" val="bdnull"/>
</p:tagLst>
</file>

<file path=ppt/tags/tag167.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UNIT_TABLE_BEAUTIFY" val="smartTable{bd17a6b5-55db-4771-bda7-7e92c4e7cbce}"/>
  <p:tag name="TABLE_ENDDRAG_ORIGIN_RECT" val="922*503"/>
  <p:tag name="TABLE_ENDDRAG_RECT" val="28*15*922*503"/>
</p:tagLst>
</file>

<file path=ppt/tags/tag18.xml><?xml version="1.0" encoding="utf-8"?>
<p:tagLst xmlns:p="http://schemas.openxmlformats.org/presentationml/2006/main">
  <p:tag name="KSO_WM_UNIT_TABLE_BEAUTIFY" val="smartTable{4c4524ce-9bdd-411b-a1f5-775403ca3085}"/>
</p:tagLst>
</file>

<file path=ppt/tags/tag19.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KSO_WM_SPECIAL_SOURCE" val="bdnull"/>
</p:tagLst>
</file>

<file path=ppt/tags/tag21.xml><?xml version="1.0" encoding="utf-8"?>
<p:tagLst xmlns:p="http://schemas.openxmlformats.org/presentationml/2006/main">
  <p:tag name="KSO_WM_SPECIAL_SOURCE" val="bdnull"/>
</p:tagLst>
</file>

<file path=ppt/tags/tag22.xml><?xml version="1.0" encoding="utf-8"?>
<p:tagLst xmlns:p="http://schemas.openxmlformats.org/presentationml/2006/main">
  <p:tag name="KSO_WM_SPECIAL_SOURCE" val="bdnul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i*1_3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a*1_3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3_1"/>
  <p:tag name="KSO_WM_UNIT_PRESET_TEXT" val="添加标题"/>
  <p:tag name="KSO_WM_UNIT_VALUE" val="7"/>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i*1_2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a*1_2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2_1"/>
  <p:tag name="KSO_WM_UNIT_PRESET_TEXT" val="添加标题"/>
  <p:tag name="KSO_WM_UNIT_VALUE" val="7"/>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i*1_1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a*1_1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29.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KSO_WM_SPECIAL_SOURCE" val="bdnull"/>
</p:tagLst>
</file>

<file path=ppt/tags/tag31.xml><?xml version="1.0" encoding="utf-8"?>
<p:tagLst xmlns:p="http://schemas.openxmlformats.org/presentationml/2006/main">
  <p:tag name="KSO_WM_SPECIAL_SOURCE" val="bdnull"/>
</p:tagLst>
</file>

<file path=ppt/tags/tag32.xml><?xml version="1.0" encoding="utf-8"?>
<p:tagLst xmlns:p="http://schemas.openxmlformats.org/presentationml/2006/main">
  <p:tag name="KSO_WM_SPECIAL_SOURCE" val="bdnull"/>
</p:tagLst>
</file>

<file path=ppt/tags/tag33.xml><?xml version="1.0" encoding="utf-8"?>
<p:tagLst xmlns:p="http://schemas.openxmlformats.org/presentationml/2006/main">
  <p:tag name="KSO_WM_SPECIAL_SOURCE" val="bdnull"/>
</p:tagLst>
</file>

<file path=ppt/tags/tag34.xml><?xml version="1.0" encoding="utf-8"?>
<p:tagLst xmlns:p="http://schemas.openxmlformats.org/presentationml/2006/main">
  <p:tag name="KSO_WM_SPECIAL_SOURCE" val="bdnul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i*1_3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a*1_3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3_1"/>
  <p:tag name="KSO_WM_UNIT_PRESET_TEXT" val="添加标题"/>
  <p:tag name="KSO_WM_UNIT_VALUE" val="7"/>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i*1_2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a*1_2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2_1"/>
  <p:tag name="KSO_WM_UNIT_PRESET_TEXT" val="添加标题"/>
  <p:tag name="KSO_WM_UNIT_VALUE" val="7"/>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i*1_1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4.xml><?xml version="1.0" encoding="utf-8"?>
<p:tagLst xmlns:p="http://schemas.openxmlformats.org/presentationml/2006/main">
  <p:tag name="KSO_WM_SPECIAL_SOURCE" val="bdnul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a*1_1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1.xml><?xml version="1.0" encoding="utf-8"?>
<p:tagLst xmlns:p="http://schemas.openxmlformats.org/presentationml/2006/main">
  <p:tag name="KSO_WM_SPECIAL_SOURCE" val="bdnull"/>
</p:tagLst>
</file>

<file path=ppt/tags/tag42.xml><?xml version="1.0" encoding="utf-8"?>
<p:tagLst xmlns:p="http://schemas.openxmlformats.org/presentationml/2006/main">
  <p:tag name="KSO_WM_SPECIAL_SOURCE" val="bdnull"/>
</p:tagLst>
</file>

<file path=ppt/tags/tag43.xml><?xml version="1.0" encoding="utf-8"?>
<p:tagLst xmlns:p="http://schemas.openxmlformats.org/presentationml/2006/main">
  <p:tag name="KSO_WM_SPECIAL_SOURCE" val="bdnull"/>
</p:tagLst>
</file>

<file path=ppt/tags/tag44.xml><?xml version="1.0" encoding="utf-8"?>
<p:tagLst xmlns:p="http://schemas.openxmlformats.org/presentationml/2006/main">
  <p:tag name="KSO_WM_SPECIAL_SOURCE" val="bdnull"/>
</p:tagLst>
</file>

<file path=ppt/tags/tag45.xml><?xml version="1.0" encoding="utf-8"?>
<p:tagLst xmlns:p="http://schemas.openxmlformats.org/presentationml/2006/main">
  <p:tag name="KSO_WM_SPECIAL_SOURCE" val="bdnull"/>
</p:tagLst>
</file>

<file path=ppt/tags/tag46.xml><?xml version="1.0" encoding="utf-8"?>
<p:tagLst xmlns:p="http://schemas.openxmlformats.org/presentationml/2006/main">
  <p:tag name="KSO_WM_SPECIAL_SOURCE" val="bdnull"/>
</p:tagLst>
</file>

<file path=ppt/tags/tag47.xml><?xml version="1.0" encoding="utf-8"?>
<p:tagLst xmlns:p="http://schemas.openxmlformats.org/presentationml/2006/main">
  <p:tag name="KSO_WM_SPECIAL_SOURCE" val="bdnull"/>
</p:tagLst>
</file>

<file path=ppt/tags/tag48.xml><?xml version="1.0" encoding="utf-8"?>
<p:tagLst xmlns:p="http://schemas.openxmlformats.org/presentationml/2006/main">
  <p:tag name="KSO_WM_SPECIAL_SOURCE" val="bdnull"/>
</p:tagLst>
</file>

<file path=ppt/tags/tag49.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PECIAL_SOURCE" val="bdnull"/>
</p:tagLst>
</file>

<file path=ppt/tags/tag50.xml><?xml version="1.0" encoding="utf-8"?>
<p:tagLst xmlns:p="http://schemas.openxmlformats.org/presentationml/2006/main">
  <p:tag name="KSO_WM_SPECIAL_SOURCE" val="bdnull"/>
</p:tagLst>
</file>

<file path=ppt/tags/tag51.xml><?xml version="1.0" encoding="utf-8"?>
<p:tagLst xmlns:p="http://schemas.openxmlformats.org/presentationml/2006/main">
  <p:tag name="KSO_WM_SPECIAL_SOURCE" val="bdnull"/>
</p:tagLst>
</file>

<file path=ppt/tags/tag52.xml><?xml version="1.0" encoding="utf-8"?>
<p:tagLst xmlns:p="http://schemas.openxmlformats.org/presentationml/2006/main">
  <p:tag name="KSO_WM_SPECIAL_SOURCE" val="bdnull"/>
</p:tagLst>
</file>

<file path=ppt/tags/tag53.xml><?xml version="1.0" encoding="utf-8"?>
<p:tagLst xmlns:p="http://schemas.openxmlformats.org/presentationml/2006/main">
  <p:tag name="KSO_WM_SPECIAL_SOURCE" val="bdnull"/>
</p:tagLst>
</file>

<file path=ppt/tags/tag54.xml><?xml version="1.0" encoding="utf-8"?>
<p:tagLst xmlns:p="http://schemas.openxmlformats.org/presentationml/2006/main">
  <p:tag name="KSO_WM_SPECIAL_SOURCE" val="bdnull"/>
</p:tagLst>
</file>

<file path=ppt/tags/tag55.xml><?xml version="1.0" encoding="utf-8"?>
<p:tagLst xmlns:p="http://schemas.openxmlformats.org/presentationml/2006/main">
  <p:tag name="KSO_WM_SPECIAL_SOURCE" val="bdnull"/>
</p:tagLst>
</file>

<file path=ppt/tags/tag56.xml><?xml version="1.0" encoding="utf-8"?>
<p:tagLst xmlns:p="http://schemas.openxmlformats.org/presentationml/2006/main">
  <p:tag name="KSO_WM_SPECIAL_SOURCE" val="bdnull"/>
</p:tagLst>
</file>

<file path=ppt/tags/tag57.xml><?xml version="1.0" encoding="utf-8"?>
<p:tagLst xmlns:p="http://schemas.openxmlformats.org/presentationml/2006/main">
  <p:tag name="KSO_WM_SPECIAL_SOURCE" val="bdnull"/>
</p:tagLst>
</file>

<file path=ppt/tags/tag58.xml><?xml version="1.0" encoding="utf-8"?>
<p:tagLst xmlns:p="http://schemas.openxmlformats.org/presentationml/2006/main">
  <p:tag name="KSO_WM_SPECIAL_SOURCE" val="bdnull"/>
</p:tagLst>
</file>

<file path=ppt/tags/tag59.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PECIAL_SOURCE" val="bdnull"/>
</p:tagLst>
</file>

<file path=ppt/tags/tag60.xml><?xml version="1.0" encoding="utf-8"?>
<p:tagLst xmlns:p="http://schemas.openxmlformats.org/presentationml/2006/main">
  <p:tag name="KSO_WM_SPECIAL_SOURCE" val="bdnull"/>
</p:tagLst>
</file>

<file path=ppt/tags/tag61.xml><?xml version="1.0" encoding="utf-8"?>
<p:tagLst xmlns:p="http://schemas.openxmlformats.org/presentationml/2006/main">
  <p:tag name="KSO_WM_SPECIAL_SOURCE" val="bdnull"/>
</p:tagLst>
</file>

<file path=ppt/tags/tag62.xml><?xml version="1.0" encoding="utf-8"?>
<p:tagLst xmlns:p="http://schemas.openxmlformats.org/presentationml/2006/main">
  <p:tag name="KSO_WM_SPECIAL_SOURCE" val="bdnull"/>
</p:tagLst>
</file>

<file path=ppt/tags/tag63.xml><?xml version="1.0" encoding="utf-8"?>
<p:tagLst xmlns:p="http://schemas.openxmlformats.org/presentationml/2006/main">
  <p:tag name="KSO_WM_SPECIAL_SOURCE" val="bdnull"/>
</p:tagLst>
</file>

<file path=ppt/tags/tag64.xml><?xml version="1.0" encoding="utf-8"?>
<p:tagLst xmlns:p="http://schemas.openxmlformats.org/presentationml/2006/main">
  <p:tag name="KSO_WM_SPECIAL_SOURCE" val="bdnull"/>
</p:tagLst>
</file>

<file path=ppt/tags/tag65.xml><?xml version="1.0" encoding="utf-8"?>
<p:tagLst xmlns:p="http://schemas.openxmlformats.org/presentationml/2006/main">
  <p:tag name="KSO_WM_SPECIAL_SOURCE" val="bdnull"/>
</p:tagLst>
</file>

<file path=ppt/tags/tag66.xml><?xml version="1.0" encoding="utf-8"?>
<p:tagLst xmlns:p="http://schemas.openxmlformats.org/presentationml/2006/main">
  <p:tag name="KSO_WM_SPECIAL_SOURCE" val="bdnull"/>
</p:tagLst>
</file>

<file path=ppt/tags/tag67.xml><?xml version="1.0" encoding="utf-8"?>
<p:tagLst xmlns:p="http://schemas.openxmlformats.org/presentationml/2006/main">
  <p:tag name="KSO_WM_SPECIAL_SOURCE" val="bdnull"/>
</p:tagLst>
</file>

<file path=ppt/tags/tag68.xml><?xml version="1.0" encoding="utf-8"?>
<p:tagLst xmlns:p="http://schemas.openxmlformats.org/presentationml/2006/main">
  <p:tag name="KSO_WM_SPECIAL_SOURCE" val="bdnull"/>
</p:tagLst>
</file>

<file path=ppt/tags/tag69.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UNIT_TABLE_BEAUTIFY" val="smartTable{4cbfefbd-539d-4623-b42e-55feeec6ad97}"/>
  <p:tag name="TABLE_ENDDRAG_ORIGIN_RECT" val="944*527"/>
  <p:tag name="TABLE_ENDDRAG_RECT" val="8*6*944*527"/>
</p:tagLst>
</file>

<file path=ppt/tags/tag70.xml><?xml version="1.0" encoding="utf-8"?>
<p:tagLst xmlns:p="http://schemas.openxmlformats.org/presentationml/2006/main">
  <p:tag name="KSO_WM_SPECIAL_SOURCE" val="bdnull"/>
</p:tagLst>
</file>

<file path=ppt/tags/tag71.xml><?xml version="1.0" encoding="utf-8"?>
<p:tagLst xmlns:p="http://schemas.openxmlformats.org/presentationml/2006/main">
  <p:tag name="KSO_WM_SPECIAL_SOURCE" val="bdnull"/>
</p:tagLst>
</file>

<file path=ppt/tags/tag72.xml><?xml version="1.0" encoding="utf-8"?>
<p:tagLst xmlns:p="http://schemas.openxmlformats.org/presentationml/2006/main">
  <p:tag name="KSO_WM_SPECIAL_SOURCE" val="bdnull"/>
</p:tagLst>
</file>

<file path=ppt/tags/tag73.xml><?xml version="1.0" encoding="utf-8"?>
<p:tagLst xmlns:p="http://schemas.openxmlformats.org/presentationml/2006/main">
  <p:tag name="KSO_WM_SPECIAL_SOURCE" val="bdnull"/>
</p:tagLst>
</file>

<file path=ppt/tags/tag74.xml><?xml version="1.0" encoding="utf-8"?>
<p:tagLst xmlns:p="http://schemas.openxmlformats.org/presentationml/2006/main">
  <p:tag name="KSO_WM_SPECIAL_SOURCE" val="bdnull"/>
</p:tagLst>
</file>

<file path=ppt/tags/tag75.xml><?xml version="1.0" encoding="utf-8"?>
<p:tagLst xmlns:p="http://schemas.openxmlformats.org/presentationml/2006/main">
  <p:tag name="KSO_WM_SPECIAL_SOURCE" val="bdnull"/>
</p:tagLst>
</file>

<file path=ppt/tags/tag76.xml><?xml version="1.0" encoding="utf-8"?>
<p:tagLst xmlns:p="http://schemas.openxmlformats.org/presentationml/2006/main">
  <p:tag name="KSO_WM_SPECIAL_SOURCE" val="bdnull"/>
</p:tagLst>
</file>

<file path=ppt/tags/tag77.xml><?xml version="1.0" encoding="utf-8"?>
<p:tagLst xmlns:p="http://schemas.openxmlformats.org/presentationml/2006/main">
  <p:tag name="KSO_WM_SPECIAL_SOURCE" val="bdnull"/>
</p:tagLst>
</file>

<file path=ppt/tags/tag78.xml><?xml version="1.0" encoding="utf-8"?>
<p:tagLst xmlns:p="http://schemas.openxmlformats.org/presentationml/2006/main">
  <p:tag name="KSO_WM_SPECIAL_SOURCE" val="bdnull"/>
</p:tagLst>
</file>

<file path=ppt/tags/tag79.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SPECIAL_SOURCE" val="bdnull"/>
</p:tagLst>
</file>

<file path=ppt/tags/tag80.xml><?xml version="1.0" encoding="utf-8"?>
<p:tagLst xmlns:p="http://schemas.openxmlformats.org/presentationml/2006/main">
  <p:tag name="KSO_WM_SPECIAL_SOURCE" val="bdnull"/>
</p:tagLst>
</file>

<file path=ppt/tags/tag81.xml><?xml version="1.0" encoding="utf-8"?>
<p:tagLst xmlns:p="http://schemas.openxmlformats.org/presentationml/2006/main">
  <p:tag name="KSO_WM_SPECIAL_SOURCE" val="bdnull"/>
</p:tagLst>
</file>

<file path=ppt/tags/tag82.xml><?xml version="1.0" encoding="utf-8"?>
<p:tagLst xmlns:p="http://schemas.openxmlformats.org/presentationml/2006/main">
  <p:tag name="KSO_WM_SPECIAL_SOURCE" val="bdnull"/>
</p:tagLst>
</file>

<file path=ppt/tags/tag83.xml><?xml version="1.0" encoding="utf-8"?>
<p:tagLst xmlns:p="http://schemas.openxmlformats.org/presentationml/2006/main">
  <p:tag name="KSO_WM_SPECIAL_SOURCE" val="bdnull"/>
</p:tagLst>
</file>

<file path=ppt/tags/tag84.xml><?xml version="1.0" encoding="utf-8"?>
<p:tagLst xmlns:p="http://schemas.openxmlformats.org/presentationml/2006/main">
  <p:tag name="KSO_WM_SPECIAL_SOURCE" val="bdnull"/>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i*1_3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a*1_3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3_1"/>
  <p:tag name="KSO_WM_UNIT_PRESET_TEXT" val="添加标题"/>
  <p:tag name="KSO_WM_UNIT_VALUE" val="7"/>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i*1_2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a*1_2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2_1"/>
  <p:tag name="KSO_WM_UNIT_PRESET_TEXT" val="添加标题"/>
  <p:tag name="KSO_WM_UNIT_VALUE" val="7"/>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i*1_1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9.xml><?xml version="1.0" encoding="utf-8"?>
<p:tagLst xmlns:p="http://schemas.openxmlformats.org/presentationml/2006/main">
  <p:tag name="KSO_WM_UNIT_TABLE_BEAUTIFY" val="smartTable{4cbfefbd-539d-4623-b42e-55feeec6ad97}"/>
  <p:tag name="TABLE_ENDDRAG_ORIGIN_RECT" val="962*540"/>
  <p:tag name="TABLE_ENDDRAG_RECT" val="0*0*962*540"/>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a*1_1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91.xml><?xml version="1.0" encoding="utf-8"?>
<p:tagLst xmlns:p="http://schemas.openxmlformats.org/presentationml/2006/main">
  <p:tag name="KSO_WM_SPECIAL_SOURCE" val="bdnull"/>
</p:tagLst>
</file>

<file path=ppt/tags/tag92.xml><?xml version="1.0" encoding="utf-8"?>
<p:tagLst xmlns:p="http://schemas.openxmlformats.org/presentationml/2006/main">
  <p:tag name="KSO_WM_SPECIAL_SOURCE" val="bdnull"/>
</p:tagLst>
</file>

<file path=ppt/tags/tag93.xml><?xml version="1.0" encoding="utf-8"?>
<p:tagLst xmlns:p="http://schemas.openxmlformats.org/presentationml/2006/main">
  <p:tag name="KSO_WM_SPECIAL_SOURCE" val="bdnull"/>
</p:tagLst>
</file>

<file path=ppt/tags/tag94.xml><?xml version="1.0" encoding="utf-8"?>
<p:tagLst xmlns:p="http://schemas.openxmlformats.org/presentationml/2006/main">
  <p:tag name="KSO_WM_SPECIAL_SOURCE" val="bdnull"/>
</p:tagLst>
</file>

<file path=ppt/tags/tag95.xml><?xml version="1.0" encoding="utf-8"?>
<p:tagLst xmlns:p="http://schemas.openxmlformats.org/presentationml/2006/main">
  <p:tag name="KSO_WM_SPECIAL_SOURCE" val="bdnull"/>
</p:tagLst>
</file>

<file path=ppt/tags/tag96.xml><?xml version="1.0" encoding="utf-8"?>
<p:tagLst xmlns:p="http://schemas.openxmlformats.org/presentationml/2006/main">
  <p:tag name="KSO_WM_SPECIAL_SOURCE" val="bdnull"/>
</p:tagLst>
</file>

<file path=ppt/tags/tag97.xml><?xml version="1.0" encoding="utf-8"?>
<p:tagLst xmlns:p="http://schemas.openxmlformats.org/presentationml/2006/main">
  <p:tag name="KSO_WM_SPECIAL_SOURCE" val="bdnull"/>
</p:tagLst>
</file>

<file path=ppt/tags/tag98.xml><?xml version="1.0" encoding="utf-8"?>
<p:tagLst xmlns:p="http://schemas.openxmlformats.org/presentationml/2006/main">
  <p:tag name="KSO_WM_SPECIAL_SOURCE" val="bdnull"/>
</p:tagLst>
</file>

<file path=ppt/tags/tag99.xml><?xml version="1.0" encoding="utf-8"?>
<p:tagLst xmlns:p="http://schemas.openxmlformats.org/presentationml/2006/main">
  <p:tag name="KSO_WM_SPECIAL_SOURCE" val="bdnul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38168</Words>
  <Application>WPS 演示</Application>
  <PresentationFormat>宽屏</PresentationFormat>
  <Paragraphs>4148</Paragraphs>
  <Slides>135</Slides>
  <Notes>83</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135</vt:i4>
      </vt:variant>
    </vt:vector>
  </HeadingPairs>
  <TitlesOfParts>
    <vt:vector size="158" baseType="lpstr">
      <vt:lpstr>Arial</vt:lpstr>
      <vt:lpstr>宋体</vt:lpstr>
      <vt:lpstr>Wingdings</vt:lpstr>
      <vt:lpstr>Times New Roman</vt:lpstr>
      <vt:lpstr>思源黑体 CN Normal</vt:lpstr>
      <vt:lpstr>Segoe UI</vt:lpstr>
      <vt:lpstr>Noto Naskh Arabic</vt:lpstr>
      <vt:lpstr>微软雅黑</vt:lpstr>
      <vt:lpstr>等线</vt:lpstr>
      <vt:lpstr>Adobe 黑体 Std R</vt:lpstr>
      <vt:lpstr>方正黑体_GBK</vt:lpstr>
      <vt:lpstr>仿宋_GB2312</vt:lpstr>
      <vt:lpstr>黑体</vt:lpstr>
      <vt:lpstr>-apple-system</vt:lpstr>
      <vt:lpstr>思源黑体 HW Regular</vt:lpstr>
      <vt:lpstr>Impact</vt:lpstr>
      <vt:lpstr>Arial Unicode MS</vt:lpstr>
      <vt:lpstr>等线 Light</vt:lpstr>
      <vt:lpstr>等线</vt:lpstr>
      <vt:lpstr>汉仪仿宋S</vt:lpstr>
      <vt:lpstr>Noto Sans Khmer</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58263148@qq.com</dc:creator>
  <cp:lastModifiedBy>administrator</cp:lastModifiedBy>
  <cp:revision>486</cp:revision>
  <cp:lastPrinted>2022-06-23T02:43:18Z</cp:lastPrinted>
  <dcterms:created xsi:type="dcterms:W3CDTF">2022-06-23T02:43:18Z</dcterms:created>
  <dcterms:modified xsi:type="dcterms:W3CDTF">2022-06-23T02:43:18Z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2052-11.8.2.9980</vt:lpwstr>
  </property>
  <property fmtid="{D5CDD505-2E9C-101B-9397-08002B2CF9AE}" pid="3" name="KSOTemplateUUID">
    <vt:lpwstr>v1.0_mb_ykGwXQUcj5H/oQP8fuDJsQ==</vt:lpwstr>
  </property>
  <property fmtid="{D5CDD505-2E9C-101B-9397-08002B2CF9AE}" pid="4" name="ICV">
    <vt:lpwstr>2B0285DDF20C4C67B512BF47C60EB8FF</vt:lpwstr>
  </property>
</Properties>
</file>